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7" r:id="rId5"/>
    <p:sldId id="288" r:id="rId6"/>
    <p:sldId id="285" r:id="rId7"/>
    <p:sldId id="261" r:id="rId8"/>
    <p:sldId id="280" r:id="rId9"/>
    <p:sldId id="266" r:id="rId10"/>
    <p:sldId id="267" r:id="rId11"/>
    <p:sldId id="268" r:id="rId12"/>
    <p:sldId id="269" r:id="rId13"/>
    <p:sldId id="272" r:id="rId14"/>
    <p:sldId id="270" r:id="rId15"/>
    <p:sldId id="271" r:id="rId16"/>
    <p:sldId id="273" r:id="rId17"/>
    <p:sldId id="281" r:id="rId18"/>
    <p:sldId id="278" r:id="rId19"/>
    <p:sldId id="279" r:id="rId20"/>
    <p:sldId id="274" r:id="rId21"/>
    <p:sldId id="282" r:id="rId22"/>
    <p:sldId id="275" r:id="rId23"/>
    <p:sldId id="276" r:id="rId24"/>
    <p:sldId id="2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6457-B2C8-4E8E-8BCF-70BD078B6B7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04DA52-DA5F-4FB2-9B69-7F93CEE09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6457-B2C8-4E8E-8BCF-70BD078B6B7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DA52-DA5F-4FB2-9B69-7F93CEE09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6457-B2C8-4E8E-8BCF-70BD078B6B7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DA52-DA5F-4FB2-9B69-7F93CEE09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6457-B2C8-4E8E-8BCF-70BD078B6B7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04DA52-DA5F-4FB2-9B69-7F93CEE09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6457-B2C8-4E8E-8BCF-70BD078B6B7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DA52-DA5F-4FB2-9B69-7F93CEE092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6457-B2C8-4E8E-8BCF-70BD078B6B7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DA52-DA5F-4FB2-9B69-7F93CEE09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6457-B2C8-4E8E-8BCF-70BD078B6B7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E04DA52-DA5F-4FB2-9B69-7F93CEE092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6457-B2C8-4E8E-8BCF-70BD078B6B7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DA52-DA5F-4FB2-9B69-7F93CEE09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6457-B2C8-4E8E-8BCF-70BD078B6B7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DA52-DA5F-4FB2-9B69-7F93CEE09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6457-B2C8-4E8E-8BCF-70BD078B6B7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DA52-DA5F-4FB2-9B69-7F93CEE09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6457-B2C8-4E8E-8BCF-70BD078B6B7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DA52-DA5F-4FB2-9B69-7F93CEE092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486457-B2C8-4E8E-8BCF-70BD078B6B7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04DA52-DA5F-4FB2-9B69-7F93CEE092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ass39.ru/wp-content/uploads/2012/01/64900976_21.jpg" TargetMode="External"/><Relationship Id="rId2" Type="http://schemas.openxmlformats.org/officeDocument/2006/relationships/hyperlink" Target="http://900igr.net/datas/okruzhajuschij-mir/Pochva/0015-015-Pochvennaja-karta-Rossii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kuban-moi-region.ru/wp-content/uploads/2012/03/c301679ab19e288793cf05fcffe754ad_.jpg" TargetMode="External"/><Relationship Id="rId2" Type="http://schemas.openxmlformats.org/officeDocument/2006/relationships/hyperlink" Target="http://upload.wikimedia.org/wikipedia/commons/thumb/9/92/Gray_forest_soil.JPG/250px-Gray_forest_soi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ifs.gifmania.co.il/Animated-Gifs-Animated-Letters/Animations-Punctuation-Marks/Images-Question-mark/question-mark23.gif" TargetMode="External"/><Relationship Id="rId5" Type="http://schemas.openxmlformats.org/officeDocument/2006/relationships/hyperlink" Target="http://buildperson.ru/images/photos/medium/article1430.jpg" TargetMode="External"/><Relationship Id="rId4" Type="http://schemas.openxmlformats.org/officeDocument/2006/relationships/hyperlink" Target="http://vcvetu.ru/refs/3/2506/2506_html_4c518f8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runica.ru/uploads/posts/2011-10/1317836418_pochva_tundra.jpg" TargetMode="External"/><Relationship Id="rId3" Type="http://schemas.openxmlformats.org/officeDocument/2006/relationships/hyperlink" Target="http://images.vector-images.com/clp2/191061/clp812804.jpg" TargetMode="External"/><Relationship Id="rId7" Type="http://schemas.openxmlformats.org/officeDocument/2006/relationships/hyperlink" Target="http://chudo-ogorod.ru/wp-content/uploads/2009/11/podzolistaya2-150x150.jpg" TargetMode="External"/><Relationship Id="rId2" Type="http://schemas.openxmlformats.org/officeDocument/2006/relationships/hyperlink" Target="http://activerain.com/image_store/uploads/8/7/0/9/8/ar1239216168907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c.academic.ru/pictures/enc_geo/l013.jpg" TargetMode="External"/><Relationship Id="rId5" Type="http://schemas.openxmlformats.org/officeDocument/2006/relationships/hyperlink" Target="http://img.rufox.ru/files/big2/544172.jpg" TargetMode="External"/><Relationship Id="rId4" Type="http://schemas.openxmlformats.org/officeDocument/2006/relationships/hyperlink" Target="http://wiki.vladimir.i-edu.ru/images/a/af/%D0%A1%D0%BE%D0%B2%D0%B0_%D1%81_%D0%BA%D0%BD%D0%B8%D0%B3%D0%BE%D0%B9.jpe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490" y="232591"/>
            <a:ext cx="8098982" cy="211628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Разнообразие и закономерности распространения почв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941168"/>
            <a:ext cx="5275312" cy="1368152"/>
          </a:xfrm>
        </p:spPr>
        <p:txBody>
          <a:bodyPr>
            <a:noAutofit/>
          </a:bodyPr>
          <a:lstStyle/>
          <a:p>
            <a:r>
              <a:rPr lang="ru-RU" dirty="0" smtClean="0"/>
              <a:t>Автор: учитель </a:t>
            </a:r>
            <a:r>
              <a:rPr lang="ru-RU" dirty="0" smtClean="0"/>
              <a:t>географии </a:t>
            </a:r>
          </a:p>
          <a:p>
            <a:r>
              <a:rPr lang="ru-RU" dirty="0" smtClean="0"/>
              <a:t>МБОУ-СОШ №10 г. </a:t>
            </a:r>
            <a:r>
              <a:rPr lang="ru-RU" dirty="0" smtClean="0"/>
              <a:t>Армавира Краснодарского края</a:t>
            </a:r>
            <a:endParaRPr lang="ru-RU" dirty="0" smtClean="0"/>
          </a:p>
          <a:p>
            <a:r>
              <a:rPr lang="ru-RU" dirty="0" err="1" smtClean="0"/>
              <a:t>Торгоякова</a:t>
            </a:r>
            <a:r>
              <a:rPr lang="ru-RU" dirty="0" smtClean="0"/>
              <a:t> Наталья Федоровна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Почвы- тундрово-глеевые</a:t>
            </a:r>
            <a:endParaRPr lang="ru-RU" dirty="0"/>
          </a:p>
        </p:txBody>
      </p:sp>
      <p:pic>
        <p:nvPicPr>
          <p:cNvPr id="4" name="Содержимое 3" descr="8fdb7add416e133b8128e8cec33b517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374310"/>
            <a:ext cx="4263507" cy="49350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Почвы –подзолистые</a:t>
            </a:r>
            <a:endParaRPr lang="ru-RU" dirty="0"/>
          </a:p>
        </p:txBody>
      </p:sp>
      <p:pic>
        <p:nvPicPr>
          <p:cNvPr id="3074" name="Picture 2" descr="C:\Users\Татьяна\Desktop\podzolistaya2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4818830" cy="481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Почвы – таёжно-мерзлотные</a:t>
            </a:r>
            <a:endParaRPr lang="ru-RU" dirty="0"/>
          </a:p>
        </p:txBody>
      </p:sp>
      <p:pic>
        <p:nvPicPr>
          <p:cNvPr id="4" name="Содержимое 3" descr="97620dbad31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83556"/>
            <a:ext cx="7200800" cy="48042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Почвы- </a:t>
            </a:r>
            <a:r>
              <a:rPr lang="ru-RU" dirty="0" err="1" smtClean="0"/>
              <a:t>дерново</a:t>
            </a:r>
            <a:r>
              <a:rPr lang="ru-RU" dirty="0" smtClean="0"/>
              <a:t>- подзолистые</a:t>
            </a:r>
            <a:endParaRPr lang="ru-RU" dirty="0"/>
          </a:p>
        </p:txBody>
      </p:sp>
      <p:pic>
        <p:nvPicPr>
          <p:cNvPr id="4" name="Содержимое 3" descr="801417_html_m64d710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8392352" cy="48825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Почвы – серые -лесные</a:t>
            </a:r>
            <a:endParaRPr lang="ru-RU" dirty="0"/>
          </a:p>
        </p:txBody>
      </p:sp>
      <p:pic>
        <p:nvPicPr>
          <p:cNvPr id="4" name="Содержимое 3" descr="250px-Gray_forest_so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02594"/>
            <a:ext cx="6264696" cy="4534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Татьяна\Desktop\c301679ab19e288793cf05fcffe754ad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3892"/>
            <a:ext cx="3912096" cy="29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Почвы- черноземы, каштановые</a:t>
            </a:r>
            <a:endParaRPr lang="ru-RU" dirty="0"/>
          </a:p>
        </p:txBody>
      </p:sp>
      <p:pic>
        <p:nvPicPr>
          <p:cNvPr id="4" name="Содержимое 3" descr="News_8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27784" y="3501008"/>
            <a:ext cx="5809917" cy="30758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Почвы – бурые полупустынь, серо-бурые</a:t>
            </a:r>
            <a:endParaRPr lang="ru-RU" sz="4000" dirty="0"/>
          </a:p>
        </p:txBody>
      </p:sp>
      <p:pic>
        <p:nvPicPr>
          <p:cNvPr id="7" name="Содержимое 6" descr="N_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71055"/>
            <a:ext cx="6696744" cy="42859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Проверка задания!</a:t>
            </a:r>
            <a:endParaRPr lang="ru-RU" sz="4000" dirty="0"/>
          </a:p>
        </p:txBody>
      </p:sp>
      <p:graphicFrame>
        <p:nvGraphicFramePr>
          <p:cNvPr id="4" name="Содержимое 15"/>
          <p:cNvGraphicFramePr>
            <a:graphicFrameLocks/>
          </p:cNvGraphicFramePr>
          <p:nvPr/>
        </p:nvGraphicFramePr>
        <p:xfrm>
          <a:off x="0" y="1484784"/>
          <a:ext cx="9144000" cy="42976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59632"/>
                <a:gridCol w="1398117"/>
                <a:gridCol w="1194171"/>
                <a:gridCol w="2016224"/>
                <a:gridCol w="3275856"/>
              </a:tblGrid>
              <a:tr h="92927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Природная зона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Типы</a:t>
                      </a:r>
                      <a:r>
                        <a:rPr lang="ru-RU" sz="2400" baseline="0" dirty="0" smtClean="0"/>
                        <a:t> почв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Содержание гумуса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Свойства почв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Условие почвообразования</a:t>
                      </a:r>
                      <a:endParaRPr lang="ru-RU" sz="2400" dirty="0"/>
                    </a:p>
                  </a:txBody>
                  <a:tcPr/>
                </a:tc>
              </a:tr>
              <a:tr h="85046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Арктическая пустыня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Часто отсутствуют или арктическая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Крайне мало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 плодородная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Мало тепла и растительности</a:t>
                      </a:r>
                      <a:endParaRPr lang="ru-RU" sz="2400" dirty="0"/>
                    </a:p>
                  </a:txBody>
                  <a:tcPr/>
                </a:tc>
              </a:tr>
              <a:tr h="65842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Тундра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Тундрово-глеевые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Мало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Маломощные, имеют </a:t>
                      </a:r>
                      <a:r>
                        <a:rPr lang="ru-RU" sz="2400" dirty="0" err="1" smtClean="0"/>
                        <a:t>глеевый</a:t>
                      </a:r>
                      <a:r>
                        <a:rPr lang="ru-RU" sz="2400" dirty="0" smtClean="0"/>
                        <a:t> слой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Вечная</a:t>
                      </a:r>
                      <a:r>
                        <a:rPr lang="ru-RU" sz="2400" baseline="0" dirty="0" smtClean="0"/>
                        <a:t> мерзлота, мало тепла переувлажнение,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896448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331640"/>
                <a:gridCol w="1116632"/>
                <a:gridCol w="1872208"/>
                <a:gridCol w="3347864"/>
              </a:tblGrid>
              <a:tr h="93610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Природная зона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Типы</a:t>
                      </a:r>
                      <a:r>
                        <a:rPr lang="ru-RU" sz="2400" baseline="0" dirty="0" smtClean="0"/>
                        <a:t> почв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Содержание гумуса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Свойства почв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Условие почвообразования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196752"/>
          <a:ext cx="9144000" cy="55870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31640"/>
                <a:gridCol w="1326109"/>
                <a:gridCol w="1122163"/>
                <a:gridCol w="1800200"/>
                <a:gridCol w="3563888"/>
              </a:tblGrid>
              <a:tr h="46638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Лесная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зона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46638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Тайга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Подзолистые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Мало</a:t>
                      </a:r>
                      <a:r>
                        <a:rPr lang="ru-RU" sz="2400" baseline="0" dirty="0" smtClean="0"/>
                        <a:t> 1-2%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Промывные, кислые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Переувлажнение, растит. остатки- хвоя</a:t>
                      </a:r>
                      <a:endParaRPr lang="ru-RU" sz="2400" dirty="0"/>
                    </a:p>
                  </a:txBody>
                  <a:tcPr/>
                </a:tc>
              </a:tr>
              <a:tr h="65842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Тайга </a:t>
                      </a:r>
                    </a:p>
                    <a:p>
                      <a:r>
                        <a:rPr lang="ru-RU" sz="2400" dirty="0" smtClean="0"/>
                        <a:t>Вост.Сибирь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Таёжно-мерзлотные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Мало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Малоплодородные, холодные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Вечная мерзлота</a:t>
                      </a:r>
                      <a:endParaRPr lang="ru-RU" sz="2400" dirty="0"/>
                    </a:p>
                  </a:txBody>
                  <a:tcPr/>
                </a:tc>
              </a:tr>
              <a:tr h="85046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Смешанные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Дерново-подзолистые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Больше, чем в подзолистых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Более плодородные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Промыв весной, больше растительных остатков</a:t>
                      </a:r>
                      <a:endParaRPr lang="ru-RU" sz="2400" dirty="0"/>
                    </a:p>
                  </a:txBody>
                  <a:tcPr/>
                </a:tc>
              </a:tr>
              <a:tr h="46928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Широколиственные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Серые лесные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4-5 %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Более плодородные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Промыв весной, больше</a:t>
                      </a:r>
                      <a:r>
                        <a:rPr lang="ru-RU" sz="2400" baseline="0" dirty="0" smtClean="0"/>
                        <a:t> растительных остатков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1556791"/>
          <a:ext cx="8964488" cy="3840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96144"/>
                <a:gridCol w="1309429"/>
                <a:gridCol w="1282859"/>
                <a:gridCol w="1656184"/>
                <a:gridCol w="3419872"/>
              </a:tblGrid>
              <a:tr h="191878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Степи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Чернозём, каштановые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10 -12 %много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Самые плодородные почвы, зернистая структура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К=1,</a:t>
                      </a:r>
                      <a:r>
                        <a:rPr lang="ru-RU" sz="2400" b="0" baseline="0" dirty="0" smtClean="0"/>
                        <a:t> много растительных остатков, много тепла</a:t>
                      </a:r>
                      <a:endParaRPr lang="ru-RU" sz="2400" b="0" dirty="0"/>
                    </a:p>
                  </a:txBody>
                  <a:tcPr/>
                </a:tc>
              </a:tr>
              <a:tr h="155330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Полупустыни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Бурые</a:t>
                      </a:r>
                      <a:r>
                        <a:rPr lang="ru-RU" sz="2400" baseline="0" dirty="0" smtClean="0"/>
                        <a:t> полупустынь, серо-бурые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Гумуса меньше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Засоление почв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сухой климат, разреженный растительный покров. К</a:t>
                      </a:r>
                      <a:r>
                        <a:rPr lang="en-US" sz="2400" dirty="0" smtClean="0"/>
                        <a:t>&lt;</a:t>
                      </a:r>
                      <a:r>
                        <a:rPr lang="ru-RU" sz="2400" dirty="0" smtClean="0"/>
                        <a:t> 0,5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72008" y="188640"/>
          <a:ext cx="896448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331640"/>
                <a:gridCol w="1368152"/>
                <a:gridCol w="1620688"/>
                <a:gridCol w="3347864"/>
              </a:tblGrid>
              <a:tr h="93610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Природная зона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Типы</a:t>
                      </a:r>
                      <a:r>
                        <a:rPr lang="ru-RU" sz="2400" baseline="0" dirty="0" smtClean="0"/>
                        <a:t> почв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Содержание гумуса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Свойства почв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Условие почвообразования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Цель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Сформировать представление о закономерностях, распределение почв на территории России</a:t>
            </a:r>
          </a:p>
          <a:p>
            <a:r>
              <a:rPr lang="ru-RU" sz="2400" dirty="0" smtClean="0"/>
              <a:t>О характерных чертах почв России,</a:t>
            </a:r>
          </a:p>
          <a:p>
            <a:r>
              <a:rPr lang="ru-RU" sz="2400" dirty="0" smtClean="0"/>
              <a:t>Продолжить учить работать с почвенными картами, таблицей, схемой,</a:t>
            </a:r>
          </a:p>
          <a:p>
            <a:r>
              <a:rPr lang="ru-RU" sz="2400" dirty="0" smtClean="0"/>
              <a:t>Расширить знания о почве (типах почв).</a:t>
            </a:r>
          </a:p>
          <a:p>
            <a:r>
              <a:rPr lang="ru-RU" sz="2400" dirty="0" smtClean="0"/>
              <a:t>Рассмотреть основные проблемы, связанные с использованием почв человеком.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закрепление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Используя заполненную таблицу, ответить на вопросы: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Какие почвы формируются под лесами?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В какой зоне происходит наибольшее накопление гумуса?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Какие почвы самые плодородные?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Почему уменьшается накопление гумуса в зоне лесов?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В какой зоне происходит накопление солей?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Почему в лесной зоне, несмотря на большую биомассу растений, гумуса мало?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Почему в Восточной Сибири почвы тайги не подзолистые, как в Европейской части, а таежно-мерзлотные?</a:t>
            </a:r>
          </a:p>
          <a:p>
            <a:endParaRPr lang="ru-RU" dirty="0"/>
          </a:p>
        </p:txBody>
      </p:sp>
      <p:pic>
        <p:nvPicPr>
          <p:cNvPr id="3074" name="Picture 2" descr="C:\Users\1\Downloads\fA8a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88640"/>
            <a:ext cx="881063" cy="1495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Домашнее задание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Выучить основные типы почв и их свойства</a:t>
            </a:r>
          </a:p>
          <a:p>
            <a:r>
              <a:rPr lang="ru-RU" sz="2400" dirty="0" smtClean="0"/>
              <a:t>Задание по карте . В каких районах нашей страны преобладают эти виды мелиоративных работ? Чем они вызваны?</a:t>
            </a:r>
          </a:p>
          <a:p>
            <a:r>
              <a:rPr lang="ru-RU" sz="2400" dirty="0" smtClean="0"/>
              <a:t>Орошение</a:t>
            </a:r>
          </a:p>
          <a:p>
            <a:r>
              <a:rPr lang="ru-RU" sz="2400" dirty="0" smtClean="0"/>
              <a:t>Осушение,</a:t>
            </a:r>
          </a:p>
          <a:p>
            <a:r>
              <a:rPr lang="ru-RU" sz="2400" dirty="0" smtClean="0"/>
              <a:t> Борьба с эрозией, </a:t>
            </a:r>
          </a:p>
          <a:p>
            <a:r>
              <a:rPr lang="ru-RU" sz="2400" dirty="0" smtClean="0"/>
              <a:t>Химическая мелиорация.</a:t>
            </a:r>
          </a:p>
        </p:txBody>
      </p:sp>
      <p:pic>
        <p:nvPicPr>
          <p:cNvPr id="4098" name="Picture 2" descr="C:\Users\1\Downloads\fA8a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852936"/>
            <a:ext cx="1762125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использованных источников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4162"/>
            <a:ext cx="8740080" cy="4971182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/>
              <a:t>Литература</a:t>
            </a:r>
          </a:p>
          <a:p>
            <a:r>
              <a:rPr lang="ru-RU" sz="3100" dirty="0" err="1" smtClean="0"/>
              <a:t>Жижина</a:t>
            </a:r>
            <a:r>
              <a:rPr lang="ru-RU" sz="3100" dirty="0" smtClean="0"/>
              <a:t> Е.А. Универсальные поурочные разработки по географии: Природа России: 8 класс. – М.: ВАКО, 2007. – 352 с.</a:t>
            </a:r>
          </a:p>
          <a:p>
            <a:r>
              <a:rPr lang="ru-RU" sz="3100" dirty="0" err="1" smtClean="0"/>
              <a:t>Садкина</a:t>
            </a:r>
            <a:r>
              <a:rPr lang="ru-RU" sz="3100" dirty="0" smtClean="0"/>
              <a:t> В.И. Физическая география России. – Белгород. АО «Все для школы», 1997.</a:t>
            </a:r>
          </a:p>
          <a:p>
            <a:endParaRPr lang="ru-RU" sz="3100" dirty="0"/>
          </a:p>
          <a:p>
            <a:r>
              <a:rPr lang="ru-RU" sz="3100" dirty="0" smtClean="0"/>
              <a:t>Источники иллюстраций</a:t>
            </a:r>
          </a:p>
          <a:p>
            <a:r>
              <a:rPr lang="ru-RU" sz="3100" dirty="0" smtClean="0"/>
              <a:t>Карта </a:t>
            </a:r>
            <a:r>
              <a:rPr lang="ru-RU" sz="3100" dirty="0" smtClean="0"/>
              <a:t>почв России:</a:t>
            </a:r>
          </a:p>
          <a:p>
            <a:r>
              <a:rPr lang="en-US" sz="3100" dirty="0">
                <a:hlinkClick r:id="rId2"/>
              </a:rPr>
              <a:t>http://</a:t>
            </a:r>
            <a:r>
              <a:rPr lang="en-US" sz="3100" dirty="0" smtClean="0">
                <a:hlinkClick r:id="rId2"/>
              </a:rPr>
              <a:t>900igr.net/datas/okruzhajuschij-mir/Pochva/0015-015-Pochvennaja-karta-Rossii.jpg</a:t>
            </a:r>
            <a:endParaRPr lang="ru-RU" sz="3100" dirty="0" smtClean="0"/>
          </a:p>
          <a:p>
            <a:r>
              <a:rPr lang="ru-RU" sz="3100" dirty="0" smtClean="0"/>
              <a:t>Изображение </a:t>
            </a:r>
            <a:r>
              <a:rPr lang="ru-RU" sz="3100" dirty="0" smtClean="0"/>
              <a:t>почвы арктических пустынь:</a:t>
            </a:r>
          </a:p>
          <a:p>
            <a:r>
              <a:rPr lang="en-US" sz="3100" dirty="0">
                <a:hlinkClick r:id="rId3"/>
              </a:rPr>
              <a:t>http://</a:t>
            </a:r>
            <a:r>
              <a:rPr lang="en-US" sz="3100" dirty="0" smtClean="0">
                <a:hlinkClick r:id="rId3"/>
              </a:rPr>
              <a:t>www.klass39.ru/wp-content/uploads/2012/01/64900976_21.jpg</a:t>
            </a:r>
            <a:endParaRPr lang="ru-RU" sz="3100" dirty="0" smtClean="0"/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812088" cy="66693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Изображение серых лесных почв:</a:t>
            </a:r>
          </a:p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upload.wikimedia.org/wikipedia/commons/thumb/9/92/Gray_forest_soil.JPG/250px-Gray_forest_soil.JPG</a:t>
            </a:r>
            <a:endParaRPr lang="ru-RU" sz="2400" dirty="0" smtClean="0"/>
          </a:p>
          <a:p>
            <a:r>
              <a:rPr lang="ru-RU" sz="2400" dirty="0" smtClean="0"/>
              <a:t>Изображение </a:t>
            </a:r>
            <a:r>
              <a:rPr lang="ru-RU" sz="2400" dirty="0" smtClean="0"/>
              <a:t>чернозема:</a:t>
            </a:r>
          </a:p>
          <a:p>
            <a:r>
              <a:rPr lang="en-US" sz="2400" dirty="0">
                <a:hlinkClick r:id="rId3"/>
              </a:rPr>
              <a:t>http://kuban-moi-region.ru/wp-content/uploads/2012/03/c301679ab19e288793cf05fcffe754ad_.</a:t>
            </a:r>
            <a:r>
              <a:rPr lang="en-US" sz="2400" dirty="0" smtClean="0">
                <a:hlinkClick r:id="rId3"/>
              </a:rPr>
              <a:t>jpg</a:t>
            </a:r>
            <a:endParaRPr lang="ru-RU" sz="2400" dirty="0" smtClean="0"/>
          </a:p>
          <a:p>
            <a:r>
              <a:rPr lang="ru-RU" sz="2400" dirty="0" smtClean="0"/>
              <a:t>Изображение </a:t>
            </a:r>
            <a:r>
              <a:rPr lang="ru-RU" sz="2400" dirty="0" smtClean="0"/>
              <a:t>почв полупустынь:</a:t>
            </a:r>
          </a:p>
          <a:p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vcvetu.ru/refs/3/2506/2506_html_4c518f8.jpg</a:t>
            </a:r>
            <a:endParaRPr lang="ru-RU" sz="2400" dirty="0" smtClean="0"/>
          </a:p>
          <a:p>
            <a:r>
              <a:rPr lang="ru-RU" sz="2400" dirty="0" smtClean="0"/>
              <a:t>Изображение </a:t>
            </a:r>
            <a:r>
              <a:rPr lang="ru-RU" sz="2400" dirty="0" smtClean="0"/>
              <a:t>дерново-подзолистой почвы:</a:t>
            </a:r>
          </a:p>
          <a:p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buildperson.ru/images/photos/medium/article1430.jpg</a:t>
            </a:r>
            <a:endParaRPr lang="ru-RU" sz="2400" dirty="0" smtClean="0"/>
          </a:p>
          <a:p>
            <a:r>
              <a:rPr lang="ru-RU" sz="2400" dirty="0" smtClean="0"/>
              <a:t>Вопросительный </a:t>
            </a:r>
            <a:r>
              <a:rPr lang="ru-RU" sz="2400" dirty="0" smtClean="0"/>
              <a:t>знак. Анимация: </a:t>
            </a:r>
            <a:r>
              <a:rPr lang="en-US" sz="2400" dirty="0">
                <a:hlinkClick r:id="rId6"/>
              </a:rPr>
              <a:t>http://</a:t>
            </a:r>
            <a:r>
              <a:rPr lang="en-US" sz="2400" dirty="0" smtClean="0">
                <a:hlinkClick r:id="rId6"/>
              </a:rPr>
              <a:t>gifs.gifmania.co.il/Animated-Gifs-Animated-Letters/Animations-Punctuation-Marks/Images-Question-mark/question-mark23.gif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68072" cy="6336704"/>
          </a:xfrm>
        </p:spPr>
        <p:txBody>
          <a:bodyPr>
            <a:normAutofit fontScale="85000" lnSpcReduction="10000"/>
          </a:bodyPr>
          <a:lstStyle/>
          <a:p>
            <a:r>
              <a:rPr lang="ru-RU" sz="2600" dirty="0" smtClean="0"/>
              <a:t>Вопросительный </a:t>
            </a:r>
            <a:r>
              <a:rPr lang="ru-RU" sz="2600" dirty="0"/>
              <a:t>знак. Анимация: </a:t>
            </a:r>
            <a:r>
              <a:rPr lang="en-US" sz="2600" dirty="0">
                <a:hlinkClick r:id="rId2"/>
              </a:rPr>
              <a:t>http://</a:t>
            </a:r>
            <a:r>
              <a:rPr lang="en-US" sz="2600" dirty="0" smtClean="0">
                <a:hlinkClick r:id="rId2"/>
              </a:rPr>
              <a:t>activerain.com/image_store/uploads/8/7/0/9/8/ar12392161689078.jpg</a:t>
            </a:r>
            <a:endParaRPr lang="ru-RU" sz="2600" dirty="0" smtClean="0"/>
          </a:p>
          <a:p>
            <a:r>
              <a:rPr lang="ru-RU" sz="2600" dirty="0" smtClean="0"/>
              <a:t>Сова: </a:t>
            </a:r>
            <a:endParaRPr lang="ru-RU" sz="2600" dirty="0"/>
          </a:p>
          <a:p>
            <a:r>
              <a:rPr lang="en-US" sz="2600" dirty="0">
                <a:hlinkClick r:id="rId3"/>
              </a:rPr>
              <a:t>http://images.vector-images.com/clp2/191061/clp812804.jpg</a:t>
            </a:r>
            <a:endParaRPr lang="ru-RU" sz="2600" dirty="0"/>
          </a:p>
          <a:p>
            <a:r>
              <a:rPr lang="en-US" sz="2600" dirty="0">
                <a:hlinkClick r:id="rId4"/>
              </a:rPr>
              <a:t>http://wiki.vladimir.i-edu.ru/images/a/af/%D0%A1%D0%BE%D0%B2%D0%B0_%D1%81_%</a:t>
            </a:r>
            <a:r>
              <a:rPr lang="en-US" sz="2600" dirty="0" smtClean="0">
                <a:hlinkClick r:id="rId4"/>
              </a:rPr>
              <a:t>D0%BA%D0%BD%D0%B8%D0%B3%D0%BE%D0%B9.jpeg</a:t>
            </a:r>
            <a:endParaRPr lang="ru-RU" sz="2600" dirty="0" smtClean="0"/>
          </a:p>
          <a:p>
            <a:r>
              <a:rPr lang="ru-RU" sz="2600" dirty="0" smtClean="0"/>
              <a:t>Росток: </a:t>
            </a:r>
            <a:r>
              <a:rPr lang="en-US" sz="2600" dirty="0">
                <a:hlinkClick r:id="rId5"/>
              </a:rPr>
              <a:t>http://</a:t>
            </a:r>
            <a:r>
              <a:rPr lang="en-US" sz="2600" dirty="0" smtClean="0">
                <a:hlinkClick r:id="rId5"/>
              </a:rPr>
              <a:t>img.rufox.ru/files/big2/544172.jpg</a:t>
            </a:r>
            <a:endParaRPr lang="ru-RU" sz="2600" dirty="0" smtClean="0"/>
          </a:p>
          <a:p>
            <a:r>
              <a:rPr lang="ru-RU" sz="2600" dirty="0"/>
              <a:t>Изображение тундрово-глеевых почв:</a:t>
            </a:r>
          </a:p>
          <a:p>
            <a:r>
              <a:rPr lang="en-US" sz="2600" dirty="0">
                <a:hlinkClick r:id="rId6"/>
              </a:rPr>
              <a:t>http://dic.academic.ru/pictures/enc_geo/l013.jpg</a:t>
            </a:r>
            <a:endParaRPr lang="ru-RU" sz="2600" dirty="0"/>
          </a:p>
          <a:p>
            <a:r>
              <a:rPr lang="ru-RU" sz="2600" dirty="0"/>
              <a:t>Изображение подзолистых почв:</a:t>
            </a:r>
          </a:p>
          <a:p>
            <a:r>
              <a:rPr lang="en-US" sz="2600" dirty="0">
                <a:hlinkClick r:id="rId7"/>
              </a:rPr>
              <a:t>http://</a:t>
            </a:r>
            <a:r>
              <a:rPr lang="en-US" sz="2600" dirty="0" smtClean="0">
                <a:hlinkClick r:id="rId7"/>
              </a:rPr>
              <a:t>chudo-ogorod.ru/wp-content/uploads/2009/11/podzolistaya2-150x150.jpg</a:t>
            </a:r>
            <a:endParaRPr lang="ru-RU" sz="2600" dirty="0" smtClean="0"/>
          </a:p>
          <a:p>
            <a:r>
              <a:rPr lang="ru-RU" sz="2600" dirty="0" smtClean="0"/>
              <a:t>Изображение </a:t>
            </a:r>
            <a:r>
              <a:rPr lang="ru-RU" sz="2600" dirty="0"/>
              <a:t>таежно-мерзлотных почв:</a:t>
            </a:r>
          </a:p>
          <a:p>
            <a:r>
              <a:rPr lang="en-US" sz="2600" dirty="0">
                <a:hlinkClick r:id="rId8"/>
              </a:rPr>
              <a:t>http://www.perunica.ru/uploads/posts/2011-10/1317836418_pochva_tundra.jpg</a:t>
            </a:r>
            <a:endParaRPr lang="ru-RU" sz="2600" dirty="0"/>
          </a:p>
          <a:p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67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Проверка домашнего задания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Что называется почвой?</a:t>
            </a:r>
          </a:p>
          <a:p>
            <a:r>
              <a:rPr lang="ru-RU" sz="2400" dirty="0" smtClean="0"/>
              <a:t>Назовите условия почвообразования</a:t>
            </a:r>
          </a:p>
          <a:p>
            <a:r>
              <a:rPr lang="ru-RU" sz="2400" dirty="0" smtClean="0"/>
              <a:t>Какие из них являются главными?</a:t>
            </a:r>
          </a:p>
          <a:p>
            <a:r>
              <a:rPr lang="ru-RU" sz="2400" dirty="0" smtClean="0"/>
              <a:t>Кто основатель науки о почвах ?</a:t>
            </a:r>
          </a:p>
          <a:p>
            <a:r>
              <a:rPr lang="ru-RU" sz="2400" dirty="0" smtClean="0"/>
              <a:t>Как различают почвы по механическому составу ?</a:t>
            </a:r>
          </a:p>
          <a:p>
            <a:r>
              <a:rPr lang="ru-RU" sz="2400" dirty="0" smtClean="0"/>
              <a:t>Назовите свойства почвы.</a:t>
            </a:r>
          </a:p>
          <a:p>
            <a:r>
              <a:rPr lang="ru-RU" sz="2400" dirty="0" smtClean="0"/>
              <a:t>Почему важна для почвы рыхлая структура ?</a:t>
            </a:r>
          </a:p>
          <a:p>
            <a:r>
              <a:rPr lang="ru-RU" sz="2400" dirty="0" smtClean="0"/>
              <a:t>Почему почвы в России разнообразны ?</a:t>
            </a:r>
          </a:p>
          <a:p>
            <a:endParaRPr lang="ru-RU" dirty="0"/>
          </a:p>
        </p:txBody>
      </p:sp>
      <p:pic>
        <p:nvPicPr>
          <p:cNvPr id="4" name="Picture 3" descr="C:\Users\1\Downloads\003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412776"/>
            <a:ext cx="3436746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Теоретический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Где условия почвообразования будут благоприятнее: на острове вулканического происхождения в южном море ( скажем, в Японском) или на острове, поверхность которого покрыта камнями ( в Баренцевом море)</a:t>
            </a:r>
          </a:p>
          <a:p>
            <a:r>
              <a:rPr lang="ru-RU" dirty="0" smtClean="0"/>
              <a:t>Объясните ?</a:t>
            </a:r>
            <a:endParaRPr lang="ru-RU" dirty="0"/>
          </a:p>
        </p:txBody>
      </p:sp>
      <p:pic>
        <p:nvPicPr>
          <p:cNvPr id="4" name="Picture 2" descr="C:\Users\Татьяна\Desktop\Сова_с_книгой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93096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Теоретический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7413"/>
            <a:ext cx="8686800" cy="4525963"/>
          </a:xfrm>
        </p:spPr>
        <p:txBody>
          <a:bodyPr/>
          <a:lstStyle/>
          <a:p>
            <a:r>
              <a:rPr lang="ru-RU" dirty="0" smtClean="0"/>
              <a:t>Представьте такую ситуацию. В одном из южных тропических морей произошло извержение подводного вулкана. Конус вулкана теперь возвышается над водой. Можно ли на этом острове создать искусственную почву? Как это сделать? Составьте план этого «мероприятия».</a:t>
            </a:r>
            <a:endParaRPr lang="ru-RU" dirty="0"/>
          </a:p>
        </p:txBody>
      </p:sp>
      <p:pic>
        <p:nvPicPr>
          <p:cNvPr id="2050" name="Picture 2" descr="C:\Users\1\Pictures\depositphotos_3660873-Cartoon-Wise-Owl-with-world-glo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62" y="0"/>
            <a:ext cx="3071838" cy="2297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Pictures\f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941168"/>
            <a:ext cx="3347864" cy="19168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- размышление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Чешский писатель </a:t>
            </a:r>
            <a:r>
              <a:rPr lang="ru-RU" dirty="0" err="1"/>
              <a:t>Карелл</a:t>
            </a:r>
            <a:r>
              <a:rPr lang="ru-RU" dirty="0"/>
              <a:t> Чапек </a:t>
            </a:r>
            <a:r>
              <a:rPr lang="ru-RU" dirty="0" smtClean="0"/>
              <a:t>писал: </a:t>
            </a:r>
            <a:r>
              <a:rPr lang="ru-RU" dirty="0"/>
              <a:t>«Человек,  в сущности совершенно не думает о том, что у него под ногами. Всегда мчится. Или самое большее взглянет, как прекрасны облака. И ни разу не похвалит, как прекрасна почва».</a:t>
            </a:r>
          </a:p>
          <a:p>
            <a:r>
              <a:rPr lang="ru-RU" dirty="0" smtClean="0"/>
              <a:t>Задумываетесь ли вы, </a:t>
            </a:r>
            <a:r>
              <a:rPr lang="ru-RU" dirty="0"/>
              <a:t>что значит почва для нас, как она живет, каковы наши земельные </a:t>
            </a:r>
            <a:r>
              <a:rPr lang="ru-RU" dirty="0" smtClean="0"/>
              <a:t>ресурсы?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C:\Users\1\Downloads\fA8a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881063" cy="1495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20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Изучение нового материала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4525963"/>
          </a:xfrm>
        </p:spPr>
        <p:txBody>
          <a:bodyPr/>
          <a:lstStyle/>
          <a:p>
            <a:r>
              <a:rPr lang="ru-RU" dirty="0" smtClean="0"/>
              <a:t>Рассмотреть почвенную карту России.</a:t>
            </a:r>
            <a:endParaRPr lang="ru-RU" dirty="0"/>
          </a:p>
        </p:txBody>
      </p:sp>
      <p:pic>
        <p:nvPicPr>
          <p:cNvPr id="1026" name="Picture 2" descr="C:\Users\1\Downloads\Pict8_12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70" y="1615852"/>
            <a:ext cx="7877854" cy="51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686800" cy="86672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 ходу моего рассказа о типах почв, заполните таблицу: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79512" y="2420888"/>
          <a:ext cx="896448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331640"/>
                <a:gridCol w="1116632"/>
                <a:gridCol w="1872208"/>
                <a:gridCol w="3347864"/>
              </a:tblGrid>
              <a:tr h="93610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Природная зона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Типы</a:t>
                      </a:r>
                      <a:r>
                        <a:rPr lang="ru-RU" sz="2400" baseline="0" dirty="0" smtClean="0"/>
                        <a:t> почв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Содержание гумуса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Свойства почв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Условие почвообразования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Почва арктических пустынь</a:t>
            </a:r>
            <a:endParaRPr lang="ru-RU" sz="4000" dirty="0"/>
          </a:p>
        </p:txBody>
      </p:sp>
      <p:pic>
        <p:nvPicPr>
          <p:cNvPr id="4" name="Содержимое 3" descr="Sneznik-nad-ozer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4459"/>
            <a:ext cx="7488832" cy="4846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367</TotalTime>
  <Words>685</Words>
  <Application>Microsoft Office PowerPoint</Application>
  <PresentationFormat>Экран (4:3)</PresentationFormat>
  <Paragraphs>151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Разнообразие и закономерности распространения почв </vt:lpstr>
      <vt:lpstr>Цель </vt:lpstr>
      <vt:lpstr>Проверка домашнего задания</vt:lpstr>
      <vt:lpstr>Теоретический вопрос</vt:lpstr>
      <vt:lpstr>Теоретический вопрос</vt:lpstr>
      <vt:lpstr>Вопрос - размышление</vt:lpstr>
      <vt:lpstr>Изучение нового материала</vt:lpstr>
      <vt:lpstr>Задание!</vt:lpstr>
      <vt:lpstr>Почва арктических пустынь</vt:lpstr>
      <vt:lpstr>Почвы- тундрово-глеевые</vt:lpstr>
      <vt:lpstr>Почвы –подзолистые</vt:lpstr>
      <vt:lpstr>Почвы – таёжно-мерзлотные</vt:lpstr>
      <vt:lpstr>Почвы- дерново- подзолистые</vt:lpstr>
      <vt:lpstr>Почвы – серые -лесные</vt:lpstr>
      <vt:lpstr>Почвы- черноземы, каштановые</vt:lpstr>
      <vt:lpstr>Почвы – бурые полупустынь, серо-бурые</vt:lpstr>
      <vt:lpstr>Проверка задания!</vt:lpstr>
      <vt:lpstr>Презентация PowerPoint</vt:lpstr>
      <vt:lpstr>Презентация PowerPoint</vt:lpstr>
      <vt:lpstr>закрепление</vt:lpstr>
      <vt:lpstr>Домашнее задание</vt:lpstr>
      <vt:lpstr>Список использованных источников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Главные типы почв России и закономерности их распространения</dc:title>
  <dc:creator>1</dc:creator>
  <cp:lastModifiedBy>Татьяна</cp:lastModifiedBy>
  <cp:revision>45</cp:revision>
  <dcterms:created xsi:type="dcterms:W3CDTF">2014-05-11T09:55:40Z</dcterms:created>
  <dcterms:modified xsi:type="dcterms:W3CDTF">2014-07-07T11:19:02Z</dcterms:modified>
</cp:coreProperties>
</file>