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89" r:id="rId2"/>
    <p:sldId id="256" r:id="rId3"/>
    <p:sldId id="290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4" r:id="rId27"/>
    <p:sldId id="285" r:id="rId28"/>
    <p:sldId id="286" r:id="rId29"/>
    <p:sldId id="282" r:id="rId30"/>
    <p:sldId id="287" r:id="rId31"/>
    <p:sldId id="28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C234"/>
    <a:srgbClr val="006600"/>
    <a:srgbClr val="003300"/>
    <a:srgbClr val="000066"/>
    <a:srgbClr val="DB0312"/>
    <a:srgbClr val="800000"/>
    <a:srgbClr val="FF3300"/>
    <a:srgbClr val="FF0000"/>
    <a:srgbClr val="FF0066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A562E-53F6-48C2-9A42-9570BCEF8077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E2651-17D3-4609-8E9C-8D718E5C4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E2651-17D3-4609-8E9C-8D718E5C42A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E2651-17D3-4609-8E9C-8D718E5C42A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E2651-17D3-4609-8E9C-8D718E5C42A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E2651-17D3-4609-8E9C-8D718E5C42A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E2651-17D3-4609-8E9C-8D718E5C42A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E2651-17D3-4609-8E9C-8D718E5C42A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E2651-17D3-4609-8E9C-8D718E5C42A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E2651-17D3-4609-8E9C-8D718E5C42A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E2651-17D3-4609-8E9C-8D718E5C42A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E2651-17D3-4609-8E9C-8D718E5C42A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E2651-17D3-4609-8E9C-8D718E5C42A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E2651-17D3-4609-8E9C-8D718E5C42A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E2651-17D3-4609-8E9C-8D718E5C42A2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E2651-17D3-4609-8E9C-8D718E5C42A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E2651-17D3-4609-8E9C-8D718E5C42A2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E2651-17D3-4609-8E9C-8D718E5C42A2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E2651-17D3-4609-8E9C-8D718E5C42A2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E2651-17D3-4609-8E9C-8D718E5C42A2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E2651-17D3-4609-8E9C-8D718E5C42A2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E2651-17D3-4609-8E9C-8D718E5C42A2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E2651-17D3-4609-8E9C-8D718E5C42A2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E2651-17D3-4609-8E9C-8D718E5C42A2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E2651-17D3-4609-8E9C-8D718E5C42A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E2651-17D3-4609-8E9C-8D718E5C42A2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E2651-17D3-4609-8E9C-8D718E5C42A2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E2651-17D3-4609-8E9C-8D718E5C42A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E2651-17D3-4609-8E9C-8D718E5C42A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E2651-17D3-4609-8E9C-8D718E5C42A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E2651-17D3-4609-8E9C-8D718E5C42A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E2651-17D3-4609-8E9C-8D718E5C42A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E2651-17D3-4609-8E9C-8D718E5C42A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>
                <a:alpha val="59000"/>
              </a:srgbClr>
            </a:gs>
            <a:gs pos="50000">
              <a:srgbClr val="FFFF00"/>
            </a:gs>
            <a:gs pos="100000">
              <a:srgbClr val="00B050"/>
            </a:gs>
            <a:gs pos="100000">
              <a:srgbClr val="0070C0">
                <a:alpha val="50000"/>
              </a:srgb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2.gif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>
                <a:alpha val="59000"/>
              </a:srgbClr>
            </a:gs>
            <a:gs pos="50000">
              <a:srgbClr val="FFFF00"/>
            </a:gs>
            <a:gs pos="100000">
              <a:srgbClr val="00B050"/>
            </a:gs>
            <a:gs pos="100000">
              <a:srgbClr val="0070C0">
                <a:alpha val="50000"/>
              </a:srgbClr>
            </a:gs>
            <a:gs pos="100000">
              <a:schemeClr val="accent6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00042"/>
            <a:ext cx="835824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000066"/>
                </a:solidFill>
                <a:latin typeface="Monotype Corsiva" pitchFamily="66" charset="0"/>
              </a:rPr>
              <a:t>Времена года. </a:t>
            </a:r>
          </a:p>
          <a:p>
            <a:pPr algn="ctr"/>
            <a:r>
              <a:rPr lang="ru-RU" sz="8000" dirty="0" smtClean="0">
                <a:solidFill>
                  <a:srgbClr val="000066"/>
                </a:solidFill>
                <a:latin typeface="Monotype Corsiva" pitchFamily="66" charset="0"/>
              </a:rPr>
              <a:t>Палитра цветов.</a:t>
            </a:r>
          </a:p>
          <a:p>
            <a:pPr algn="ctr"/>
            <a:endParaRPr lang="ru-RU" sz="7200" dirty="0" smtClean="0">
              <a:latin typeface="Monotype Corsiva" pitchFamily="66" charset="0"/>
            </a:endParaRPr>
          </a:p>
          <a:p>
            <a:pPr algn="ctr"/>
            <a:r>
              <a:rPr lang="ru-RU" sz="4400" dirty="0" smtClean="0">
                <a:latin typeface="Monotype Corsiva" pitchFamily="66" charset="0"/>
              </a:rPr>
              <a:t> </a:t>
            </a:r>
            <a:r>
              <a:rPr lang="ru-RU" sz="4400" dirty="0" smtClean="0">
                <a:solidFill>
                  <a:srgbClr val="003300"/>
                </a:solidFill>
                <a:latin typeface="Monotype Corsiva" pitchFamily="66" charset="0"/>
              </a:rPr>
              <a:t>Презентация </a:t>
            </a:r>
          </a:p>
          <a:p>
            <a:pPr algn="ctr"/>
            <a:r>
              <a:rPr lang="ru-RU" sz="4400" dirty="0" smtClean="0">
                <a:solidFill>
                  <a:srgbClr val="003300"/>
                </a:solidFill>
                <a:latin typeface="Monotype Corsiva" pitchFamily="66" charset="0"/>
              </a:rPr>
              <a:t>к уроку изобразительного искусства </a:t>
            </a:r>
          </a:p>
          <a:p>
            <a:pPr algn="ctr"/>
            <a:r>
              <a:rPr lang="ru-RU" sz="4400" dirty="0" smtClean="0">
                <a:solidFill>
                  <a:srgbClr val="003300"/>
                </a:solidFill>
                <a:latin typeface="Monotype Corsiva" pitchFamily="66" charset="0"/>
              </a:rPr>
              <a:t>в 1 классе.</a:t>
            </a:r>
            <a:endParaRPr lang="ru-RU" sz="4400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pic>
        <p:nvPicPr>
          <p:cNvPr id="3" name="Picture 3" descr="D:\Рабочий стол\Разное\Курсы\компьютерные курсы Ярцево\АНИМАШКИ\Анимированные надписи\55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85728"/>
            <a:ext cx="928694" cy="1000132"/>
          </a:xfrm>
          <a:prstGeom prst="rect">
            <a:avLst/>
          </a:prstGeom>
          <a:noFill/>
        </p:spPr>
      </p:pic>
      <p:pic>
        <p:nvPicPr>
          <p:cNvPr id="4" name="Picture 13" descr="D:\Рабочий стол\Разное\Курсы\компьютерные курсы Ярцево\АНИМАШКИ\Бабочки\butterfly5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8" y="2786058"/>
            <a:ext cx="2428892" cy="2204372"/>
          </a:xfrm>
          <a:prstGeom prst="rect">
            <a:avLst/>
          </a:prstGeom>
          <a:noFill/>
        </p:spPr>
      </p:pic>
      <p:pic>
        <p:nvPicPr>
          <p:cNvPr id="2050" name="Picture 2" descr="D:\Рабочий стол\Разное\Курсы\компьютерные курсы Ярцево\АНИМАШКИ\Бабочки\butterfly3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5572140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Рабочий стол\Разное\Курсы\изо\Лучшие курсовые проекты 3 ур\Урок ИЗО Отношение художника к миру природы\Красота природы\Data\Video\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чий стол\Разное\Курсы\изо\Лучшие курсовые проекты 3 ур\Урок ИЗО Отношение художника к миру природы\Красота природы\Data\Video\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42851"/>
            <a:ext cx="8858312" cy="653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0180"/>
          </a:xfrm>
        </p:spPr>
        <p:txBody>
          <a:bodyPr/>
          <a:lstStyle/>
          <a:p>
            <a:r>
              <a:rPr lang="ru-RU" sz="16600" b="1" dirty="0" smtClean="0">
                <a:solidFill>
                  <a:srgbClr val="006600"/>
                </a:solidFill>
                <a:latin typeface="Monotype Corsiva" pitchFamily="66" charset="0"/>
              </a:rPr>
              <a:t>Почему?</a:t>
            </a:r>
            <a:endParaRPr lang="ru-RU" sz="16600" b="1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pic>
        <p:nvPicPr>
          <p:cNvPr id="1027" name="Picture 3" descr="D:\Рабочий стол\Разное\Курсы\компьютерные курсы Ярцево\АНИМАШКИ\Анимированные надписи\we10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8" y="142852"/>
            <a:ext cx="5357850" cy="6572296"/>
          </a:xfrm>
          <a:prstGeom prst="rect">
            <a:avLst/>
          </a:prstGeom>
          <a:noFill/>
        </p:spPr>
      </p:pic>
      <p:pic>
        <p:nvPicPr>
          <p:cNvPr id="5" name="Picture 3" descr="D:\Рабочий стол\Разное\Курсы\компьютерные курсы Ярцево\АНИМАШКИ\Анимированные надписи\55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142852"/>
            <a:ext cx="928694" cy="10001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42851"/>
            <a:ext cx="4743797" cy="378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4"/>
          <p:cNvPicPr>
            <a:picLocks noChangeAspect="1" noChangeArrowheads="1"/>
          </p:cNvPicPr>
          <p:nvPr/>
        </p:nvPicPr>
        <p:blipFill>
          <a:blip r:embed="rId3" cstate="email">
            <a:grayscl/>
          </a:blip>
          <a:srcRect/>
          <a:stretch>
            <a:fillRect/>
          </a:stretch>
        </p:blipFill>
        <p:spPr bwMode="auto">
          <a:xfrm>
            <a:off x="4214810" y="2857496"/>
            <a:ext cx="4743797" cy="378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429256" y="642918"/>
            <a:ext cx="26468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latin typeface="Monotype Corsiva" pitchFamily="66" charset="0"/>
              </a:rPr>
              <a:t>Сравни</a:t>
            </a:r>
            <a:endParaRPr lang="ru-RU" sz="7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D:\Рабочий стол\Разное\Курсы\компьютерные курсы Ярцево\АНИМАШКИ\Иконки\7ic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14480" y="4286232"/>
            <a:ext cx="1214446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006600"/>
                </a:solidFill>
                <a:latin typeface="Monotype Corsiva" pitchFamily="66" charset="0"/>
              </a:rPr>
              <a:t>Сколько вокруг цветов?</a:t>
            </a:r>
            <a:endParaRPr lang="ru-RU" sz="7200" b="1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286380" y="3143248"/>
            <a:ext cx="1800225" cy="230187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66CCFF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786314" y="4643446"/>
            <a:ext cx="2089150" cy="2000264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66CCFF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072198" y="2714620"/>
            <a:ext cx="2089150" cy="15843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66CCFF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071934" y="2071678"/>
            <a:ext cx="2089150" cy="15843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66CCFF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286116" y="3571876"/>
            <a:ext cx="2089150" cy="1584325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66CCFF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500826" y="4071942"/>
            <a:ext cx="2089150" cy="158432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66CCFF"/>
              </a:solidFill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2857488" y="5143512"/>
            <a:ext cx="2089150" cy="1584325"/>
          </a:xfrm>
          <a:prstGeom prst="rect">
            <a:avLst/>
          </a:prstGeom>
          <a:solidFill>
            <a:srgbClr val="99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66CCFF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858016" y="5143512"/>
            <a:ext cx="2089150" cy="158432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66CCFF"/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857224" y="5072074"/>
            <a:ext cx="2089150" cy="15843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66CCFF"/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357290" y="3786190"/>
            <a:ext cx="2089150" cy="15843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66CCFF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143108" y="2428868"/>
            <a:ext cx="2089150" cy="1584325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66CC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animBg="1"/>
      <p:bldP spid="4" grpId="0" animBg="1"/>
      <p:bldP spid="5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214290"/>
            <a:ext cx="62865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solidFill>
                  <a:srgbClr val="006600"/>
                </a:solidFill>
                <a:latin typeface="Monotype Corsiva" pitchFamily="66" charset="0"/>
              </a:rPr>
              <a:t>Поиграем!</a:t>
            </a:r>
            <a:endParaRPr lang="ru-RU" sz="11500" b="1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D:\Рабочий стол\Разное\Курсы\компьютерные курсы Ярцево\АНИМАШКИ\Маркеры смайлики\afabc89da2b4fcc1bedacbbd4307e1b6[1]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12" y="1428736"/>
            <a:ext cx="4000528" cy="392909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5929330"/>
            <a:ext cx="7215238" cy="584775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B80000"/>
                </a:solidFill>
              </a:rPr>
              <a:t>«Кто больше назовёт цветов?»</a:t>
            </a:r>
            <a:endParaRPr lang="ru-RU" sz="3200" b="1" i="1" dirty="0">
              <a:solidFill>
                <a:srgbClr val="B80000"/>
              </a:solidFill>
            </a:endParaRPr>
          </a:p>
        </p:txBody>
      </p:sp>
      <p:pic>
        <p:nvPicPr>
          <p:cNvPr id="5" name="Picture 3" descr="D:\Рабочий стол\Разное\Курсы\компьютерные курсы Ярцево\АНИМАШКИ\Анимированные надписи\55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142852"/>
            <a:ext cx="928694" cy="10001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78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3300"/>
                </a:solidFill>
                <a:latin typeface="Monotype Corsiva" pitchFamily="66" charset="0"/>
              </a:rPr>
              <a:t>Какие цвета использует художник при изображении осени?</a:t>
            </a:r>
            <a:endParaRPr lang="ru-RU" sz="2800" b="1" dirty="0">
              <a:solidFill>
                <a:srgbClr val="FF3300"/>
              </a:solidFill>
              <a:latin typeface="Monotype Corsiva" pitchFamily="66" charset="0"/>
            </a:endParaRPr>
          </a:p>
        </p:txBody>
      </p:sp>
      <p:pic>
        <p:nvPicPr>
          <p:cNvPr id="3" name="Picture 4" descr="Левитан Золотая осень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714356"/>
            <a:ext cx="8358246" cy="578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857752" y="5929330"/>
            <a:ext cx="3714776" cy="369332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Исаак Левитан «Золотая осень»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066" y="714356"/>
            <a:ext cx="3714776" cy="2062103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Жёлтый</a:t>
            </a:r>
          </a:p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FF0000"/>
                </a:solidFill>
              </a:rPr>
              <a:t> Красный</a:t>
            </a:r>
          </a:p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3300"/>
                </a:solidFill>
              </a:rPr>
              <a:t>Оранжевый</a:t>
            </a:r>
          </a:p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FF3300"/>
                </a:solidFill>
              </a:rPr>
              <a:t> </a:t>
            </a:r>
            <a:r>
              <a:rPr lang="ru-RU" sz="3200" b="1" dirty="0" smtClean="0">
                <a:solidFill>
                  <a:srgbClr val="800000"/>
                </a:solidFill>
              </a:rPr>
              <a:t>Коричневый</a:t>
            </a:r>
            <a:endParaRPr lang="ru-RU" sz="32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688" y="0"/>
            <a:ext cx="885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Какие цвета использует художник при изображении зимы?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Перов В._Портрет А.К, Саврасова_187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8794" y="714356"/>
            <a:ext cx="5429288" cy="6000792"/>
          </a:xfrm>
          <a:prstGeom prst="rect">
            <a:avLst/>
          </a:prstGeom>
          <a:ln w="57150" cap="sq">
            <a:solidFill>
              <a:schemeClr val="bg1"/>
            </a:solidFill>
            <a:miter lim="800000"/>
          </a:ln>
          <a:effectLst>
            <a:outerShdw blurRad="152400" dist="101600" dir="2700000" algn="tl" rotWithShape="0">
              <a:srgbClr val="000000">
                <a:alpha val="82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928926" y="6286520"/>
            <a:ext cx="4429156" cy="369332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66"/>
                </a:solidFill>
              </a:rPr>
              <a:t>Иван Шишкин «На севере диком»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1000108"/>
            <a:ext cx="2286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000066"/>
                </a:solidFill>
              </a:rPr>
              <a:t>Синий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Голубой 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bg1"/>
                </a:solidFill>
              </a:rPr>
              <a:t>Белый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ов В._Портрет А.К, Саврасова_187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857232"/>
            <a:ext cx="4143404" cy="5643581"/>
          </a:xfrm>
          <a:prstGeom prst="rect">
            <a:avLst/>
          </a:prstGeom>
          <a:ln w="57150" cap="sq">
            <a:solidFill>
              <a:schemeClr val="bg1"/>
            </a:solidFill>
            <a:miter lim="800000"/>
          </a:ln>
          <a:effectLst>
            <a:outerShdw blurRad="152400" dist="101600" dir="2700000" algn="tl" rotWithShape="0">
              <a:srgbClr val="000000">
                <a:alpha val="82000"/>
              </a:srgbClr>
            </a:outerShdw>
          </a:effectLst>
        </p:spPr>
      </p:pic>
      <p:pic>
        <p:nvPicPr>
          <p:cNvPr id="3" name="Рисунок 2" descr="Перов В._Портрет А.К, Саврасова_187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57752" y="857232"/>
            <a:ext cx="3857652" cy="5643602"/>
          </a:xfrm>
          <a:prstGeom prst="rect">
            <a:avLst/>
          </a:prstGeom>
          <a:ln w="57150" cap="sq">
            <a:solidFill>
              <a:schemeClr val="bg1"/>
            </a:solidFill>
            <a:miter lim="800000"/>
          </a:ln>
          <a:effectLst>
            <a:outerShdw blurRad="152400" dist="101600" dir="2700000" algn="tl" rotWithShape="0">
              <a:srgbClr val="000000">
                <a:alpha val="82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5688" y="142852"/>
            <a:ext cx="885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  </a:t>
            </a:r>
            <a:r>
              <a:rPr lang="ru-RU" sz="2800" b="1" dirty="0" smtClean="0">
                <a:solidFill>
                  <a:srgbClr val="006600"/>
                </a:solidFill>
                <a:latin typeface="Monotype Corsiva" pitchFamily="66" charset="0"/>
              </a:rPr>
              <a:t>Какие цвета использует художник при изображения весны?</a:t>
            </a:r>
            <a:endParaRPr lang="ru-RU" sz="2800" b="1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6143644"/>
            <a:ext cx="4000528" cy="276999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006600"/>
                </a:solidFill>
              </a:rPr>
              <a:t>Алексей Саврасов «Домик в провинции. Весна</a:t>
            </a:r>
            <a:endParaRPr lang="ru-RU" sz="1200" b="1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6143644"/>
            <a:ext cx="3286148" cy="276999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006600"/>
                </a:solidFill>
              </a:rPr>
              <a:t>Алексей Саврасов «Грачи прилетели»</a:t>
            </a:r>
            <a:endParaRPr lang="ru-RU" sz="1200" b="1" dirty="0">
              <a:solidFill>
                <a:srgbClr val="00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380" y="1142984"/>
            <a:ext cx="3071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006600"/>
                </a:solidFill>
              </a:rPr>
              <a:t>Зелёный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800000"/>
                </a:solidFill>
              </a:rPr>
              <a:t>Коричневый</a:t>
            </a:r>
            <a:endParaRPr lang="ru-RU" sz="32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/>
          <a:lstStyle/>
          <a:p>
            <a:r>
              <a:rPr lang="en-US" sz="7200" dirty="0" smtClean="0">
                <a:solidFill>
                  <a:srgbClr val="8C247D"/>
                </a:solidFill>
                <a:latin typeface="Mistral" pitchFamily="66" charset="0"/>
              </a:rPr>
              <a:t/>
            </a:r>
            <a:br>
              <a:rPr lang="en-US" sz="7200" dirty="0" smtClean="0">
                <a:solidFill>
                  <a:srgbClr val="8C247D"/>
                </a:solidFill>
                <a:latin typeface="Mistral" pitchFamily="66" charset="0"/>
              </a:rPr>
            </a:br>
            <a:r>
              <a:rPr lang="ru-RU" sz="7200" dirty="0" smtClean="0">
                <a:solidFill>
                  <a:srgbClr val="8C247D"/>
                </a:solidFill>
                <a:latin typeface="Mistral" pitchFamily="66" charset="0"/>
              </a:rPr>
              <a:t>Наш </a:t>
            </a:r>
            <a:r>
              <a:rPr lang="ru-RU" sz="7200" dirty="0" smtClean="0">
                <a:solidFill>
                  <a:srgbClr val="8C247D"/>
                </a:solidFill>
                <a:latin typeface="Mistral" pitchFamily="66" charset="0"/>
              </a:rPr>
              <a:t>мир прекрасен </a:t>
            </a:r>
            <a:r>
              <a:rPr lang="en-US" sz="7200" dirty="0" smtClean="0">
                <a:solidFill>
                  <a:srgbClr val="8C247D"/>
                </a:solidFill>
                <a:latin typeface="Mistral" pitchFamily="66" charset="0"/>
              </a:rPr>
              <a:t/>
            </a:r>
            <a:br>
              <a:rPr lang="en-US" sz="7200" dirty="0" smtClean="0">
                <a:solidFill>
                  <a:srgbClr val="8C247D"/>
                </a:solidFill>
                <a:latin typeface="Mistral" pitchFamily="66" charset="0"/>
              </a:rPr>
            </a:br>
            <a:r>
              <a:rPr lang="ru-RU" sz="7200" dirty="0" smtClean="0">
                <a:solidFill>
                  <a:srgbClr val="8C247D"/>
                </a:solidFill>
                <a:latin typeface="Mistral" pitchFamily="66" charset="0"/>
              </a:rPr>
              <a:t>и </a:t>
            </a:r>
            <a:r>
              <a:rPr lang="ru-RU" sz="7200" dirty="0" smtClean="0">
                <a:solidFill>
                  <a:srgbClr val="8C247D"/>
                </a:solidFill>
                <a:latin typeface="Mistral" pitchFamily="66" charset="0"/>
              </a:rPr>
              <a:t>удивителен . . . </a:t>
            </a:r>
            <a:endParaRPr lang="ru-RU" sz="7200" dirty="0">
              <a:solidFill>
                <a:srgbClr val="8C247D"/>
              </a:solidFill>
              <a:latin typeface="Mistral" pitchFamily="66" charset="0"/>
            </a:endParaRPr>
          </a:p>
        </p:txBody>
      </p:sp>
      <p:pic>
        <p:nvPicPr>
          <p:cNvPr id="1037" name="Picture 13" descr="D:\Рабочий стол\Разное\Курсы\компьютерные курсы Ярцево\АНИМАШКИ\Бабочки\butterfly5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488" y="2357430"/>
            <a:ext cx="2428892" cy="2204372"/>
          </a:xfrm>
          <a:prstGeom prst="rect">
            <a:avLst/>
          </a:prstGeom>
          <a:noFill/>
        </p:spPr>
      </p:pic>
      <p:pic>
        <p:nvPicPr>
          <p:cNvPr id="3074" name="Picture 2" descr="D:\Рабочий стол\Разное\Курсы\компьютерные курсы Ярцево\АНИМАШКИ\Бабочки\butterfly5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214554"/>
            <a:ext cx="4286280" cy="4857784"/>
          </a:xfrm>
          <a:prstGeom prst="rect">
            <a:avLst/>
          </a:prstGeom>
          <a:noFill/>
        </p:spPr>
      </p:pic>
      <p:pic>
        <p:nvPicPr>
          <p:cNvPr id="3075" name="Picture 3" descr="D:\Рабочий стол\Разное\Курсы\компьютерные курсы Ярцево\АНИМАШКИ\Бабочки\butterfly16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320000">
            <a:off x="5678467" y="3041809"/>
            <a:ext cx="1155948" cy="884392"/>
          </a:xfrm>
          <a:prstGeom prst="rect">
            <a:avLst/>
          </a:prstGeom>
          <a:noFill/>
        </p:spPr>
      </p:pic>
      <p:pic>
        <p:nvPicPr>
          <p:cNvPr id="3076" name="Picture 4" descr="D:\Рабочий стол\Разное\Курсы\компьютерные курсы Ярцево\АНИМАШКИ\Бабочки\butterfly42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58082" y="5214950"/>
            <a:ext cx="1438275" cy="1181100"/>
          </a:xfrm>
          <a:prstGeom prst="rect">
            <a:avLst/>
          </a:prstGeom>
          <a:noFill/>
        </p:spPr>
      </p:pic>
      <p:pic>
        <p:nvPicPr>
          <p:cNvPr id="3077" name="Picture 5" descr="D:\Рабочий стол\Разное\Курсы\компьютерные курсы Ярцево\АНИМАШКИ\Бабочки\butterfly46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58016" y="3500438"/>
            <a:ext cx="1552575" cy="1419225"/>
          </a:xfrm>
          <a:prstGeom prst="rect">
            <a:avLst/>
          </a:prstGeom>
          <a:noFill/>
        </p:spPr>
      </p:pic>
      <p:pic>
        <p:nvPicPr>
          <p:cNvPr id="3078" name="Picture 6" descr="D:\Рабочий стол\Разное\Курсы\компьютерные курсы Ярцево\АНИМАШКИ\Бабочки\butterfly49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2100000">
            <a:off x="4761179" y="4806519"/>
            <a:ext cx="2143128" cy="1833566"/>
          </a:xfrm>
          <a:prstGeom prst="rect">
            <a:avLst/>
          </a:prstGeom>
          <a:noFill/>
        </p:spPr>
      </p:pic>
      <p:pic>
        <p:nvPicPr>
          <p:cNvPr id="3079" name="Picture 7" descr="D:\Рабочий стол\Разное\Курсы\компьютерные курсы Ярцево\АНИМАШКИ\Бабочки\butterfly55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1320000">
            <a:off x="188338" y="837497"/>
            <a:ext cx="2201205" cy="1670731"/>
          </a:xfrm>
          <a:prstGeom prst="rect">
            <a:avLst/>
          </a:prstGeom>
          <a:noFill/>
        </p:spPr>
      </p:pic>
      <p:pic>
        <p:nvPicPr>
          <p:cNvPr id="3080" name="Picture 8" descr="D:\Рабочий стол\Разное\Курсы\компьютерные курсы Ярцево\АНИМАШКИ\Бабочки\butterfly62.gif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2820000">
            <a:off x="93671" y="5210522"/>
            <a:ext cx="796035" cy="602282"/>
          </a:xfrm>
          <a:prstGeom prst="rect">
            <a:avLst/>
          </a:prstGeom>
          <a:noFill/>
        </p:spPr>
      </p:pic>
      <p:pic>
        <p:nvPicPr>
          <p:cNvPr id="3081" name="Picture 9" descr="D:\Рабочий стол\Разное\Курсы\компьютерные курсы Ярцево\АНИМАШКИ\Бабочки\butterfly63.gif"/>
          <p:cNvPicPr>
            <a:picLocks noChangeAspect="1" noChangeArrowheads="1" noCrop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-2220000">
            <a:off x="7272190" y="705356"/>
            <a:ext cx="1619250" cy="13811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ов В._Портрет А.К, Саврасова_187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7224" y="785794"/>
            <a:ext cx="7735915" cy="5929354"/>
          </a:xfrm>
          <a:prstGeom prst="rect">
            <a:avLst/>
          </a:prstGeom>
          <a:ln w="57150" cap="sq">
            <a:solidFill>
              <a:schemeClr val="bg1"/>
            </a:solidFill>
            <a:miter lim="800000"/>
          </a:ln>
          <a:effectLst>
            <a:outerShdw blurRad="152400" dist="101600" dir="2700000" algn="tl" rotWithShape="0">
              <a:srgbClr val="000000">
                <a:alpha val="82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42844" y="142852"/>
            <a:ext cx="9001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C247D"/>
                </a:solidFill>
                <a:latin typeface="Monotype Corsiva" pitchFamily="66" charset="0"/>
              </a:rPr>
              <a:t>Какие цвета использует художник при изображении лета?</a:t>
            </a:r>
            <a:endParaRPr lang="ru-RU" sz="2800" b="1" dirty="0">
              <a:solidFill>
                <a:srgbClr val="8C247D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124" y="6143644"/>
            <a:ext cx="3881512" cy="369332"/>
          </a:xfrm>
          <a:prstGeom prst="rect">
            <a:avLst/>
          </a:prstGeom>
          <a:solidFill>
            <a:schemeClr val="lt1">
              <a:alpha val="38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8C247D"/>
                </a:solidFill>
              </a:rPr>
              <a:t>Исаак Левитан «Берёзовая роща»</a:t>
            </a:r>
            <a:endParaRPr lang="ru-RU" dirty="0">
              <a:solidFill>
                <a:srgbClr val="8C247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76" y="1357298"/>
            <a:ext cx="3000396" cy="584775"/>
          </a:xfrm>
          <a:prstGeom prst="rect">
            <a:avLst/>
          </a:prstGeom>
          <a:solidFill>
            <a:schemeClr val="lt1">
              <a:alpha val="58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</a:rPr>
              <a:t>М</a:t>
            </a:r>
            <a:r>
              <a:rPr lang="ru-RU" sz="3200" b="1" dirty="0" err="1" smtClean="0">
                <a:solidFill>
                  <a:srgbClr val="FFFF00"/>
                </a:solidFill>
              </a:rPr>
              <a:t>н</a:t>
            </a:r>
            <a:r>
              <a:rPr lang="ru-RU" sz="3200" b="1" dirty="0" err="1" smtClean="0">
                <a:solidFill>
                  <a:srgbClr val="7EC234"/>
                </a:solidFill>
              </a:rPr>
              <a:t>о</a:t>
            </a:r>
            <a:r>
              <a:rPr lang="ru-RU" sz="3200" b="1" dirty="0" err="1" smtClean="0">
                <a:solidFill>
                  <a:srgbClr val="002060"/>
                </a:solidFill>
              </a:rPr>
              <a:t>г</a:t>
            </a:r>
            <a:r>
              <a:rPr lang="ru-RU" sz="3200" b="1" dirty="0" err="1" smtClean="0">
                <a:solidFill>
                  <a:srgbClr val="0070C0"/>
                </a:solidFill>
              </a:rPr>
              <a:t>о</a:t>
            </a:r>
            <a:r>
              <a:rPr lang="ru-RU" sz="3200" b="1" dirty="0" err="1" smtClean="0">
                <a:solidFill>
                  <a:srgbClr val="8C247D"/>
                </a:solidFill>
              </a:rPr>
              <a:t>ц</a:t>
            </a:r>
            <a:r>
              <a:rPr lang="ru-RU" sz="3200" b="1" dirty="0" err="1" smtClean="0">
                <a:solidFill>
                  <a:srgbClr val="FF6600"/>
                </a:solidFill>
              </a:rPr>
              <a:t>в</a:t>
            </a:r>
            <a:r>
              <a:rPr lang="ru-RU" sz="3200" b="1" dirty="0" err="1" smtClean="0">
                <a:solidFill>
                  <a:srgbClr val="006600"/>
                </a:solidFill>
              </a:rPr>
              <a:t>е</a:t>
            </a:r>
            <a:r>
              <a:rPr lang="ru-RU" sz="3200" b="1" dirty="0" err="1" smtClean="0">
                <a:solidFill>
                  <a:srgbClr val="800000"/>
                </a:solidFill>
              </a:rPr>
              <a:t>т</a:t>
            </a:r>
            <a:r>
              <a:rPr lang="ru-RU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ь</a:t>
            </a:r>
            <a:r>
              <a:rPr lang="ru-RU" sz="3200" b="1" dirty="0" err="1" smtClean="0">
                <a:solidFill>
                  <a:srgbClr val="FF0000"/>
                </a:solidFill>
              </a:rPr>
              <a:t>е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83582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FF3300"/>
                </a:solidFill>
                <a:latin typeface="Monotype Corsiva" pitchFamily="66" charset="0"/>
              </a:rPr>
              <a:t>Запомни</a:t>
            </a:r>
            <a:endParaRPr lang="ru-RU" sz="11500" b="1" dirty="0">
              <a:solidFill>
                <a:srgbClr val="FF3300"/>
              </a:solidFill>
              <a:latin typeface="Monotype Corsiva" pitchFamily="66" charset="0"/>
            </a:endParaRPr>
          </a:p>
        </p:txBody>
      </p:sp>
      <p:pic>
        <p:nvPicPr>
          <p:cNvPr id="5122" name="Picture 2" descr="D:\Рабочий стол\Разное\Курсы\компьютерные курсы Ярцево\АНИМАШКИ\Иконки\4b1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72330" y="785794"/>
            <a:ext cx="1143008" cy="1143008"/>
          </a:xfrm>
          <a:prstGeom prst="rect">
            <a:avLst/>
          </a:prstGeom>
          <a:noFill/>
        </p:spPr>
      </p:pic>
      <p:pic>
        <p:nvPicPr>
          <p:cNvPr id="5123" name="Picture 3" descr="D:\Рабочий стол\Разное\Курсы\компьютерные курсы Ярцево\АНИМАШКИ\Анимированные надписи\55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142852"/>
            <a:ext cx="928694" cy="1000132"/>
          </a:xfrm>
          <a:prstGeom prst="rect">
            <a:avLst/>
          </a:prstGeom>
          <a:noFill/>
        </p:spPr>
      </p:pic>
      <p:pic>
        <p:nvPicPr>
          <p:cNvPr id="5124" name="Picture 4" descr="D:\Рабочий стол\Разное\Курсы\компьютерные курсы Ярцево\АНИМАШКИ\Книги\book26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86578" y="4429132"/>
            <a:ext cx="2071702" cy="221457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2643182"/>
            <a:ext cx="84296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4000" b="1" u="sng" dirty="0" smtClean="0">
                <a:solidFill>
                  <a:srgbClr val="006600"/>
                </a:solidFill>
                <a:latin typeface="Monotype Corsiva" pitchFamily="66" charset="0"/>
              </a:rPr>
              <a:t>Палитра цветов </a:t>
            </a:r>
            <a:r>
              <a:rPr lang="ru-RU" sz="2800" dirty="0" smtClean="0">
                <a:solidFill>
                  <a:srgbClr val="006600"/>
                </a:solidFill>
              </a:rPr>
              <a:t>- набор цветов, которые художник использует при написании картины.</a:t>
            </a:r>
            <a:endParaRPr lang="ru-RU" sz="28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480" y="0"/>
            <a:ext cx="60276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solidFill>
                  <a:srgbClr val="000066"/>
                </a:solidFill>
                <a:latin typeface="Monotype Corsiva" pitchFamily="66" charset="0"/>
              </a:rPr>
              <a:t>Порисуем!</a:t>
            </a:r>
            <a:endParaRPr lang="ru-RU" sz="11500" b="1" dirty="0">
              <a:solidFill>
                <a:srgbClr val="000066"/>
              </a:solidFill>
              <a:latin typeface="Monotype Corsiva" pitchFamily="66" charset="0"/>
            </a:endParaRPr>
          </a:p>
        </p:txBody>
      </p:sp>
      <p:pic>
        <p:nvPicPr>
          <p:cNvPr id="6147" name="Picture 3" descr="D:\Рабочий стол\Разное\Курсы\компьютерные курсы Ярцево\АНИМАШКИ\Канцтовары\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214290"/>
            <a:ext cx="7286676" cy="6643710"/>
          </a:xfrm>
          <a:prstGeom prst="rect">
            <a:avLst/>
          </a:prstGeom>
          <a:noFill/>
        </p:spPr>
      </p:pic>
      <p:pic>
        <p:nvPicPr>
          <p:cNvPr id="6" name="Picture 3" descr="D:\Рабочий стол\Разное\Курсы\компьютерные курсы Ярцево\АНИМАШКИ\Анимированные надписи\55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142852"/>
            <a:ext cx="928694" cy="10001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428604"/>
            <a:ext cx="8572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66"/>
                </a:solidFill>
                <a:latin typeface="Monotype Corsiva" pitchFamily="66" charset="0"/>
              </a:rPr>
              <a:t>Нарисуй волшебный цветок любимого времени года</a:t>
            </a:r>
            <a:endParaRPr lang="ru-RU" sz="7200" b="1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pic>
        <p:nvPicPr>
          <p:cNvPr id="3" name="Picture 3" descr="D:\Рабочий стол\Разное\Курсы\компьютерные курсы Ярцево\АНИМАШКИ\Анимированные надписи\55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42852"/>
            <a:ext cx="928694" cy="1000132"/>
          </a:xfrm>
          <a:prstGeom prst="rect">
            <a:avLst/>
          </a:prstGeom>
          <a:noFill/>
        </p:spPr>
      </p:pic>
      <p:pic>
        <p:nvPicPr>
          <p:cNvPr id="7170" name="Picture 2" descr="D:\Рабочий стол\Разное\Курсы\компьютерные курсы Ярцево\АНИМАШКИ\Блестяшки\blest1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3567104" y="3933830"/>
            <a:ext cx="1609725" cy="2028825"/>
          </a:xfrm>
          <a:prstGeom prst="rect">
            <a:avLst/>
          </a:prstGeom>
          <a:noFill/>
        </p:spPr>
      </p:pic>
      <p:pic>
        <p:nvPicPr>
          <p:cNvPr id="7171" name="Picture 3" descr="D:\Рабочий стол\Разное\Курсы\компьютерные курсы Ярцево\АНИМАШКИ\Блестяшки\blest155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5810246"/>
            <a:ext cx="8501122" cy="104775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0">
              <a:srgbClr val="002060"/>
            </a:gs>
            <a:gs pos="50000">
              <a:srgbClr val="0070C0">
                <a:alpha val="16000"/>
              </a:srgbClr>
            </a:gs>
            <a:gs pos="100000">
              <a:srgbClr val="FF0000"/>
            </a:gs>
            <a:gs pos="100000">
              <a:srgbClr val="00660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Рабочий стол\Разное\Курсы\компьютерные курсы Ярцево\АНИМАШКИ\Блестяшки\blest129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714488"/>
            <a:ext cx="9176743" cy="144655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Детские работы</a:t>
            </a:r>
            <a:endParaRPr lang="ru-RU" sz="8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14290"/>
            <a:ext cx="51435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500826" y="5715016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0066"/>
                </a:solidFill>
              </a:rPr>
              <a:t>Авдеенкова</a:t>
            </a:r>
            <a:r>
              <a:rPr lang="ru-RU" b="1" dirty="0" smtClean="0">
                <a:solidFill>
                  <a:srgbClr val="FF0066"/>
                </a:solidFill>
              </a:rPr>
              <a:t> Саша </a:t>
            </a:r>
            <a:endParaRPr lang="ru-RU" b="1" dirty="0">
              <a:solidFill>
                <a:srgbClr val="FF0066"/>
              </a:solidFill>
            </a:endParaRPr>
          </a:p>
        </p:txBody>
      </p:sp>
      <p:pic>
        <p:nvPicPr>
          <p:cNvPr id="4" name="Picture 3" descr="D:\Рабочий стол\Разное\Курсы\компьютерные курсы Ярцево\АНИМАШКИ\Канцтовары\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1500174"/>
            <a:ext cx="2744568" cy="34290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29256" y="428604"/>
            <a:ext cx="35605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Цветок лета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428604"/>
            <a:ext cx="4214842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D:\Рабочий стол\Разное\Курсы\компьютерные курсы Ярцево\АНИМАШКИ\Канцтовары\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86446" y="1357298"/>
            <a:ext cx="2744568" cy="34290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29190" y="428604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  <a:t>Цветок зимы</a:t>
            </a:r>
            <a:endParaRPr lang="ru-RU" sz="5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3636" y="5715016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     </a:t>
            </a:r>
            <a:r>
              <a:rPr lang="ru-RU" b="1" dirty="0" err="1" smtClean="0">
                <a:solidFill>
                  <a:srgbClr val="00B0F0"/>
                </a:solidFill>
              </a:rPr>
              <a:t>Решетнёв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         Влад</a:t>
            </a:r>
            <a:endParaRPr lang="ru-RU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2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85728"/>
            <a:ext cx="3648075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00562" y="428604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3300"/>
                </a:solidFill>
                <a:latin typeface="Monotype Corsiva" pitchFamily="66" charset="0"/>
              </a:rPr>
              <a:t>Цветок осени</a:t>
            </a:r>
            <a:endParaRPr lang="ru-RU" sz="5400" b="1" dirty="0">
              <a:solidFill>
                <a:srgbClr val="FF3300"/>
              </a:solidFill>
              <a:latin typeface="Monotype Corsiva" pitchFamily="66" charset="0"/>
            </a:endParaRPr>
          </a:p>
        </p:txBody>
      </p:sp>
      <p:pic>
        <p:nvPicPr>
          <p:cNvPr id="4" name="Picture 3" descr="D:\Рабочий стол\Разное\Курсы\компьютерные курсы Ярцево\АНИМАШКИ\Канцтовары\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8" y="1285860"/>
            <a:ext cx="2744568" cy="34290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86380" y="5429264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Боброва </a:t>
            </a:r>
          </a:p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Аня</a:t>
            </a:r>
            <a:endParaRPr lang="ru-RU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2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57166"/>
            <a:ext cx="4562475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0628" y="500042"/>
            <a:ext cx="39276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6600"/>
                </a:solidFill>
                <a:latin typeface="Monotype Corsiva" pitchFamily="66" charset="0"/>
              </a:rPr>
              <a:t>Цветок  весны</a:t>
            </a:r>
            <a:endParaRPr lang="ru-RU" sz="5400" b="1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pic>
        <p:nvPicPr>
          <p:cNvPr id="5" name="Picture 3" descr="D:\Рабочий стол\Разное\Курсы\компьютерные курсы Ярцево\АНИМАШКИ\Канцтовары\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32" y="1357298"/>
            <a:ext cx="2744568" cy="34290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86446" y="5500702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B050"/>
                </a:solidFill>
              </a:rPr>
              <a:t>Челуснов</a:t>
            </a:r>
            <a:endParaRPr lang="ru-RU" b="1" dirty="0" smtClean="0">
              <a:solidFill>
                <a:srgbClr val="00B050"/>
              </a:solidFill>
            </a:endParaRP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Игорь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3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Рабочий стол\Разное\Курсы\компьютерные курсы Ярцево\АНИМАШКИ\Блестяшки\blest57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357166"/>
            <a:ext cx="4857784" cy="4643470"/>
          </a:xfrm>
          <a:prstGeom prst="rect">
            <a:avLst/>
          </a:prstGeom>
          <a:noFill/>
        </p:spPr>
      </p:pic>
      <p:pic>
        <p:nvPicPr>
          <p:cNvPr id="3" name="Picture 3" descr="D:\Рабочий стол\Разное\Курсы\компьютерные курсы Ярцево\АНИМАШКИ\Блестяшки\blest146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86644" y="214290"/>
            <a:ext cx="1457325" cy="16668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00166" y="4857760"/>
            <a:ext cx="64341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DB0312"/>
                </a:solidFill>
              </a:rPr>
              <a:t>Молодцы!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DB0312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7" descr="352294236_c5d343a305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242886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</a:rPr>
              <a:t>Материалы из </a:t>
            </a:r>
            <a:r>
              <a:rPr lang="ru-RU" sz="2000" dirty="0" err="1" smtClean="0">
                <a:solidFill>
                  <a:srgbClr val="002060"/>
                </a:solidFill>
              </a:rPr>
              <a:t>Википедии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</a:rPr>
              <a:t> Изображения и фотографии из интернета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</a:rPr>
              <a:t> Репродукции картин Шишкина И. И.; </a:t>
            </a:r>
            <a:r>
              <a:rPr lang="ru-RU" sz="2000" dirty="0" err="1" smtClean="0">
                <a:solidFill>
                  <a:srgbClr val="002060"/>
                </a:solidFill>
              </a:rPr>
              <a:t>Саврасова</a:t>
            </a:r>
            <a:r>
              <a:rPr lang="ru-RU" sz="2000" dirty="0" smtClean="0">
                <a:solidFill>
                  <a:srgbClr val="002060"/>
                </a:solidFill>
              </a:rPr>
              <a:t> А. К.; Левитана И. И.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</a:rPr>
              <a:t> Детские работы учеников 1-х классов МС(</a:t>
            </a:r>
            <a:r>
              <a:rPr lang="ru-RU" sz="2000" dirty="0" err="1" smtClean="0">
                <a:solidFill>
                  <a:srgbClr val="002060"/>
                </a:solidFill>
              </a:rPr>
              <a:t>п</a:t>
            </a:r>
            <a:r>
              <a:rPr lang="ru-RU" sz="2000" dirty="0" smtClean="0">
                <a:solidFill>
                  <a:srgbClr val="002060"/>
                </a:solidFill>
              </a:rPr>
              <a:t>)О школы № 7 г. Ярцево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1500174"/>
            <a:ext cx="450056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err="1" smtClean="0">
                <a:solidFill>
                  <a:srgbClr val="002060"/>
                </a:solidFill>
              </a:rPr>
              <a:t>Неменская</a:t>
            </a:r>
            <a:r>
              <a:rPr lang="ru-RU" sz="2000" dirty="0" smtClean="0">
                <a:solidFill>
                  <a:srgbClr val="002060"/>
                </a:solidFill>
              </a:rPr>
              <a:t> Л.А. Искусство и ты. Учебник для 1 класса начальной школы. – М.: «Просвещение» 2001. </a:t>
            </a:r>
          </a:p>
          <a:p>
            <a:pPr>
              <a:buFont typeface="Wingdings" pitchFamily="2" charset="2"/>
              <a:buChar char="q"/>
            </a:pP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428604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66"/>
                </a:solidFill>
                <a:latin typeface="Monotype Corsiva" pitchFamily="66" charset="0"/>
              </a:rPr>
              <a:t>Рекомендуемая литература</a:t>
            </a:r>
            <a:endParaRPr lang="ru-RU" sz="3600" b="1" dirty="0">
              <a:solidFill>
                <a:srgbClr val="000066"/>
              </a:solidFill>
              <a:latin typeface="Monotype Corsiva" pitchFamily="66" charset="0"/>
            </a:endParaRPr>
          </a:p>
        </p:txBody>
      </p:sp>
      <p:pic>
        <p:nvPicPr>
          <p:cNvPr id="6" name="Picture 3" descr="D:\Рабочий стол\Разное\Курсы\компьютерные курсы Ярцево\АНИМАШКИ\Анимированные надписи\55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42852"/>
            <a:ext cx="928694" cy="10001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Рабочий стол\Разное\Курсы\изо\Лучшие курсовые проекты 3 ур\МДОУ Занимат уроки_Кросворды\Иллюстрации обложка\05.jpg"/>
          <p:cNvPicPr>
            <a:picLocks noChangeAspect="1" noChangeArrowheads="1"/>
          </p:cNvPicPr>
          <p:nvPr/>
        </p:nvPicPr>
        <p:blipFill>
          <a:blip r:embed="rId3" cstate="email">
            <a:lum bright="49000"/>
          </a:blip>
          <a:srcRect/>
          <a:stretch>
            <a:fillRect/>
          </a:stretch>
        </p:blipFill>
        <p:spPr bwMode="auto">
          <a:xfrm>
            <a:off x="0" y="0"/>
            <a:ext cx="9429720" cy="68967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28662" y="214290"/>
            <a:ext cx="7929618" cy="6143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3300"/>
                </a:solidFill>
                <a:latin typeface="Monotype Corsiva" pitchFamily="66" charset="0"/>
              </a:rPr>
              <a:t>Курсовую работу </a:t>
            </a:r>
          </a:p>
          <a:p>
            <a:pPr algn="ctr"/>
            <a:r>
              <a:rPr lang="ru-RU" sz="4800" b="1" dirty="0" smtClean="0">
                <a:solidFill>
                  <a:srgbClr val="003300"/>
                </a:solidFill>
                <a:latin typeface="Monotype Corsiva" pitchFamily="66" charset="0"/>
              </a:rPr>
              <a:t>подготовила </a:t>
            </a:r>
          </a:p>
          <a:p>
            <a:pPr algn="ctr"/>
            <a:r>
              <a:rPr lang="ru-RU" sz="4800" b="1" dirty="0" smtClean="0">
                <a:solidFill>
                  <a:srgbClr val="003300"/>
                </a:solidFill>
                <a:latin typeface="Monotype Corsiva" pitchFamily="66" charset="0"/>
              </a:rPr>
              <a:t>учитель изобразительного искусства </a:t>
            </a:r>
          </a:p>
          <a:p>
            <a:pPr algn="ctr"/>
            <a:r>
              <a:rPr lang="ru-RU" sz="4800" b="1" dirty="0" smtClean="0">
                <a:solidFill>
                  <a:srgbClr val="003300"/>
                </a:solidFill>
                <a:latin typeface="Monotype Corsiva" pitchFamily="66" charset="0"/>
              </a:rPr>
              <a:t>МС(</a:t>
            </a:r>
            <a:r>
              <a:rPr lang="ru-RU" sz="4800" b="1" dirty="0" err="1" smtClean="0">
                <a:solidFill>
                  <a:srgbClr val="003300"/>
                </a:solidFill>
                <a:latin typeface="Monotype Corsiva" pitchFamily="66" charset="0"/>
              </a:rPr>
              <a:t>п</a:t>
            </a:r>
            <a:r>
              <a:rPr lang="ru-RU" sz="4800" b="1" dirty="0" smtClean="0">
                <a:solidFill>
                  <a:srgbClr val="003300"/>
                </a:solidFill>
                <a:latin typeface="Monotype Corsiva" pitchFamily="66" charset="0"/>
              </a:rPr>
              <a:t>)ОШ № 7 </a:t>
            </a:r>
          </a:p>
          <a:p>
            <a:pPr algn="ctr"/>
            <a:r>
              <a:rPr lang="ru-RU" sz="4800" b="1" dirty="0" smtClean="0">
                <a:solidFill>
                  <a:srgbClr val="003300"/>
                </a:solidFill>
                <a:latin typeface="Monotype Corsiva" pitchFamily="66" charset="0"/>
              </a:rPr>
              <a:t>г. Ярцево</a:t>
            </a:r>
          </a:p>
          <a:p>
            <a:pPr algn="ctr"/>
            <a:r>
              <a:rPr lang="ru-RU" sz="4800" b="1" dirty="0" smtClean="0">
                <a:solidFill>
                  <a:srgbClr val="003300"/>
                </a:solidFill>
                <a:latin typeface="Monotype Corsiva" pitchFamily="66" charset="0"/>
              </a:rPr>
              <a:t>Матвеева </a:t>
            </a:r>
          </a:p>
          <a:p>
            <a:pPr algn="ctr"/>
            <a:r>
              <a:rPr lang="ru-RU" sz="4800" b="1" dirty="0" smtClean="0">
                <a:solidFill>
                  <a:srgbClr val="003300"/>
                </a:solidFill>
                <a:latin typeface="Monotype Corsiva" pitchFamily="66" charset="0"/>
              </a:rPr>
              <a:t>Ирина Геннадьевна</a:t>
            </a:r>
            <a:endParaRPr lang="ru-RU" sz="4800" b="1" dirty="0">
              <a:solidFill>
                <a:srgbClr val="00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D:\Рабочий стол\Разное\Курсы\изо\Лучшие курсовые проекты 3 ур\Урок ИЗО Отношение художника к миру природы\Красота природы\Data\Video\17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7814" y="142852"/>
            <a:ext cx="8913342" cy="65966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D:\Рабочий стол\Разное\Курсы\изо\Лучшие курсовые проекты 3 ур\Урок ИЗО Отношение художника к миру природы\Красота природы\Data\Video\1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42852"/>
            <a:ext cx="8715436" cy="650085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:\Рабочий стол\Разное\Курсы\изо\Лучшие курсовые проекты 3 ур\Урок ИЗО Отношение художника к миру природы\Красота природы\Data\Video\9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2711" y="142852"/>
            <a:ext cx="8868445" cy="65722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:\Рабочий стол\Разное\Курсы\изо\Лучшие курсовые проекты 3 ур\Урок ИЗО Отношение художника к миру природы\Красота природы\Data\Video\7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7814" y="142852"/>
            <a:ext cx="8913341" cy="65722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:\Рабочий стол\Разное\Курсы\изо\Лучшие курсовые проекты 3 ур\Урок ИЗО Отношение художника к миру природы\Красота природы\Data\Video\7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Рабочий стол\Разное\Курсы\изо\Лучшие курсовые проекты 3 ур\Урок ИЗО Отношение художника к миру природы\Красота природы\Data\Video\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colors</Template>
  <TotalTime>481</TotalTime>
  <Words>265</Words>
  <Application>Microsoft Office PowerPoint</Application>
  <PresentationFormat>Экран (4:3)</PresentationFormat>
  <Paragraphs>92</Paragraphs>
  <Slides>31</Slides>
  <Notes>31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Default Design</vt:lpstr>
      <vt:lpstr>Слайд 1</vt:lpstr>
      <vt:lpstr> Наш мир прекрасен  и удивителен . . 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Почему?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54</cp:revision>
  <dcterms:modified xsi:type="dcterms:W3CDTF">2013-04-12T16:31:06Z</dcterms:modified>
</cp:coreProperties>
</file>