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78" r:id="rId6"/>
    <p:sldId id="284" r:id="rId7"/>
    <p:sldId id="260" r:id="rId8"/>
    <p:sldId id="262" r:id="rId9"/>
    <p:sldId id="261" r:id="rId10"/>
    <p:sldId id="265" r:id="rId11"/>
    <p:sldId id="275" r:id="rId12"/>
    <p:sldId id="271" r:id="rId13"/>
    <p:sldId id="285" r:id="rId14"/>
    <p:sldId id="286" r:id="rId15"/>
    <p:sldId id="264" r:id="rId16"/>
    <p:sldId id="270" r:id="rId17"/>
    <p:sldId id="279" r:id="rId18"/>
    <p:sldId id="281" r:id="rId19"/>
    <p:sldId id="274" r:id="rId20"/>
    <p:sldId id="277" r:id="rId21"/>
    <p:sldId id="282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1" autoAdjust="0"/>
    <p:restoredTop sz="86420" autoAdjust="0"/>
  </p:normalViewPr>
  <p:slideViewPr>
    <p:cSldViewPr>
      <p:cViewPr varScale="1">
        <p:scale>
          <a:sx n="46" d="100"/>
          <a:sy n="46" d="100"/>
        </p:scale>
        <p:origin x="-10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2AFBFF-1458-4430-BF49-49518999C028}" type="datetimeFigureOut">
              <a:rPr lang="ru-RU"/>
              <a:pPr>
                <a:defRPr/>
              </a:pPr>
              <a:t>23.02.2010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3C87CE-59DA-4DF6-BCD7-FA31EC7A4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D7D585-6659-4FFD-89AA-C711386D857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1B578-F4F0-4868-82B5-B79021B4166B}" type="datetimeFigureOut">
              <a:rPr lang="ru-RU"/>
              <a:pPr>
                <a:defRPr/>
              </a:pPr>
              <a:t>23.02.2010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C571-10E4-41DA-B9BF-704AA4E9F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B65FA-F957-4590-B931-7755B32BB56D}" type="datetimeFigureOut">
              <a:rPr lang="ru-RU"/>
              <a:pPr>
                <a:defRPr/>
              </a:pPr>
              <a:t>23.02.2010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1E79-4165-4A2C-8192-6E3BC3675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DB68-270F-469E-B860-2190ACD165EB}" type="datetimeFigureOut">
              <a:rPr lang="ru-RU"/>
              <a:pPr>
                <a:defRPr/>
              </a:pPr>
              <a:t>23.02.2010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FCEA-40F4-494F-986F-18DFE260D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A7B0-101B-4B9C-9286-BCE7ED157CF3}" type="datetimeFigureOut">
              <a:rPr lang="ru-RU"/>
              <a:pPr>
                <a:defRPr/>
              </a:pPr>
              <a:t>23.02.2010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8AD9-E630-4FB8-A3E8-AA3620A64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2168-7699-4DD8-A8A0-ABDEC4313CD3}" type="datetimeFigureOut">
              <a:rPr lang="ru-RU"/>
              <a:pPr>
                <a:defRPr/>
              </a:pPr>
              <a:t>23.02.2010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C17C5-3763-4657-B847-B067BB85D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4C8E0-8950-4920-99A4-6AD2736233FC}" type="datetimeFigureOut">
              <a:rPr lang="ru-RU"/>
              <a:pPr>
                <a:defRPr/>
              </a:pPr>
              <a:t>23.02.2010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618F2-D08C-46F1-97D1-04CB7D864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9C80-70A4-407E-BBD0-EE63A3C1E151}" type="datetimeFigureOut">
              <a:rPr lang="ru-RU"/>
              <a:pPr>
                <a:defRPr/>
              </a:pPr>
              <a:t>23.02.2010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5867-8281-40C1-8532-AAA9CF605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64465-EA20-4AB1-B4BB-7573F41AF086}" type="datetimeFigureOut">
              <a:rPr lang="ru-RU"/>
              <a:pPr>
                <a:defRPr/>
              </a:pPr>
              <a:t>23.02.2010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22A3E-1A69-4992-ACFB-30D6CAEFD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A7FF4-2B2B-4406-B76D-E8950E855A09}" type="datetimeFigureOut">
              <a:rPr lang="ru-RU"/>
              <a:pPr>
                <a:defRPr/>
              </a:pPr>
              <a:t>23.02.2010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616F8-9A92-46E2-9B19-3AA61B54B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81426-9091-493C-A728-A7E24B6E7F93}" type="datetimeFigureOut">
              <a:rPr lang="ru-RU"/>
              <a:pPr>
                <a:defRPr/>
              </a:pPr>
              <a:t>23.02.2010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7492-A528-4403-863C-2415EBAFA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05803-7C3C-4A4C-9D9A-0E47D929CECB}" type="datetimeFigureOut">
              <a:rPr lang="ru-RU"/>
              <a:pPr>
                <a:defRPr/>
              </a:pPr>
              <a:t>23.02.2010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D5C9B-F517-47DC-ADDC-74E20F994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E5E9B3-49F2-46DE-A695-EDF235496A3C}" type="datetimeFigureOut">
              <a:rPr lang="ru-RU"/>
              <a:pPr>
                <a:defRPr/>
              </a:pPr>
              <a:t>23.02.2010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3B1E58-DBA3-4D7E-8A77-6062D7BEE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7;&#1088;&#1077;&#1079;&#1077;&#1085;&#1090;&#1072;&#1094;&#1080;&#1103;%20&#1082;%20&#1091;&#1088;&#1086;&#1082;&#1091;%20&#1089;&#1088;&#1072;&#1074;&#1085;&#1077;&#1085;&#1080;&#1077;\&#1060;&#1080;&#1083;&#1100;&#1084;_0004.wmv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1087;&#1088;&#1077;&#1079;&#1077;&#1085;&#1090;&#1072;&#1094;&#1080;&#1103;%20&#1082;%20&#1091;&#1088;&#1086;&#1082;&#1091;%20&#1089;&#1088;&#1072;&#1074;&#1085;&#1077;&#1085;&#1080;&#1077;\&#1040;&#1091;&#1076;&#1080;&#1086;_0001.wma" TargetMode="External"/><Relationship Id="rId1" Type="http://schemas.openxmlformats.org/officeDocument/2006/relationships/video" Target="file:///D:\&#1087;&#1088;&#1077;&#1079;&#1077;&#1085;&#1090;&#1072;&#1094;&#1080;&#1103;%20&#1082;%20&#1091;&#1088;&#1086;&#1082;&#1091;%20&#1089;&#1088;&#1072;&#1074;&#1085;&#1077;&#1085;&#1080;&#1077;\&#1086;&#1073;&#1083;&#1072;&#1082;&#1072;.avi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87;&#1088;&#1077;&#1079;&#1077;&#1085;&#1090;&#1072;&#1094;&#1080;&#1103;%20&#1082;%20&#1091;&#1088;&#1086;&#1082;&#1091;%20&#1089;&#1088;&#1072;&#1074;&#1085;&#1077;&#1085;&#1080;&#1077;\&#1089;&#1090;&#1088;&#1077;&#1082;&#1086;&#1079;&#1072;.0002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33334"/>
            <a:stretch>
              <a:fillRect/>
            </a:stretch>
          </p:blipFill>
          <p:spPr bwMode="auto">
            <a:xfrm>
              <a:off x="0" y="1500174"/>
              <a:ext cx="214310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1500174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5357818" y="1500174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70" y="3036106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48" y="3000372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48889"/>
            <a:stretch>
              <a:fillRect/>
            </a:stretch>
          </p:blipFill>
          <p:spPr bwMode="auto">
            <a:xfrm>
              <a:off x="7500958" y="3000372"/>
              <a:ext cx="164304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453628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31111"/>
            <a:stretch>
              <a:fillRect/>
            </a:stretch>
          </p:blipFill>
          <p:spPr bwMode="auto">
            <a:xfrm>
              <a:off x="6929454" y="1535908"/>
              <a:ext cx="2214546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15556"/>
            <a:stretch>
              <a:fillRect/>
            </a:stretch>
          </p:blipFill>
          <p:spPr bwMode="auto">
            <a:xfrm>
              <a:off x="0" y="3036106"/>
              <a:ext cx="2714580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1" name="Picture 4" descr="BD0584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242888"/>
            <a:ext cx="86677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357188" y="428625"/>
            <a:ext cx="8486775" cy="1447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200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«Все познается в сравнении»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3200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Конфуций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8596" y="2648546"/>
            <a:ext cx="83878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«Искусство сравнивать»</a:t>
            </a:r>
          </a:p>
        </p:txBody>
      </p:sp>
      <p:pic>
        <p:nvPicPr>
          <p:cNvPr id="2054" name="Picture 5" descr="AG00218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63" y="1500188"/>
            <a:ext cx="15113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571604" y="3917950"/>
            <a:ext cx="5929354" cy="2154436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60000"/>
                </a:solidFill>
                <a:latin typeface="+mn-lt"/>
              </a:rPr>
              <a:t>Учитель русского языка и литература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60000"/>
                </a:solidFill>
                <a:latin typeface="+mn-lt"/>
              </a:rPr>
              <a:t>МОУ </a:t>
            </a:r>
            <a:r>
              <a:rPr lang="ru-RU" sz="2800" b="1" dirty="0" err="1">
                <a:solidFill>
                  <a:srgbClr val="760000"/>
                </a:solidFill>
                <a:latin typeface="+mn-lt"/>
              </a:rPr>
              <a:t>Калаисской</a:t>
            </a:r>
            <a:r>
              <a:rPr lang="ru-RU" sz="2800" b="1" dirty="0">
                <a:solidFill>
                  <a:srgbClr val="760000"/>
                </a:solidFill>
                <a:latin typeface="+mn-lt"/>
              </a:rPr>
              <a:t> СОШ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rgbClr val="76000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Татьяна Сергеевна Худякова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63" y="785813"/>
            <a:ext cx="1579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BD0584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" y="571480"/>
            <a:ext cx="866775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11268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27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33334"/>
            <a:stretch>
              <a:fillRect/>
            </a:stretch>
          </p:blipFill>
          <p:spPr bwMode="auto">
            <a:xfrm>
              <a:off x="0" y="1500174"/>
              <a:ext cx="214310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1500174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5357818" y="1500174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70" y="3036106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48" y="3000372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48889"/>
            <a:stretch>
              <a:fillRect/>
            </a:stretch>
          </p:blipFill>
          <p:spPr bwMode="auto">
            <a:xfrm>
              <a:off x="7500958" y="3000372"/>
              <a:ext cx="164304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453628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31111"/>
            <a:stretch>
              <a:fillRect/>
            </a:stretch>
          </p:blipFill>
          <p:spPr bwMode="auto">
            <a:xfrm>
              <a:off x="6929454" y="1535908"/>
              <a:ext cx="2214546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15556"/>
            <a:stretch>
              <a:fillRect/>
            </a:stretch>
          </p:blipFill>
          <p:spPr bwMode="auto">
            <a:xfrm>
              <a:off x="0" y="3036106"/>
              <a:ext cx="2714580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Прямоугольник 18"/>
          <p:cNvSpPr/>
          <p:nvPr/>
        </p:nvSpPr>
        <p:spPr>
          <a:xfrm>
            <a:off x="1714480" y="214291"/>
            <a:ext cx="6643734" cy="1600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Для начала запомните:</a:t>
            </a:r>
            <a:endParaRPr lang="ru-RU" sz="44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11270" name="TextBox 19"/>
          <p:cNvSpPr txBox="1">
            <a:spLocks noChangeArrowheads="1"/>
          </p:cNvSpPr>
          <p:nvPr/>
        </p:nvSpPr>
        <p:spPr bwMode="auto">
          <a:xfrm>
            <a:off x="357188" y="1357313"/>
            <a:ext cx="8429625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Сравнение обычно строится из двух частей: </a:t>
            </a:r>
            <a:r>
              <a:rPr lang="ru-RU" sz="2400" b="1" dirty="0" smtClean="0">
                <a:solidFill>
                  <a:srgbClr val="7030A0"/>
                </a:solidFill>
              </a:rPr>
              <a:t>объекта сравнения и средства сравнения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Объекты и средства сравнений соединяются  сравнительными союзами : </a:t>
            </a:r>
            <a:r>
              <a:rPr lang="ru-RU" sz="2400" dirty="0" smtClean="0">
                <a:solidFill>
                  <a:srgbClr val="FF0000"/>
                </a:solidFill>
              </a:rPr>
              <a:t>как, словно, будто, точно, как будто, </a:t>
            </a:r>
            <a:r>
              <a:rPr lang="ru-RU" sz="2400" dirty="0" smtClean="0">
                <a:solidFill>
                  <a:srgbClr val="7030A0"/>
                </a:solidFill>
              </a:rPr>
              <a:t> а также  существительным в творительном падеже.</a:t>
            </a:r>
            <a:r>
              <a:rPr lang="ru-RU" sz="2400" b="1" dirty="0" smtClean="0">
                <a:solidFill>
                  <a:srgbClr val="7030A0"/>
                </a:solidFill>
              </a:rPr>
              <a:t>- например грудь колесом, губы бантиком, нос крючком, </a:t>
            </a:r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dirty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</a:rPr>
              <a:t>                               </a:t>
            </a:r>
            <a:endParaRPr lang="ru-RU" sz="2400" dirty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</a:rPr>
              <a:t>     </a:t>
            </a:r>
            <a:r>
              <a:rPr lang="ru-RU" sz="2400" u="sng" dirty="0" smtClean="0">
                <a:solidFill>
                  <a:srgbClr val="7030A0"/>
                </a:solidFill>
                <a:latin typeface="Calibri" pitchFamily="34" charset="0"/>
              </a:rPr>
              <a:t>Роль сравнений</a:t>
            </a:r>
            <a:endParaRPr lang="ru-RU" sz="2400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</a:rPr>
              <a:t>            Дается авторская оценка  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</a:rPr>
              <a:t> Рисуется             внешний      облик      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</a:rPr>
              <a:t>  Передается  настроение,   ощущение.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Calibri" pitchFamily="34" charset="0"/>
              </a:rPr>
              <a:t>  </a:t>
            </a:r>
          </a:p>
          <a:p>
            <a:r>
              <a:rPr lang="ru-RU" dirty="0" smtClean="0">
                <a:solidFill>
                  <a:srgbClr val="7030A0"/>
                </a:solidFill>
                <a:latin typeface="Calibri" pitchFamily="34" charset="0"/>
              </a:rPr>
              <a:t> 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4"/>
          <p:cNvGrpSpPr>
            <a:grpSpLocks/>
          </p:cNvGrpSpPr>
          <p:nvPr/>
        </p:nvGrpSpPr>
        <p:grpSpPr bwMode="auto">
          <a:xfrm>
            <a:off x="0" y="-428625"/>
            <a:ext cx="9144000" cy="6858000"/>
            <a:chOff x="0" y="0"/>
            <a:chExt cx="9144000" cy="6858000"/>
          </a:xfrm>
        </p:grpSpPr>
        <p:pic>
          <p:nvPicPr>
            <p:cNvPr id="1024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33334"/>
            <a:stretch>
              <a:fillRect/>
            </a:stretch>
          </p:blipFill>
          <p:spPr bwMode="auto">
            <a:xfrm>
              <a:off x="0" y="1500174"/>
              <a:ext cx="214310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1500174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5357818" y="1500174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70" y="3036106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48" y="3000372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48889"/>
            <a:stretch>
              <a:fillRect/>
            </a:stretch>
          </p:blipFill>
          <p:spPr bwMode="auto">
            <a:xfrm>
              <a:off x="7500958" y="3000372"/>
              <a:ext cx="164304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453628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31111"/>
            <a:stretch>
              <a:fillRect/>
            </a:stretch>
          </p:blipFill>
          <p:spPr bwMode="auto">
            <a:xfrm>
              <a:off x="6929454" y="1535908"/>
              <a:ext cx="2214546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15556"/>
            <a:stretch>
              <a:fillRect/>
            </a:stretch>
          </p:blipFill>
          <p:spPr bwMode="auto">
            <a:xfrm>
              <a:off x="0" y="3036106"/>
              <a:ext cx="2714580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Запомните: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44" name="Прямоугольник 21"/>
          <p:cNvSpPr>
            <a:spLocks noChangeArrowheads="1"/>
          </p:cNvSpPr>
          <p:nvPr/>
        </p:nvSpPr>
        <p:spPr bwMode="auto">
          <a:xfrm>
            <a:off x="428625" y="1214438"/>
            <a:ext cx="8501063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Calibri" pitchFamily="34" charset="0"/>
              </a:rPr>
              <a:t>1</a:t>
            </a:r>
            <a:r>
              <a:rPr lang="ru-RU" sz="2000" b="1" dirty="0">
                <a:latin typeface="Calibri" pitchFamily="34" charset="0"/>
              </a:rPr>
              <a:t>. Чтобы хорошо сравнивать, нужно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внимательно рассмотреть </a:t>
            </a:r>
            <a:r>
              <a:rPr lang="ru-RU" sz="2000" b="1" dirty="0">
                <a:latin typeface="Calibri" pitchFamily="34" charset="0"/>
              </a:rPr>
              <a:t>то, что вы хотите описать,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постараться заметить что-то такое, чего мы обычно не замечаем</a:t>
            </a:r>
            <a:r>
              <a:rPr lang="ru-RU" sz="2000" b="1" dirty="0">
                <a:latin typeface="Calibri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Calibri" pitchFamily="34" charset="0"/>
              </a:rPr>
              <a:t>2. Определите свое отношение к </a:t>
            </a:r>
            <a:r>
              <a:rPr lang="ru-RU" sz="2000" b="1" dirty="0" smtClean="0">
                <a:latin typeface="Calibri" pitchFamily="34" charset="0"/>
              </a:rPr>
              <a:t>описываемому.</a:t>
            </a:r>
            <a:endParaRPr lang="ru-RU" sz="2000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Calibri" pitchFamily="34" charset="0"/>
              </a:rPr>
              <a:t>3. Подумайте, </a:t>
            </a:r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для чего вы хотите использовать </a:t>
            </a:r>
            <a:r>
              <a:rPr lang="ru-RU" sz="2000" b="1" dirty="0" smtClean="0">
                <a:solidFill>
                  <a:srgbClr val="FF0000"/>
                </a:solidFill>
                <a:latin typeface="Calibri" pitchFamily="34" charset="0"/>
              </a:rPr>
              <a:t>сравнение.</a:t>
            </a:r>
            <a:endParaRPr lang="ru-RU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12292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29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33334"/>
            <a:stretch>
              <a:fillRect/>
            </a:stretch>
          </p:blipFill>
          <p:spPr bwMode="auto">
            <a:xfrm>
              <a:off x="0" y="1500174"/>
              <a:ext cx="214310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1500174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5357818" y="1500174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70" y="3036106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48" y="3000372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48889"/>
            <a:stretch>
              <a:fillRect/>
            </a:stretch>
          </p:blipFill>
          <p:spPr bwMode="auto">
            <a:xfrm>
              <a:off x="7500958" y="3000372"/>
              <a:ext cx="164304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453628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31111"/>
            <a:stretch>
              <a:fillRect/>
            </a:stretch>
          </p:blipFill>
          <p:spPr bwMode="auto">
            <a:xfrm>
              <a:off x="6929454" y="1535908"/>
              <a:ext cx="2214546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15556"/>
            <a:stretch>
              <a:fillRect/>
            </a:stretch>
          </p:blipFill>
          <p:spPr bwMode="auto">
            <a:xfrm>
              <a:off x="0" y="3036106"/>
              <a:ext cx="2714580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Прямоугольник 18"/>
          <p:cNvSpPr/>
          <p:nvPr/>
        </p:nvSpPr>
        <p:spPr>
          <a:xfrm>
            <a:off x="214282" y="214290"/>
            <a:ext cx="40984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ОТДОХНЕМ…</a:t>
            </a:r>
          </a:p>
        </p:txBody>
      </p:sp>
      <p:sp>
        <p:nvSpPr>
          <p:cNvPr id="12294" name="TextBox 19"/>
          <p:cNvSpPr txBox="1">
            <a:spLocks noChangeArrowheads="1"/>
          </p:cNvSpPr>
          <p:nvPr/>
        </p:nvSpPr>
        <p:spPr bwMode="auto">
          <a:xfrm>
            <a:off x="500063" y="1214438"/>
            <a:ext cx="235743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latin typeface="Calibri" pitchFamily="34" charset="0"/>
              </a:rPr>
              <a:t>ПЛЫВЕТ</a:t>
            </a:r>
          </a:p>
          <a:p>
            <a:r>
              <a:rPr lang="ru-RU" i="1" dirty="0">
                <a:solidFill>
                  <a:srgbClr val="7030A0"/>
                </a:solidFill>
                <a:latin typeface="Calibri" pitchFamily="34" charset="0"/>
              </a:rPr>
              <a:t>Как</a:t>
            </a:r>
          </a:p>
          <a:p>
            <a:r>
              <a:rPr lang="ru-RU" i="1" dirty="0">
                <a:solidFill>
                  <a:srgbClr val="7030A0"/>
                </a:solidFill>
                <a:latin typeface="Calibri" pitchFamily="34" charset="0"/>
              </a:rPr>
              <a:t>Точно</a:t>
            </a:r>
          </a:p>
          <a:p>
            <a:r>
              <a:rPr lang="ru-RU" i="1" dirty="0">
                <a:solidFill>
                  <a:srgbClr val="7030A0"/>
                </a:solidFill>
                <a:latin typeface="Calibri" pitchFamily="34" charset="0"/>
              </a:rPr>
              <a:t>словно</a:t>
            </a:r>
          </a:p>
          <a:p>
            <a:r>
              <a:rPr lang="ru-RU" i="1" dirty="0">
                <a:solidFill>
                  <a:srgbClr val="7030A0"/>
                </a:solidFill>
                <a:latin typeface="Calibri" pitchFamily="34" charset="0"/>
              </a:rPr>
              <a:t>Будто</a:t>
            </a:r>
          </a:p>
          <a:p>
            <a:r>
              <a:rPr lang="ru-RU" i="1" dirty="0">
                <a:solidFill>
                  <a:srgbClr val="7030A0"/>
                </a:solidFill>
                <a:latin typeface="Calibri" pitchFamily="34" charset="0"/>
              </a:rPr>
              <a:t>Как- будто</a:t>
            </a:r>
          </a:p>
          <a:p>
            <a:r>
              <a:rPr lang="ru-RU" i="1" dirty="0">
                <a:solidFill>
                  <a:srgbClr val="7030A0"/>
                </a:solidFill>
                <a:latin typeface="Calibri" pitchFamily="34" charset="0"/>
              </a:rPr>
              <a:t>Похож</a:t>
            </a:r>
          </a:p>
          <a:p>
            <a:r>
              <a:rPr lang="ru-RU" i="1" dirty="0">
                <a:solidFill>
                  <a:srgbClr val="7030A0"/>
                </a:solidFill>
                <a:latin typeface="Calibri" pitchFamily="34" charset="0"/>
              </a:rPr>
              <a:t>Подобно</a:t>
            </a:r>
          </a:p>
          <a:p>
            <a:r>
              <a:rPr lang="ru-RU" i="1" dirty="0">
                <a:solidFill>
                  <a:srgbClr val="7030A0"/>
                </a:solidFill>
                <a:latin typeface="Calibri" pitchFamily="34" charset="0"/>
              </a:rPr>
              <a:t>Напоминает</a:t>
            </a: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0" y="1000125"/>
            <a:ext cx="4699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825875"/>
            <a:ext cx="4500563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Как настоящие мастера  слова.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У  А.С. Пушкина: талия, как __________,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У Б. Пастернака: смех серебрист, как ____________,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У С.Есенина:   седина, словно ______________________,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У  М.Е. С-Щедрина: застенчивый , как _______________,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У С.С-Ценского: плечи, как ________________________.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>Умение сравнивать  раскрывается  только тем, кто может не просто смотреть и слушать, а   кто хочет  пытливо вглядеться  в мир, понаблюдать, осмыслить происходящее.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14340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34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33334"/>
            <a:stretch>
              <a:fillRect/>
            </a:stretch>
          </p:blipFill>
          <p:spPr bwMode="auto">
            <a:xfrm>
              <a:off x="0" y="1500174"/>
              <a:ext cx="214310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1500174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5357818" y="1500174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70" y="3036106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48" y="3000372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48889"/>
            <a:stretch>
              <a:fillRect/>
            </a:stretch>
          </p:blipFill>
          <p:spPr bwMode="auto">
            <a:xfrm>
              <a:off x="7500958" y="3000372"/>
              <a:ext cx="164304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453628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31111"/>
            <a:stretch>
              <a:fillRect/>
            </a:stretch>
          </p:blipFill>
          <p:spPr bwMode="auto">
            <a:xfrm>
              <a:off x="6929454" y="1535908"/>
              <a:ext cx="2214546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15556"/>
            <a:stretch>
              <a:fillRect/>
            </a:stretch>
          </p:blipFill>
          <p:spPr bwMode="auto">
            <a:xfrm>
              <a:off x="0" y="3036106"/>
              <a:ext cx="2714580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70956">
            <a:off x="5276362" y="1493052"/>
            <a:ext cx="3992562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26"/>
          <p:cNvSpPr txBox="1">
            <a:spLocks noChangeArrowheads="1"/>
          </p:cNvSpPr>
          <p:nvPr/>
        </p:nvSpPr>
        <p:spPr bwMode="auto">
          <a:xfrm>
            <a:off x="214282" y="284877"/>
            <a:ext cx="4714908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  <a:t>Распустилась в саду нашем роза,</a:t>
            </a:r>
            <a:b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  <a:t>Словно ангел, воздушна, нежна.</a:t>
            </a:r>
            <a:b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  <a:t>И шипы — будто в сердце занозы —</a:t>
            </a:r>
            <a:b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  <a:t>Так пышна, грациозна она!</a:t>
            </a:r>
            <a:b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  <a:t>Как прекрасная фея-принцесса,</a:t>
            </a:r>
            <a:b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  <a:t>Цвет лазурного неба храня,</a:t>
            </a:r>
            <a:b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  <a:t>На балу у цветов — баронесса!</a:t>
            </a:r>
            <a:b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  <a:t>Горделиво стоит, лепестками звеня...</a:t>
            </a:r>
            <a:b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  <a:t>Разнеслись ароматы по саду,</a:t>
            </a:r>
            <a:b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  <a:t>И вскружилась моя голова!</a:t>
            </a:r>
            <a:b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300" b="1" i="1" dirty="0">
                <a:solidFill>
                  <a:srgbClr val="7030A0"/>
                </a:solidFill>
                <a:latin typeface="Book Antiqua" pitchFamily="18" charset="0"/>
              </a:rPr>
              <a:t>Чудной розе всегда буду рада —</a:t>
            </a:r>
            <a:r>
              <a:rPr lang="ru-RU" sz="2400" i="1" dirty="0">
                <a:solidFill>
                  <a:srgbClr val="7030A0"/>
                </a:solidFill>
                <a:latin typeface="Book Antiqua" pitchFamily="18" charset="0"/>
              </a:rPr>
              <a:t/>
            </a:r>
            <a:br>
              <a:rPr lang="ru-RU" sz="2400" i="1" dirty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Book Antiqua" pitchFamily="18" charset="0"/>
              </a:rPr>
              <a:t>Чтобы выразить чувства в </a:t>
            </a:r>
            <a:r>
              <a:rPr lang="ru-RU" sz="2400" b="1" i="1" dirty="0">
                <a:solidFill>
                  <a:srgbClr val="7030A0"/>
                </a:solidFill>
                <a:latin typeface="Book Antiqua" pitchFamily="18" charset="0"/>
              </a:rPr>
              <a:t>словах!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3"/>
          <p:cNvGrpSpPr>
            <a:grpSpLocks/>
          </p:cNvGrpSpPr>
          <p:nvPr/>
        </p:nvGrpSpPr>
        <p:grpSpPr bwMode="auto">
          <a:xfrm>
            <a:off x="0" y="-357188"/>
            <a:ext cx="9144000" cy="6858001"/>
            <a:chOff x="0" y="0"/>
            <a:chExt cx="9144000" cy="6858000"/>
          </a:xfrm>
        </p:grpSpPr>
        <p:pic>
          <p:nvPicPr>
            <p:cNvPr id="1536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33334"/>
            <a:stretch>
              <a:fillRect/>
            </a:stretch>
          </p:blipFill>
          <p:spPr bwMode="auto">
            <a:xfrm>
              <a:off x="0" y="1500174"/>
              <a:ext cx="214310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1500174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5357818" y="1500174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70" y="3036106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48" y="3000372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48889"/>
            <a:stretch>
              <a:fillRect/>
            </a:stretch>
          </p:blipFill>
          <p:spPr bwMode="auto">
            <a:xfrm>
              <a:off x="7500958" y="3000372"/>
              <a:ext cx="164304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453628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31111"/>
            <a:stretch>
              <a:fillRect/>
            </a:stretch>
          </p:blipFill>
          <p:spPr bwMode="auto">
            <a:xfrm>
              <a:off x="6929454" y="1535908"/>
              <a:ext cx="2214546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15556"/>
            <a:stretch>
              <a:fillRect/>
            </a:stretch>
          </p:blipFill>
          <p:spPr bwMode="auto">
            <a:xfrm>
              <a:off x="0" y="3036106"/>
              <a:ext cx="2714580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609600" y="240349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3200" b="1" dirty="0">
              <a:solidFill>
                <a:srgbClr val="7030A0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b="1" dirty="0">
                <a:solidFill>
                  <a:srgbClr val="7030A0"/>
                </a:solidFill>
                <a:latin typeface="Calibri" pitchFamily="34" charset="0"/>
              </a:rPr>
              <a:t>Вставьте сравнения в отрывок там, где это возможно и необходимо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3200" b="1" dirty="0">
                <a:solidFill>
                  <a:srgbClr val="7030A0"/>
                </a:solidFill>
                <a:latin typeface="Calibri" pitchFamily="34" charset="0"/>
              </a:rPr>
              <a:t> Прочтите </a:t>
            </a: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 текст сказки вслух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32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9" name="Picture 4" descr="BD0584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642910" y="142873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Алгоритм </a:t>
            </a:r>
            <a:r>
              <a:rPr lang="ru-RU" sz="4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работы</a:t>
            </a:r>
            <a:endParaRPr lang="ru-RU" sz="44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344" y="785794"/>
            <a:ext cx="841506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Лингвистический эксперимент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34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4678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 r="15555"/>
            <a:stretch>
              <a:fillRect/>
            </a:stretch>
          </p:blipFill>
          <p:spPr bwMode="auto">
            <a:xfrm>
              <a:off x="6429388" y="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 l="33334"/>
            <a:stretch>
              <a:fillRect/>
            </a:stretch>
          </p:blipFill>
          <p:spPr bwMode="auto">
            <a:xfrm>
              <a:off x="0" y="1500174"/>
              <a:ext cx="214310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3108" y="1500174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 r="15555"/>
            <a:stretch>
              <a:fillRect/>
            </a:stretch>
          </p:blipFill>
          <p:spPr bwMode="auto">
            <a:xfrm>
              <a:off x="5357818" y="1500174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70" y="3036106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6248" y="3000372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 r="48889"/>
            <a:stretch>
              <a:fillRect/>
            </a:stretch>
          </p:blipFill>
          <p:spPr bwMode="auto">
            <a:xfrm>
              <a:off x="7500958" y="3000372"/>
              <a:ext cx="164304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4678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 r="15555"/>
            <a:stretch>
              <a:fillRect/>
            </a:stretch>
          </p:blipFill>
          <p:spPr bwMode="auto">
            <a:xfrm>
              <a:off x="6429388" y="453628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 r="31111"/>
            <a:stretch>
              <a:fillRect/>
            </a:stretch>
          </p:blipFill>
          <p:spPr bwMode="auto">
            <a:xfrm>
              <a:off x="6929454" y="1535908"/>
              <a:ext cx="2214546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 l="15556"/>
            <a:stretch>
              <a:fillRect/>
            </a:stretch>
          </p:blipFill>
          <p:spPr bwMode="auto">
            <a:xfrm>
              <a:off x="0" y="3036106"/>
              <a:ext cx="2714580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Фильм_000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285727"/>
            <a:ext cx="8358246" cy="6268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33334"/>
            <a:stretch>
              <a:fillRect/>
            </a:stretch>
          </p:blipFill>
          <p:spPr bwMode="auto">
            <a:xfrm>
              <a:off x="0" y="1500174"/>
              <a:ext cx="214310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1500174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5357818" y="1500174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70" y="3036106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48" y="3000372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48889"/>
            <a:stretch>
              <a:fillRect/>
            </a:stretch>
          </p:blipFill>
          <p:spPr bwMode="auto">
            <a:xfrm>
              <a:off x="7500958" y="3000372"/>
              <a:ext cx="164304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453628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31111"/>
            <a:stretch>
              <a:fillRect/>
            </a:stretch>
          </p:blipFill>
          <p:spPr bwMode="auto">
            <a:xfrm>
              <a:off x="6929454" y="1535908"/>
              <a:ext cx="2214546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15556"/>
            <a:stretch>
              <a:fillRect/>
            </a:stretch>
          </p:blipFill>
          <p:spPr bwMode="auto">
            <a:xfrm>
              <a:off x="0" y="3036106"/>
              <a:ext cx="2714580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5" name="Picture 4" descr="BD0584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242888"/>
            <a:ext cx="86677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AG00218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1857375"/>
            <a:ext cx="15113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28596" y="857232"/>
            <a:ext cx="717677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Сравнение 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-  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средство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выразительности речи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8625" y="3000375"/>
            <a:ext cx="8715375" cy="19697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11200" indent="-711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Роль  сравнений  </a:t>
            </a: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</a:rPr>
              <a:t>в русском </a:t>
            </a:r>
            <a:r>
              <a:rPr lang="ru-RU" sz="4000" b="1" dirty="0" smtClean="0">
                <a:solidFill>
                  <a:srgbClr val="7030A0"/>
                </a:solidFill>
                <a:latin typeface="Monotype Corsiva" pitchFamily="66" charset="0"/>
              </a:rPr>
              <a:t>языке высока, потому   что…..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marL="1074738" indent="-10747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41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33334"/>
            <a:stretch>
              <a:fillRect/>
            </a:stretch>
          </p:blipFill>
          <p:spPr bwMode="auto">
            <a:xfrm>
              <a:off x="0" y="1500174"/>
              <a:ext cx="214310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1500174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5357818" y="1500174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70" y="3036106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48" y="3000372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48889"/>
            <a:stretch>
              <a:fillRect/>
            </a:stretch>
          </p:blipFill>
          <p:spPr bwMode="auto">
            <a:xfrm>
              <a:off x="7500958" y="3000372"/>
              <a:ext cx="164304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453628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31111"/>
            <a:stretch>
              <a:fillRect/>
            </a:stretch>
          </p:blipFill>
          <p:spPr bwMode="auto">
            <a:xfrm>
              <a:off x="6929454" y="1535908"/>
              <a:ext cx="2214546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15556"/>
            <a:stretch>
              <a:fillRect/>
            </a:stretch>
          </p:blipFill>
          <p:spPr bwMode="auto">
            <a:xfrm>
              <a:off x="0" y="3036106"/>
              <a:ext cx="2714580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4" descr="BD0584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8298"/>
            <a:ext cx="86677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4519733" cy="368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>
            <a:spLocks noChangeArrowheads="1"/>
          </p:cNvSpPr>
          <p:nvPr/>
        </p:nvSpPr>
        <p:spPr bwMode="auto">
          <a:xfrm>
            <a:off x="4929190" y="2424066"/>
            <a:ext cx="40719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Наша речь без сравнений бедна. </a:t>
            </a:r>
          </a:p>
          <a:p>
            <a:pPr algn="ctr"/>
            <a:endParaRPr lang="ru-RU" sz="3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7030A0"/>
                </a:solidFill>
              </a:rPr>
              <a:t>Гипотеза </a:t>
            </a:r>
            <a:r>
              <a:rPr lang="ru-RU" sz="3600" i="1" dirty="0">
                <a:solidFill>
                  <a:srgbClr val="7030A0"/>
                </a:solidFill>
              </a:rPr>
              <a:t>подтвердилась</a:t>
            </a:r>
            <a:r>
              <a:rPr lang="ru-RU" sz="3600" b="1" i="1" dirty="0">
                <a:solidFill>
                  <a:srgbClr val="7030A0"/>
                </a:solidFill>
              </a:rPr>
              <a:t>.  </a:t>
            </a:r>
          </a:p>
          <a:p>
            <a:pPr algn="ctr"/>
            <a:r>
              <a:rPr lang="ru-RU" sz="3600" b="1" i="1" dirty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571472" y="5714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472" y="716332"/>
            <a:ext cx="18473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643050"/>
            <a:ext cx="4519733" cy="368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-main-pic" descr="Картинка 32 из 41594"/>
          <p:cNvPicPr>
            <a:picLocks noChangeAspect="1" noChangeArrowheads="1"/>
          </p:cNvPicPr>
          <p:nvPr/>
        </p:nvPicPr>
        <p:blipFill>
          <a:blip r:embed="rId4"/>
          <a:srcRect l="3288" t="7502" r="17280" b="3519"/>
          <a:stretch>
            <a:fillRect/>
          </a:stretch>
        </p:blipFill>
        <p:spPr bwMode="auto">
          <a:xfrm>
            <a:off x="0" y="0"/>
            <a:ext cx="9144000" cy="689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лак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8596" y="285728"/>
            <a:ext cx="8286808" cy="6215106"/>
          </a:xfrm>
          <a:prstGeom prst="rect">
            <a:avLst/>
          </a:prstGeom>
        </p:spPr>
      </p:pic>
      <p:pic>
        <p:nvPicPr>
          <p:cNvPr id="4" name="Аудио_0001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3389313" y="3244850"/>
            <a:ext cx="238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8438" name="Прямоугольник 5"/>
          <p:cNvSpPr>
            <a:spLocks noChangeArrowheads="1"/>
          </p:cNvSpPr>
          <p:nvPr/>
        </p:nvSpPr>
        <p:spPr bwMode="auto">
          <a:xfrm>
            <a:off x="3389313" y="3244850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40" name="Прямоугольник 8"/>
          <p:cNvSpPr>
            <a:spLocks noChangeArrowheads="1"/>
          </p:cNvSpPr>
          <p:nvPr/>
        </p:nvSpPr>
        <p:spPr bwMode="auto">
          <a:xfrm>
            <a:off x="3416300" y="3244850"/>
            <a:ext cx="3870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11" name="Группа 3"/>
          <p:cNvGrpSpPr>
            <a:grpSpLocks/>
          </p:cNvGrpSpPr>
          <p:nvPr/>
        </p:nvGrpSpPr>
        <p:grpSpPr bwMode="auto">
          <a:xfrm>
            <a:off x="32" y="71462"/>
            <a:ext cx="9144000" cy="6858000"/>
            <a:chOff x="0" y="0"/>
            <a:chExt cx="9144000" cy="6858000"/>
          </a:xfrm>
        </p:grpSpPr>
        <p:pic>
          <p:nvPicPr>
            <p:cNvPr id="1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33334"/>
            <a:stretch>
              <a:fillRect/>
            </a:stretch>
          </p:blipFill>
          <p:spPr bwMode="auto">
            <a:xfrm>
              <a:off x="0" y="1500174"/>
              <a:ext cx="214310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1500174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5357818" y="1500174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70" y="3036106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48" y="3000372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48889"/>
            <a:stretch>
              <a:fillRect/>
            </a:stretch>
          </p:blipFill>
          <p:spPr bwMode="auto">
            <a:xfrm>
              <a:off x="7500958" y="3000372"/>
              <a:ext cx="164304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453628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31111"/>
            <a:stretch>
              <a:fillRect/>
            </a:stretch>
          </p:blipFill>
          <p:spPr bwMode="auto">
            <a:xfrm>
              <a:off x="6929454" y="1535908"/>
              <a:ext cx="2214546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15556"/>
            <a:stretch>
              <a:fillRect/>
            </a:stretch>
          </p:blipFill>
          <p:spPr bwMode="auto">
            <a:xfrm>
              <a:off x="0" y="3036106"/>
              <a:ext cx="2714580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4" descr="BD0584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8298"/>
            <a:ext cx="86677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6"/>
          <p:cNvSpPr>
            <a:spLocks noChangeArrowheads="1"/>
          </p:cNvSpPr>
          <p:nvPr/>
        </p:nvSpPr>
        <p:spPr bwMode="auto">
          <a:xfrm>
            <a:off x="468341" y="1571612"/>
            <a:ext cx="7572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Кто очень доволен…</a:t>
            </a:r>
            <a:endParaRPr lang="ru-RU" sz="32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9" name="Прямоугольник 11"/>
          <p:cNvSpPr>
            <a:spLocks noChangeArrowheads="1"/>
          </p:cNvSpPr>
          <p:nvPr/>
        </p:nvSpPr>
        <p:spPr bwMode="auto">
          <a:xfrm>
            <a:off x="428596" y="2285992"/>
            <a:ext cx="79440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Кто спокоен и не испытал особых эмоций…</a:t>
            </a:r>
            <a:endParaRPr lang="ru-RU" sz="32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0" name="Прямоугольник 12"/>
          <p:cNvSpPr>
            <a:spLocks noChangeArrowheads="1"/>
          </p:cNvSpPr>
          <p:nvPr/>
        </p:nvSpPr>
        <p:spPr bwMode="auto">
          <a:xfrm>
            <a:off x="428596" y="3000372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Кто не очень доволен своей работой</a:t>
            </a:r>
            <a:endParaRPr lang="ru-RU" sz="32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2910" y="5500702"/>
            <a:ext cx="6929486" cy="1428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42910" y="5143512"/>
            <a:ext cx="6929486" cy="1428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42910" y="4786322"/>
            <a:ext cx="6929486" cy="1428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714752"/>
            <a:ext cx="3333733" cy="25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43248"/>
            <a:ext cx="8229600" cy="142876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Написать сочинение </a:t>
            </a:r>
            <a:b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Monotype Corsiva" pitchFamily="66" charset="0"/>
              </a:rPr>
              <a:t>«Любимый цветок моей мамы»</a:t>
            </a:r>
            <a:endParaRPr lang="ru-RU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5" name="Picture 4" descr="BD0584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1660525" cy="18002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трекоза.000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4100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3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4678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 r="15555"/>
            <a:stretch>
              <a:fillRect/>
            </a:stretch>
          </p:blipFill>
          <p:spPr bwMode="auto">
            <a:xfrm>
              <a:off x="6429388" y="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 l="33334"/>
            <a:stretch>
              <a:fillRect/>
            </a:stretch>
          </p:blipFill>
          <p:spPr bwMode="auto">
            <a:xfrm>
              <a:off x="0" y="1500174"/>
              <a:ext cx="214310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3108" y="1500174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 r="15555"/>
            <a:stretch>
              <a:fillRect/>
            </a:stretch>
          </p:blipFill>
          <p:spPr bwMode="auto">
            <a:xfrm>
              <a:off x="5357818" y="1500174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70" y="3036106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86248" y="3000372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 r="48889"/>
            <a:stretch>
              <a:fillRect/>
            </a:stretch>
          </p:blipFill>
          <p:spPr bwMode="auto">
            <a:xfrm>
              <a:off x="7500958" y="3000372"/>
              <a:ext cx="164304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4678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 r="15555"/>
            <a:stretch>
              <a:fillRect/>
            </a:stretch>
          </p:blipFill>
          <p:spPr bwMode="auto">
            <a:xfrm>
              <a:off x="6429388" y="453628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 r="31111"/>
            <a:stretch>
              <a:fillRect/>
            </a:stretch>
          </p:blipFill>
          <p:spPr bwMode="auto">
            <a:xfrm>
              <a:off x="6929454" y="1535908"/>
              <a:ext cx="2214546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3"/>
            <a:srcRect l="15556"/>
            <a:stretch>
              <a:fillRect/>
            </a:stretch>
          </p:blipFill>
          <p:spPr bwMode="auto">
            <a:xfrm>
              <a:off x="0" y="3036106"/>
              <a:ext cx="2714580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Скругленный прямоугольник 32"/>
          <p:cNvSpPr/>
          <p:nvPr/>
        </p:nvSpPr>
        <p:spPr>
          <a:xfrm>
            <a:off x="2643188" y="357188"/>
            <a:ext cx="2071687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28625" y="357188"/>
            <a:ext cx="2071688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857750" y="357188"/>
            <a:ext cx="2071688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643188" y="1500188"/>
            <a:ext cx="2071687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28625" y="1500188"/>
            <a:ext cx="2071688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857750" y="1500188"/>
            <a:ext cx="2071688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643188" y="2714625"/>
            <a:ext cx="2071687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28625" y="2714625"/>
            <a:ext cx="2071688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57750" y="2714625"/>
            <a:ext cx="2071688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71472" y="428604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786050" y="428604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000628" y="357166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71472" y="1571612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786050" y="1500174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1571612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42910" y="271462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7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786050" y="2786058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8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072066" y="2714620"/>
            <a:ext cx="5357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43000" y="571500"/>
            <a:ext cx="13573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+mn-lt"/>
              </a:rPr>
              <a:t>С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Д З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00688" y="1643063"/>
            <a:ext cx="13573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Ф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Р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Ы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00688" y="2857500"/>
            <a:ext cx="857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О У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71563" y="2857500"/>
            <a:ext cx="13573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Ц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Н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Й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14688" y="571500"/>
            <a:ext cx="13573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Ш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Е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Ё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14688" y="1643063"/>
            <a:ext cx="13573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Т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В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Ё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71563" y="1714500"/>
            <a:ext cx="13573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Э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И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Х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86125" y="2928938"/>
            <a:ext cx="13573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Б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Н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Я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57813" y="500063"/>
            <a:ext cx="16430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Ж Л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Е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714348" y="5143512"/>
            <a:ext cx="7715304" cy="923330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1 6 9 5 7 2 8 4 3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357950" y="2714620"/>
            <a:ext cx="28575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45217" y="4000504"/>
            <a:ext cx="88987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Самый сообразительный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5124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12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33334"/>
            <a:stretch>
              <a:fillRect/>
            </a:stretch>
          </p:blipFill>
          <p:spPr bwMode="auto">
            <a:xfrm>
              <a:off x="0" y="1500174"/>
              <a:ext cx="214310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1500174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5357818" y="1500174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70" y="3036106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48" y="3000372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48889"/>
            <a:stretch>
              <a:fillRect/>
            </a:stretch>
          </p:blipFill>
          <p:spPr bwMode="auto">
            <a:xfrm>
              <a:off x="7500958" y="3000372"/>
              <a:ext cx="164304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453628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31111"/>
            <a:stretch>
              <a:fillRect/>
            </a:stretch>
          </p:blipFill>
          <p:spPr bwMode="auto">
            <a:xfrm>
              <a:off x="6929454" y="1535908"/>
              <a:ext cx="2214546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15556"/>
            <a:stretch>
              <a:fillRect/>
            </a:stretch>
          </p:blipFill>
          <p:spPr bwMode="auto">
            <a:xfrm>
              <a:off x="0" y="3036106"/>
              <a:ext cx="2714580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5" name="Picture 4" descr="BD0584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242888"/>
            <a:ext cx="86677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AG00218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1857375"/>
            <a:ext cx="15113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428596" y="857232"/>
            <a:ext cx="752302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Сравнение как средство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выразительности речи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8625" y="3000375"/>
            <a:ext cx="8715375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11200" indent="-711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Цель: Определить роль сравнения в русском языке</a:t>
            </a:r>
          </a:p>
          <a:p>
            <a:pPr marL="1074738" indent="-10747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latin typeface="+mn-lt"/>
              </a:rPr>
              <a:t>Задачи: Изучить теоретический </a:t>
            </a:r>
            <a:r>
              <a:rPr lang="ru-RU" sz="2400" b="1" dirty="0" smtClean="0">
                <a:solidFill>
                  <a:srgbClr val="7030A0"/>
                </a:solidFill>
                <a:latin typeface="+mn-lt"/>
              </a:rPr>
              <a:t>материал. </a:t>
            </a:r>
            <a:r>
              <a:rPr lang="ru-RU" sz="2400" b="1" dirty="0">
                <a:solidFill>
                  <a:srgbClr val="7030A0"/>
                </a:solidFill>
                <a:latin typeface="+mn-lt"/>
              </a:rPr>
              <a:t>Проанализировать художественные тексты, определить способы выражения сравнения.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33334"/>
            <a:stretch>
              <a:fillRect/>
            </a:stretch>
          </p:blipFill>
          <p:spPr bwMode="auto">
            <a:xfrm>
              <a:off x="0" y="1500174"/>
              <a:ext cx="214310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1500174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5357818" y="1500174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70" y="3036106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48" y="3000372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48889"/>
            <a:stretch>
              <a:fillRect/>
            </a:stretch>
          </p:blipFill>
          <p:spPr bwMode="auto">
            <a:xfrm>
              <a:off x="7500958" y="3000372"/>
              <a:ext cx="164304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453628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31111"/>
            <a:stretch>
              <a:fillRect/>
            </a:stretch>
          </p:blipFill>
          <p:spPr bwMode="auto">
            <a:xfrm>
              <a:off x="6929454" y="1535908"/>
              <a:ext cx="2214546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15556"/>
            <a:stretch>
              <a:fillRect/>
            </a:stretch>
          </p:blipFill>
          <p:spPr bwMode="auto">
            <a:xfrm>
              <a:off x="0" y="3036106"/>
              <a:ext cx="2714580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4" descr="BD0584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938" y="242888"/>
            <a:ext cx="86677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525963"/>
          </a:xfrm>
        </p:spPr>
        <p:txBody>
          <a:bodyPr/>
          <a:lstStyle/>
          <a:p>
            <a:pPr algn="ctr" eaLnBrk="1" hangingPunct="1"/>
            <a:r>
              <a:rPr lang="ru-RU" i="1" dirty="0" smtClean="0">
                <a:solidFill>
                  <a:srgbClr val="7030A0"/>
                </a:solidFill>
              </a:rPr>
              <a:t>Вид тропа, распространенная форма поэтической речи, основанная на сопоставлении одного явления или предмета с другим . </a:t>
            </a:r>
          </a:p>
          <a:p>
            <a:pPr algn="ctr" eaLnBrk="1" hangingPunct="1"/>
            <a:r>
              <a:rPr lang="ru-RU" b="1" i="1" dirty="0" smtClean="0">
                <a:solidFill>
                  <a:srgbClr val="7030A0"/>
                </a:solidFill>
              </a:rPr>
              <a:t>Гипотеза: Будет ли наша  речь бедна без сравнений.</a:t>
            </a:r>
            <a:endParaRPr lang="ru-RU" dirty="0" smtClean="0"/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785794"/>
            <a:ext cx="329712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Сравнение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643446"/>
            <a:ext cx="1579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Блестящие мастера сравнений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А.П. Чехов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Губы красные , как хорошая  семга;</a:t>
            </a:r>
          </a:p>
          <a:p>
            <a:r>
              <a:rPr lang="ru-RU" dirty="0" smtClean="0"/>
              <a:t>Деньги тают, как мороженое;</a:t>
            </a:r>
          </a:p>
          <a:p>
            <a:r>
              <a:rPr lang="ru-RU" dirty="0" smtClean="0"/>
              <a:t>Луна хмурая, точно больная;</a:t>
            </a:r>
          </a:p>
          <a:p>
            <a:r>
              <a:rPr lang="ru-RU" dirty="0" smtClean="0"/>
              <a:t>Покраснел, будто курицу украл;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К. Паустовский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Белый, как снятое молоко;</a:t>
            </a:r>
          </a:p>
          <a:p>
            <a:r>
              <a:rPr lang="ru-RU" dirty="0" smtClean="0"/>
              <a:t>Бестолковый, как курица;</a:t>
            </a:r>
          </a:p>
          <a:p>
            <a:r>
              <a:rPr lang="ru-RU" dirty="0" smtClean="0"/>
              <a:t>Дождь теплый, как  остывший чай;</a:t>
            </a:r>
          </a:p>
          <a:p>
            <a:r>
              <a:rPr lang="ru-RU" dirty="0" smtClean="0"/>
              <a:t>Лето застенчивое, как дети.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7172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17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33334"/>
            <a:stretch>
              <a:fillRect/>
            </a:stretch>
          </p:blipFill>
          <p:spPr bwMode="auto">
            <a:xfrm>
              <a:off x="0" y="1500174"/>
              <a:ext cx="214310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1500174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5357818" y="1500174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70" y="3036106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48" y="3000372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48889"/>
            <a:stretch>
              <a:fillRect/>
            </a:stretch>
          </p:blipFill>
          <p:spPr bwMode="auto">
            <a:xfrm>
              <a:off x="7500958" y="3000372"/>
              <a:ext cx="164304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453628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31111"/>
            <a:stretch>
              <a:fillRect/>
            </a:stretch>
          </p:blipFill>
          <p:spPr bwMode="auto">
            <a:xfrm>
              <a:off x="6929454" y="1535908"/>
              <a:ext cx="2214546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15556"/>
            <a:stretch>
              <a:fillRect/>
            </a:stretch>
          </p:blipFill>
          <p:spPr bwMode="auto">
            <a:xfrm>
              <a:off x="0" y="3036106"/>
              <a:ext cx="2714580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1188" y="0"/>
            <a:ext cx="472281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319338"/>
            <a:ext cx="42148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Прямоугольник 20"/>
          <p:cNvSpPr>
            <a:spLocks noChangeArrowheads="1"/>
          </p:cNvSpPr>
          <p:nvPr/>
        </p:nvSpPr>
        <p:spPr bwMode="auto">
          <a:xfrm>
            <a:off x="285750" y="642938"/>
            <a:ext cx="4429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  <a:latin typeface="Calibri" pitchFamily="34" charset="0"/>
              </a:rPr>
              <a:t>Человек  постоянно стремится что-то с чем-то </a:t>
            </a:r>
            <a:r>
              <a:rPr lang="ru-RU" b="1" i="1" dirty="0" smtClean="0">
                <a:solidFill>
                  <a:srgbClr val="7030A0"/>
                </a:solidFill>
                <a:latin typeface="Calibri" pitchFamily="34" charset="0"/>
              </a:rPr>
              <a:t>сравнить</a:t>
            </a:r>
            <a:r>
              <a:rPr lang="ru-RU" b="1" i="1" dirty="0">
                <a:solidFill>
                  <a:srgbClr val="7030A0"/>
                </a:solidFill>
                <a:latin typeface="Calibri" pitchFamily="34" charset="0"/>
              </a:rPr>
              <a:t>,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alibri" pitchFamily="34" charset="0"/>
              </a:rPr>
              <a:t>уловить </a:t>
            </a:r>
            <a:r>
              <a:rPr lang="ru-RU" b="1" i="1" dirty="0">
                <a:solidFill>
                  <a:srgbClr val="7030A0"/>
                </a:solidFill>
                <a:latin typeface="Calibri" pitchFamily="34" charset="0"/>
              </a:rPr>
              <a:t>сходство  и различие явлений - это помогает  ему познать мир.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9220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22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33334"/>
            <a:stretch>
              <a:fillRect/>
            </a:stretch>
          </p:blipFill>
          <p:spPr bwMode="auto">
            <a:xfrm>
              <a:off x="0" y="1500174"/>
              <a:ext cx="214310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1500174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5357818" y="1500174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70" y="3036106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48" y="3000372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48889"/>
            <a:stretch>
              <a:fillRect/>
            </a:stretch>
          </p:blipFill>
          <p:spPr bwMode="auto">
            <a:xfrm>
              <a:off x="7500958" y="3000372"/>
              <a:ext cx="164304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453628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31111"/>
            <a:stretch>
              <a:fillRect/>
            </a:stretch>
          </p:blipFill>
          <p:spPr bwMode="auto">
            <a:xfrm>
              <a:off x="6929454" y="1535908"/>
              <a:ext cx="2214546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15556"/>
            <a:stretch>
              <a:fillRect/>
            </a:stretch>
          </p:blipFill>
          <p:spPr bwMode="auto">
            <a:xfrm>
              <a:off x="0" y="3036106"/>
              <a:ext cx="2714580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6800" y="2643188"/>
            <a:ext cx="29972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pSp>
        <p:nvGrpSpPr>
          <p:cNvPr id="8196" name="Группа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19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33334"/>
            <a:stretch>
              <a:fillRect/>
            </a:stretch>
          </p:blipFill>
          <p:spPr bwMode="auto">
            <a:xfrm>
              <a:off x="0" y="1500174"/>
              <a:ext cx="214310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108" y="1500174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5357818" y="1500174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70" y="3036106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6248" y="3000372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48889"/>
            <a:stretch>
              <a:fillRect/>
            </a:stretch>
          </p:blipFill>
          <p:spPr bwMode="auto">
            <a:xfrm>
              <a:off x="7500958" y="3000372"/>
              <a:ext cx="164304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4678" y="4536280"/>
              <a:ext cx="3214678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15555"/>
            <a:stretch>
              <a:fillRect/>
            </a:stretch>
          </p:blipFill>
          <p:spPr bwMode="auto">
            <a:xfrm>
              <a:off x="6429388" y="4536280"/>
              <a:ext cx="2714612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r="31111"/>
            <a:stretch>
              <a:fillRect/>
            </a:stretch>
          </p:blipFill>
          <p:spPr bwMode="auto">
            <a:xfrm>
              <a:off x="6929454" y="1535908"/>
              <a:ext cx="2214546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2" descr="C:\Documents and Settings\Пользователь\Рабочий стол\Рисунок1.png"/>
            <p:cNvPicPr>
              <a:picLocks noChangeAspect="1" noChangeArrowheads="1"/>
            </p:cNvPicPr>
            <p:nvPr/>
          </p:nvPicPr>
          <p:blipFill>
            <a:blip r:embed="rId2"/>
            <a:srcRect l="15556"/>
            <a:stretch>
              <a:fillRect/>
            </a:stretch>
          </p:blipFill>
          <p:spPr bwMode="auto">
            <a:xfrm>
              <a:off x="0" y="3036106"/>
              <a:ext cx="2714580" cy="232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3"/>
          <a:srcRect t="7477" r="43771" b="2803"/>
          <a:stretch>
            <a:fillRect/>
          </a:stretch>
        </p:blipFill>
        <p:spPr bwMode="auto">
          <a:xfrm>
            <a:off x="0" y="0"/>
            <a:ext cx="7637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0" y="3357563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758</TotalTime>
  <Words>486</Words>
  <Application>Microsoft Office PowerPoint</Application>
  <PresentationFormat>Экран (4:3)</PresentationFormat>
  <Paragraphs>100</Paragraphs>
  <Slides>22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Блестящие мастера сравнений.</vt:lpstr>
      <vt:lpstr>Слайд 7</vt:lpstr>
      <vt:lpstr>Слайд 8</vt:lpstr>
      <vt:lpstr>Слайд 9</vt:lpstr>
      <vt:lpstr>Слайд 10</vt:lpstr>
      <vt:lpstr>Запомните: </vt:lpstr>
      <vt:lpstr>Слайд 12</vt:lpstr>
      <vt:lpstr>Как настоящие мастера  слова.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Написать сочинение  «Любимый цветок моей мамы»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64</cp:revision>
  <dcterms:created xsi:type="dcterms:W3CDTF">2010-02-14T16:20:41Z</dcterms:created>
  <dcterms:modified xsi:type="dcterms:W3CDTF">2010-02-23T15:40:53Z</dcterms:modified>
</cp:coreProperties>
</file>