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1087E-7E8B-4732-BB56-5133AFC6F486}" type="doc">
      <dgm:prSet loTypeId="urn:microsoft.com/office/officeart/2005/8/layout/pictureOrgChart+Icon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D2DA2-5FBE-4E08-BBD8-5E1BD02E6143}" type="pres">
      <dgm:prSet presAssocID="{5111087E-7E8B-4732-BB56-5133AFC6F4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DC027D82-CAD5-495C-BA07-9B6D3DB9B260}" type="presOf" srcId="{5111087E-7E8B-4732-BB56-5133AFC6F486}" destId="{2CCD2DA2-5FBE-4E08-BBD8-5E1BD02E6143}" srcOrd="0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Организационная диаграмма с рисунками"/>
  <dgm:desc val="Служит для отображения иерархических сведений или отношений подотчетности в организации с помощью соответствующих рисунков. С этим макетом доступны фигуры помощника, подчиненного и коллеги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Интеллектуальная собственность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6088" y="4365104"/>
            <a:ext cx="4856584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Ковтуненко Илья</a:t>
            </a:r>
          </a:p>
          <a:p>
            <a:r>
              <a:rPr lang="ru-RU" dirty="0" smtClean="0"/>
              <a:t>Ученик 11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6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9363" y="2636912"/>
            <a:ext cx="6048672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Такие </a:t>
            </a:r>
            <a:r>
              <a:rPr lang="ru-RU" dirty="0"/>
              <a:t>многомиллиардные отрасли,</a:t>
            </a:r>
          </a:p>
          <a:p>
            <a:pPr marL="0" indent="0" algn="ctr">
              <a:buNone/>
            </a:pPr>
            <a:r>
              <a:rPr lang="ru-RU" dirty="0"/>
              <a:t>как кинематография, производство</a:t>
            </a:r>
          </a:p>
          <a:p>
            <a:pPr marL="0" indent="0" algn="ctr">
              <a:buNone/>
            </a:pPr>
            <a:r>
              <a:rPr lang="ru-RU" dirty="0"/>
              <a:t>звукозаписей, печатное дело и</a:t>
            </a:r>
          </a:p>
          <a:p>
            <a:pPr marL="0" indent="0" algn="ctr">
              <a:buNone/>
            </a:pPr>
            <a:r>
              <a:rPr lang="ru-RU" dirty="0"/>
              <a:t>индустрия по изготовлению</a:t>
            </a:r>
          </a:p>
          <a:p>
            <a:pPr marL="0" indent="0" algn="ctr">
              <a:buNone/>
            </a:pPr>
            <a:r>
              <a:rPr lang="ru-RU" dirty="0"/>
              <a:t>программного обеспечения, которые</a:t>
            </a:r>
          </a:p>
          <a:p>
            <a:pPr marL="0" indent="0" algn="ctr">
              <a:buNone/>
            </a:pPr>
            <a:r>
              <a:rPr lang="ru-RU" dirty="0"/>
              <a:t>доставляют удовольствие миллионам</a:t>
            </a:r>
          </a:p>
          <a:p>
            <a:pPr marL="0" indent="0" algn="ctr">
              <a:buNone/>
            </a:pPr>
            <a:r>
              <a:rPr lang="ru-RU" dirty="0"/>
              <a:t>людей во всех частях света, не</a:t>
            </a:r>
          </a:p>
          <a:p>
            <a:pPr marL="0" indent="0" algn="ctr">
              <a:buNone/>
            </a:pPr>
            <a:r>
              <a:rPr lang="ru-RU" dirty="0"/>
              <a:t>существовали бы без авторско-</a:t>
            </a:r>
          </a:p>
          <a:p>
            <a:pPr marL="0" indent="0" algn="ctr">
              <a:buNone/>
            </a:pPr>
            <a:r>
              <a:rPr lang="ru-RU" dirty="0"/>
              <a:t>правовой </a:t>
            </a:r>
            <a:r>
              <a:rPr lang="ru-RU" dirty="0" smtClean="0"/>
              <a:t>охраны.</a:t>
            </a:r>
            <a:endParaRPr lang="ru-RU" dirty="0"/>
          </a:p>
        </p:txBody>
      </p:sp>
      <p:pic>
        <p:nvPicPr>
          <p:cNvPr id="2050" name="Picture 2" descr="C:\Users\Илья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40968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1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708920"/>
            <a:ext cx="5472608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Без </a:t>
            </a:r>
            <a:r>
              <a:rPr lang="ru-RU" dirty="0"/>
              <a:t>надежной охраны</a:t>
            </a:r>
          </a:p>
          <a:p>
            <a:pPr marL="0" indent="0" algn="ctr">
              <a:buNone/>
            </a:pPr>
            <a:r>
              <a:rPr lang="ru-RU" dirty="0"/>
              <a:t>международных товарных знаков и</a:t>
            </a:r>
          </a:p>
          <a:p>
            <a:pPr marL="0" indent="0" algn="ctr">
              <a:buNone/>
            </a:pPr>
            <a:r>
              <a:rPr lang="ru-RU" dirty="0"/>
              <a:t>защиты прав потребителей от</a:t>
            </a:r>
          </a:p>
          <a:p>
            <a:pPr marL="0" indent="0" algn="ctr">
              <a:buNone/>
            </a:pPr>
            <a:r>
              <a:rPr lang="ru-RU" dirty="0"/>
              <a:t>контрафактных товаров и пиратства</a:t>
            </a:r>
          </a:p>
          <a:p>
            <a:pPr marL="0" indent="0" algn="ctr">
              <a:buNone/>
            </a:pPr>
            <a:r>
              <a:rPr lang="ru-RU" dirty="0"/>
              <a:t>потребители не могли бы с</a:t>
            </a:r>
          </a:p>
          <a:p>
            <a:pPr marL="0" indent="0" algn="ctr">
              <a:buNone/>
            </a:pPr>
            <a:r>
              <a:rPr lang="ru-RU" dirty="0"/>
              <a:t>уверенностью покупать продукцию</a:t>
            </a:r>
          </a:p>
          <a:p>
            <a:pPr marL="0" indent="0" algn="ctr">
              <a:buNone/>
            </a:pPr>
            <a:r>
              <a:rPr lang="ru-RU" dirty="0"/>
              <a:t>или получать </a:t>
            </a:r>
            <a:r>
              <a:rPr lang="ru-RU" dirty="0" smtClean="0"/>
              <a:t>услуги.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лья\Desktop\vo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3024336" cy="269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01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212976"/>
            <a:ext cx="6076197" cy="2481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/>
              <a:t>Без </a:t>
            </a:r>
            <a:r>
              <a:rPr lang="ru-RU" sz="2200" dirty="0"/>
              <a:t>преимуществ, предоставляемых</a:t>
            </a:r>
          </a:p>
          <a:p>
            <a:pPr marL="0" indent="0" algn="ctr">
              <a:buNone/>
            </a:pPr>
            <a:r>
              <a:rPr lang="ru-RU" sz="2200" dirty="0"/>
              <a:t>патентной системой, исследователи</a:t>
            </a:r>
          </a:p>
          <a:p>
            <a:pPr marL="0" indent="0" algn="ctr">
              <a:buNone/>
            </a:pPr>
            <a:r>
              <a:rPr lang="ru-RU" sz="2200" dirty="0"/>
              <a:t>и изобретатели были бы лишены</a:t>
            </a:r>
          </a:p>
          <a:p>
            <a:pPr marL="0" indent="0" algn="ctr">
              <a:buNone/>
            </a:pPr>
            <a:r>
              <a:rPr lang="ru-RU" sz="2200" dirty="0"/>
              <a:t>стимула производить улучшенные и</a:t>
            </a:r>
          </a:p>
          <a:p>
            <a:pPr marL="0" indent="0" algn="ctr">
              <a:buNone/>
            </a:pPr>
            <a:r>
              <a:rPr lang="ru-RU" sz="2200" dirty="0"/>
              <a:t>более эффективные продукты для</a:t>
            </a:r>
          </a:p>
          <a:p>
            <a:pPr marL="0" indent="0" algn="ctr">
              <a:buNone/>
            </a:pPr>
            <a:r>
              <a:rPr lang="ru-RU" sz="2200" dirty="0"/>
              <a:t>потребителей во всем мире.</a:t>
            </a:r>
          </a:p>
        </p:txBody>
      </p:sp>
      <p:pic>
        <p:nvPicPr>
          <p:cNvPr id="4098" name="Picture 2" descr="C:\Users\Илья\Desktop\progress-chelov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56992"/>
            <a:ext cx="2854797" cy="21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1" y="2636912"/>
            <a:ext cx="5472608" cy="3450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Патент представляет собой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исключительное право, предоставленное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на </a:t>
            </a:r>
            <a:r>
              <a:rPr lang="ru-RU" b="1" dirty="0" smtClean="0">
                <a:solidFill>
                  <a:srgbClr val="FF0000"/>
                </a:solidFill>
              </a:rPr>
              <a:t>изобретение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которое </a:t>
            </a:r>
            <a:r>
              <a:rPr lang="ru-RU" dirty="0"/>
              <a:t>может быть</a:t>
            </a:r>
          </a:p>
          <a:p>
            <a:pPr marL="0" indent="0" algn="ctr">
              <a:buNone/>
            </a:pPr>
            <a:r>
              <a:rPr lang="ru-RU" dirty="0"/>
              <a:t>продуктом или способом, позволяющим</a:t>
            </a:r>
          </a:p>
          <a:p>
            <a:pPr marL="0" indent="0" algn="ctr">
              <a:buNone/>
            </a:pPr>
            <a:r>
              <a:rPr lang="ru-RU" dirty="0"/>
              <a:t>сделать что-либо по-новому или</a:t>
            </a:r>
          </a:p>
          <a:p>
            <a:pPr marL="0" indent="0" algn="ctr">
              <a:buNone/>
            </a:pPr>
            <a:r>
              <a:rPr lang="ru-RU" dirty="0"/>
              <a:t>предлагающим новое техническое решение</a:t>
            </a:r>
          </a:p>
          <a:p>
            <a:pPr marL="0" indent="0" algn="ctr">
              <a:buNone/>
            </a:pPr>
            <a:r>
              <a:rPr lang="ru-RU" dirty="0"/>
              <a:t>задачи.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Патент</a:t>
            </a:r>
            <a:endParaRPr lang="ru-RU" dirty="0"/>
          </a:p>
        </p:txBody>
      </p:sp>
      <p:pic>
        <p:nvPicPr>
          <p:cNvPr id="5122" name="Picture 2" descr="C:\Users\Илья\Desktop\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708920"/>
            <a:ext cx="2749351" cy="377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57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2996952"/>
            <a:ext cx="7056784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Патентная охрана означает, что</a:t>
            </a:r>
          </a:p>
          <a:p>
            <a:pPr marL="0" indent="0" algn="ctr">
              <a:buNone/>
            </a:pPr>
            <a:r>
              <a:rPr lang="ru-RU" dirty="0"/>
              <a:t>изобретение не может быть изготовлено,</a:t>
            </a:r>
          </a:p>
          <a:p>
            <a:pPr marL="0" indent="0" algn="ctr">
              <a:buNone/>
            </a:pPr>
            <a:r>
              <a:rPr lang="ru-RU" dirty="0"/>
              <a:t>использовано, распространено или продано</a:t>
            </a:r>
          </a:p>
          <a:p>
            <a:pPr marL="0" indent="0" algn="ctr">
              <a:buNone/>
            </a:pPr>
            <a:r>
              <a:rPr lang="ru-RU" dirty="0"/>
              <a:t>в коммерческих масштабах без согласия</a:t>
            </a:r>
          </a:p>
          <a:p>
            <a:pPr marL="0" indent="0" algn="ctr">
              <a:buNone/>
            </a:pPr>
            <a:r>
              <a:rPr lang="ru-RU" dirty="0" smtClean="0"/>
              <a:t>Патентовладельца, срок охраны обычно составляет 20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Все патентовладельцы в обмен на</a:t>
            </a:r>
          </a:p>
          <a:p>
            <a:pPr marL="0" indent="0" algn="ctr">
              <a:buNone/>
            </a:pPr>
            <a:r>
              <a:rPr lang="ru-RU" dirty="0"/>
              <a:t>предоставление патентной охраны обязаны</a:t>
            </a:r>
          </a:p>
          <a:p>
            <a:pPr marL="0" indent="0" algn="ctr">
              <a:buNone/>
            </a:pPr>
            <a:r>
              <a:rPr lang="ru-RU" dirty="0"/>
              <a:t>публично раскрывать информацию о своих</a:t>
            </a:r>
          </a:p>
          <a:p>
            <a:pPr marL="0" indent="0" algn="ctr">
              <a:buNone/>
            </a:pPr>
            <a:r>
              <a:rPr lang="ru-RU" dirty="0"/>
              <a:t>изобретениях для того, чтобы </a:t>
            </a:r>
            <a:r>
              <a:rPr lang="ru-RU" dirty="0" smtClean="0"/>
              <a:t>обогатить </a:t>
            </a:r>
            <a:r>
              <a:rPr lang="ru-RU" dirty="0"/>
              <a:t>общую мировую сокровищницу технических</a:t>
            </a:r>
          </a:p>
          <a:p>
            <a:pPr marL="0" indent="0" algn="ctr">
              <a:buNone/>
            </a:pPr>
            <a:r>
              <a:rPr lang="ru-RU" dirty="0"/>
              <a:t>знаний. Такая сокровищница постоянно</a:t>
            </a:r>
          </a:p>
          <a:p>
            <a:pPr marL="0" indent="0" algn="ctr">
              <a:buNone/>
            </a:pPr>
            <a:r>
              <a:rPr lang="ru-RU" dirty="0"/>
              <a:t>расширяющихся общих знаний содействует</a:t>
            </a:r>
          </a:p>
          <a:p>
            <a:pPr marL="0" indent="0" algn="ctr">
              <a:buNone/>
            </a:pPr>
            <a:r>
              <a:rPr lang="ru-RU" dirty="0"/>
              <a:t>дальнейшему развитию творческой</a:t>
            </a:r>
          </a:p>
          <a:p>
            <a:pPr marL="0" indent="0" algn="ctr">
              <a:buNone/>
            </a:pPr>
            <a:r>
              <a:rPr lang="ru-RU" dirty="0"/>
              <a:t>инновационной деятельности у других</a:t>
            </a:r>
          </a:p>
          <a:p>
            <a:pPr marL="0" indent="0" algn="ctr">
              <a:buNone/>
            </a:pPr>
            <a:r>
              <a:rPr lang="ru-RU" dirty="0"/>
              <a:t>людей.</a:t>
            </a:r>
          </a:p>
        </p:txBody>
      </p:sp>
    </p:spTree>
    <p:extLst>
      <p:ext uri="{BB962C8B-B14F-4D97-AF65-F5344CB8AC3E}">
        <p14:creationId xmlns:p14="http://schemas.microsoft.com/office/powerpoint/2010/main" val="3999359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08920"/>
            <a:ext cx="5716157" cy="3450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Под товарным знаком понимается</a:t>
            </a:r>
          </a:p>
          <a:p>
            <a:pPr marL="0" indent="0" algn="ctr">
              <a:buNone/>
            </a:pPr>
            <a:r>
              <a:rPr lang="ru-RU" dirty="0"/>
              <a:t>отличительное обозначение,</a:t>
            </a:r>
          </a:p>
          <a:p>
            <a:pPr marL="0" indent="0" algn="ctr">
              <a:buNone/>
            </a:pPr>
            <a:r>
              <a:rPr lang="ru-RU" dirty="0"/>
              <a:t>идентифицирующее определенные товары</a:t>
            </a:r>
          </a:p>
          <a:p>
            <a:pPr marL="0" indent="0" algn="ctr">
              <a:buNone/>
            </a:pPr>
            <a:r>
              <a:rPr lang="ru-RU" dirty="0"/>
              <a:t>или услуги, производимые или</a:t>
            </a:r>
          </a:p>
          <a:p>
            <a:pPr marL="0" indent="0" algn="ctr">
              <a:buNone/>
            </a:pPr>
            <a:r>
              <a:rPr lang="ru-RU" dirty="0"/>
              <a:t>предоставляемые конкретным лицом или</a:t>
            </a:r>
          </a:p>
          <a:p>
            <a:pPr marL="0" indent="0" algn="ctr">
              <a:buNone/>
            </a:pPr>
            <a:r>
              <a:rPr lang="ru-RU" dirty="0"/>
              <a:t>предприятием. Происхождение товарного</a:t>
            </a:r>
          </a:p>
          <a:p>
            <a:pPr marL="0" indent="0" algn="ctr">
              <a:buNone/>
            </a:pPr>
            <a:r>
              <a:rPr lang="ru-RU" dirty="0"/>
              <a:t>знака восходит к далекому прошлому,</a:t>
            </a:r>
          </a:p>
          <a:p>
            <a:pPr marL="0" indent="0" algn="ctr">
              <a:buNone/>
            </a:pPr>
            <a:r>
              <a:rPr lang="ru-RU" dirty="0"/>
              <a:t>когда ремесленники воспроизводили свои</a:t>
            </a:r>
          </a:p>
          <a:p>
            <a:pPr marL="0" indent="0" algn="ctr">
              <a:buNone/>
            </a:pPr>
            <a:r>
              <a:rPr lang="ru-RU" dirty="0"/>
              <a:t>подписи или «знаки» на созданных ими</a:t>
            </a:r>
          </a:p>
          <a:p>
            <a:pPr marL="0" indent="0" algn="ctr">
              <a:buNone/>
            </a:pPr>
            <a:r>
              <a:rPr lang="ru-RU" dirty="0"/>
              <a:t>художественных либо утилитарных</a:t>
            </a:r>
          </a:p>
          <a:p>
            <a:pPr marL="0" indent="0" algn="ctr">
              <a:buNone/>
            </a:pPr>
            <a:r>
              <a:rPr lang="ru-RU" dirty="0"/>
              <a:t>изделиях.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Товарный знак</a:t>
            </a:r>
            <a:endParaRPr lang="ru-RU" dirty="0"/>
          </a:p>
        </p:txBody>
      </p:sp>
      <p:pic>
        <p:nvPicPr>
          <p:cNvPr id="6146" name="Picture 2" descr="C:\Users\Илья\Desktop\adf41b0f57e33e004486fbeba70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61" y="3140968"/>
            <a:ext cx="321401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3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Система помогает потребителям</a:t>
            </a:r>
          </a:p>
          <a:p>
            <a:pPr marL="0" indent="0" algn="ctr">
              <a:buNone/>
            </a:pPr>
            <a:r>
              <a:rPr lang="ru-RU" dirty="0"/>
              <a:t>идентифицировать и приобретать изделия</a:t>
            </a:r>
          </a:p>
          <a:p>
            <a:pPr marL="0" indent="0" algn="ctr">
              <a:buNone/>
            </a:pPr>
            <a:r>
              <a:rPr lang="ru-RU" dirty="0"/>
              <a:t>или услуги, происхождение и качество</a:t>
            </a:r>
          </a:p>
          <a:p>
            <a:pPr marL="0" indent="0" algn="ctr">
              <a:buNone/>
            </a:pPr>
            <a:r>
              <a:rPr lang="ru-RU" dirty="0"/>
              <a:t>которых, удостоверенные отличительным</a:t>
            </a:r>
          </a:p>
          <a:p>
            <a:pPr marL="0" indent="0" algn="ctr">
              <a:buNone/>
            </a:pPr>
            <a:r>
              <a:rPr lang="ru-RU" dirty="0"/>
              <a:t>товарным знаком, наилучшим образом</a:t>
            </a:r>
          </a:p>
          <a:p>
            <a:pPr marL="0" indent="0" algn="ctr">
              <a:buNone/>
            </a:pPr>
            <a:r>
              <a:rPr lang="ru-RU" dirty="0"/>
              <a:t>отвечают их потребностям.</a:t>
            </a:r>
          </a:p>
        </p:txBody>
      </p:sp>
    </p:spTree>
    <p:extLst>
      <p:ext uri="{BB962C8B-B14F-4D97-AF65-F5344CB8AC3E}">
        <p14:creationId xmlns:p14="http://schemas.microsoft.com/office/powerpoint/2010/main" val="28314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Географическое указание - это</a:t>
            </a:r>
          </a:p>
          <a:p>
            <a:pPr marL="0" indent="0" algn="ctr">
              <a:buNone/>
            </a:pPr>
            <a:r>
              <a:rPr lang="ru-RU" dirty="0"/>
              <a:t>обозначение, используемое на товарах,</a:t>
            </a:r>
          </a:p>
          <a:p>
            <a:pPr marL="0" indent="0" algn="ctr">
              <a:buNone/>
            </a:pPr>
            <a:r>
              <a:rPr lang="ru-RU" dirty="0"/>
              <a:t>которые имеют особое географическое</a:t>
            </a:r>
          </a:p>
          <a:p>
            <a:pPr marL="0" indent="0" algn="ctr">
              <a:buNone/>
            </a:pPr>
            <a:r>
              <a:rPr lang="ru-RU" dirty="0"/>
              <a:t>происхождение и обладают свойствами или</a:t>
            </a:r>
          </a:p>
          <a:p>
            <a:pPr marL="0" indent="0" algn="ctr">
              <a:buNone/>
            </a:pPr>
            <a:r>
              <a:rPr lang="ru-RU" dirty="0"/>
              <a:t>репутацией, присущими этому месту</a:t>
            </a:r>
          </a:p>
          <a:p>
            <a:pPr marL="0" indent="0" algn="ctr">
              <a:buNone/>
            </a:pPr>
            <a:r>
              <a:rPr lang="ru-RU" dirty="0"/>
              <a:t>происхождения. В более общем плане</a:t>
            </a:r>
          </a:p>
          <a:p>
            <a:pPr marL="0" indent="0" algn="ctr">
              <a:buNone/>
            </a:pPr>
            <a:r>
              <a:rPr lang="ru-RU" dirty="0"/>
              <a:t>географическое указание состоит из</a:t>
            </a:r>
          </a:p>
          <a:p>
            <a:pPr marL="0" indent="0" algn="ctr">
              <a:buNone/>
            </a:pPr>
            <a:r>
              <a:rPr lang="ru-RU" dirty="0"/>
              <a:t>названия места происхождения товаров.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Географическое указание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101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636912"/>
            <a:ext cx="4968551" cy="3450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Таким местом происхождения может быть</a:t>
            </a:r>
          </a:p>
          <a:p>
            <a:pPr marL="0" indent="0" algn="ctr">
              <a:buNone/>
            </a:pPr>
            <a:r>
              <a:rPr lang="ru-RU" dirty="0"/>
              <a:t>поселок или город, регион или страна.</a:t>
            </a:r>
          </a:p>
          <a:p>
            <a:pPr marL="0" indent="0" algn="ctr">
              <a:buNone/>
            </a:pPr>
            <a:r>
              <a:rPr lang="ru-RU" dirty="0"/>
              <a:t>Примером последней может служить</a:t>
            </a:r>
          </a:p>
          <a:p>
            <a:pPr marL="0" indent="0" algn="ctr">
              <a:buNone/>
            </a:pPr>
            <a:r>
              <a:rPr lang="ru-RU" dirty="0"/>
              <a:t>указание «</a:t>
            </a:r>
            <a:r>
              <a:rPr lang="en-US" dirty="0"/>
              <a:t>Switzerland» («</a:t>
            </a:r>
            <a:r>
              <a:rPr lang="ru-RU" dirty="0"/>
              <a:t>Швейцария») или</a:t>
            </a:r>
          </a:p>
          <a:p>
            <a:pPr marL="0" indent="0" algn="ctr">
              <a:buNone/>
            </a:pPr>
            <a:r>
              <a:rPr lang="en-US" dirty="0"/>
              <a:t>«Swiss» («</a:t>
            </a:r>
            <a:r>
              <a:rPr lang="ru-RU" dirty="0"/>
              <a:t>швейцарский»), которое во</a:t>
            </a:r>
          </a:p>
          <a:p>
            <a:pPr marL="0" indent="0" algn="ctr">
              <a:buNone/>
            </a:pPr>
            <a:r>
              <a:rPr lang="ru-RU" dirty="0"/>
              <a:t>многих странах воспринимается как</a:t>
            </a:r>
          </a:p>
          <a:p>
            <a:pPr marL="0" indent="0" algn="ctr">
              <a:buNone/>
            </a:pPr>
            <a:r>
              <a:rPr lang="ru-RU" dirty="0"/>
              <a:t>географическое указание товаров,</a:t>
            </a:r>
          </a:p>
          <a:p>
            <a:pPr marL="0" indent="0" algn="ctr">
              <a:buNone/>
            </a:pPr>
            <a:r>
              <a:rPr lang="ru-RU" dirty="0"/>
              <a:t>изготовленных в Швейцарии, и в частности,</a:t>
            </a:r>
          </a:p>
          <a:p>
            <a:pPr marL="0" indent="0" algn="ctr">
              <a:buNone/>
            </a:pPr>
            <a:r>
              <a:rPr lang="ru-RU" dirty="0"/>
              <a:t>в отношении часов.</a:t>
            </a:r>
          </a:p>
        </p:txBody>
      </p:sp>
      <p:pic>
        <p:nvPicPr>
          <p:cNvPr id="7170" name="Picture 2" descr="C:\Users\Илья\Desktop\statya-chasi-swiss-m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52936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0209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852936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Интеллектуальная собственность — в широком понимании термин означает закреплённое законом </a:t>
            </a:r>
            <a:r>
              <a:rPr lang="ru-RU" dirty="0">
                <a:solidFill>
                  <a:srgbClr val="FF0000"/>
                </a:solidFill>
              </a:rPr>
              <a:t>временное исключительное </a:t>
            </a:r>
            <a:r>
              <a:rPr lang="ru-RU" dirty="0" smtClean="0">
                <a:solidFill>
                  <a:srgbClr val="FF0000"/>
                </a:solidFill>
              </a:rPr>
              <a:t>право </a:t>
            </a:r>
            <a:r>
              <a:rPr lang="ru-RU" dirty="0" smtClean="0"/>
              <a:t>на </a:t>
            </a:r>
            <a:r>
              <a:rPr lang="ru-RU" dirty="0"/>
              <a:t>результат интеллектуальной деятельности или средства индивидуализации.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ИС?</a:t>
            </a:r>
            <a:endParaRPr lang="ru-RU" dirty="0"/>
          </a:p>
        </p:txBody>
      </p:sp>
      <p:pic>
        <p:nvPicPr>
          <p:cNvPr id="1026" name="Picture 2" descr="C:\Users\Илья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94383"/>
            <a:ext cx="2038350" cy="17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9312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Международная охрана стимулирует</a:t>
            </a:r>
          </a:p>
          <a:p>
            <a:pPr marL="0" indent="0" algn="ctr">
              <a:buNone/>
            </a:pPr>
            <a:r>
              <a:rPr lang="ru-RU" dirty="0"/>
              <a:t>творчество человека, раздвигая границы</a:t>
            </a:r>
          </a:p>
          <a:p>
            <a:pPr marL="0" indent="0" algn="ctr">
              <a:buNone/>
            </a:pPr>
            <a:r>
              <a:rPr lang="ru-RU" dirty="0"/>
              <a:t>науки и техники и обогащая мир</a:t>
            </a:r>
          </a:p>
          <a:p>
            <a:pPr marL="0" indent="0" algn="ctr">
              <a:buNone/>
            </a:pPr>
            <a:r>
              <a:rPr lang="ru-RU" dirty="0"/>
              <a:t>литературы и искусства. Обеспечивая</a:t>
            </a:r>
          </a:p>
          <a:p>
            <a:pPr marL="0" indent="0" algn="ctr">
              <a:buNone/>
            </a:pPr>
            <a:r>
              <a:rPr lang="ru-RU" dirty="0"/>
              <a:t>стабильную среду для сбыта продуктов</a:t>
            </a:r>
          </a:p>
          <a:p>
            <a:pPr marL="0" indent="0" algn="ctr">
              <a:buNone/>
            </a:pPr>
            <a:r>
              <a:rPr lang="ru-RU" dirty="0"/>
              <a:t>интеллектуальной собственности, она</a:t>
            </a:r>
          </a:p>
          <a:p>
            <a:pPr marL="0" indent="0" algn="ctr">
              <a:buNone/>
            </a:pPr>
            <a:r>
              <a:rPr lang="ru-RU" dirty="0"/>
              <a:t>также «смазывает колеса» международной</a:t>
            </a:r>
          </a:p>
          <a:p>
            <a:pPr marL="0" indent="0" algn="ctr">
              <a:buNone/>
            </a:pPr>
            <a:r>
              <a:rPr lang="ru-RU" dirty="0"/>
              <a:t>торговли.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3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564904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600" dirty="0" smtClean="0"/>
              <a:t>Благодарю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55513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22564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ИС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477125" y="2064798"/>
            <a:ext cx="6094530" cy="3336019"/>
            <a:chOff x="1477125" y="2064798"/>
            <a:chExt cx="6094530" cy="3336019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sp>
          <p:nvSpPr>
            <p:cNvPr id="9" name="Полилиния 8"/>
            <p:cNvSpPr/>
            <p:nvPr/>
          </p:nvSpPr>
          <p:spPr>
            <a:xfrm>
              <a:off x="4523656" y="3443318"/>
              <a:ext cx="290958" cy="12667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66777"/>
                  </a:lnTo>
                  <a:lnTo>
                    <a:pt x="290958" y="1266777"/>
                  </a:lnTo>
                </a:path>
              </a:pathLst>
            </a:custGeom>
            <a:noFill/>
            <a:sp3d z="-25400" prstMaterial="plastic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4234166" y="3443318"/>
              <a:ext cx="289489" cy="12682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9489" y="0"/>
                  </a:moveTo>
                  <a:lnTo>
                    <a:pt x="289489" y="1268238"/>
                  </a:lnTo>
                  <a:lnTo>
                    <a:pt x="0" y="1268238"/>
                  </a:lnTo>
                </a:path>
              </a:pathLst>
            </a:custGeom>
            <a:noFill/>
            <a:sp3d z="-25400" prstMaterial="plastic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145135" y="2064798"/>
              <a:ext cx="2757041" cy="1378520"/>
            </a:xfrm>
            <a:custGeom>
              <a:avLst/>
              <a:gdLst>
                <a:gd name="connsiteX0" fmla="*/ 0 w 2757041"/>
                <a:gd name="connsiteY0" fmla="*/ 0 h 1378520"/>
                <a:gd name="connsiteX1" fmla="*/ 2757041 w 2757041"/>
                <a:gd name="connsiteY1" fmla="*/ 0 h 1378520"/>
                <a:gd name="connsiteX2" fmla="*/ 2757041 w 2757041"/>
                <a:gd name="connsiteY2" fmla="*/ 1378520 h 1378520"/>
                <a:gd name="connsiteX3" fmla="*/ 0 w 2757041"/>
                <a:gd name="connsiteY3" fmla="*/ 1378520 h 1378520"/>
                <a:gd name="connsiteX4" fmla="*/ 0 w 2757041"/>
                <a:gd name="connsiteY4" fmla="*/ 0 h 137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7041" h="1378520">
                  <a:moveTo>
                    <a:pt x="0" y="0"/>
                  </a:moveTo>
                  <a:lnTo>
                    <a:pt x="2757041" y="0"/>
                  </a:lnTo>
                  <a:lnTo>
                    <a:pt x="2757041" y="1378520"/>
                  </a:lnTo>
                  <a:lnTo>
                    <a:pt x="0" y="1378520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kern="1200" dirty="0" smtClean="0"/>
                <a:t>ИС</a:t>
              </a:r>
              <a:endParaRPr lang="ru-RU" sz="30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477125" y="4022297"/>
              <a:ext cx="2757041" cy="1378520"/>
            </a:xfrm>
            <a:custGeom>
              <a:avLst/>
              <a:gdLst>
                <a:gd name="connsiteX0" fmla="*/ 0 w 2757041"/>
                <a:gd name="connsiteY0" fmla="*/ 0 h 1378520"/>
                <a:gd name="connsiteX1" fmla="*/ 2757041 w 2757041"/>
                <a:gd name="connsiteY1" fmla="*/ 0 h 1378520"/>
                <a:gd name="connsiteX2" fmla="*/ 2757041 w 2757041"/>
                <a:gd name="connsiteY2" fmla="*/ 1378520 h 1378520"/>
                <a:gd name="connsiteX3" fmla="*/ 0 w 2757041"/>
                <a:gd name="connsiteY3" fmla="*/ 1378520 h 1378520"/>
                <a:gd name="connsiteX4" fmla="*/ 0 w 2757041"/>
                <a:gd name="connsiteY4" fmla="*/ 0 h 137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7041" h="1378520">
                  <a:moveTo>
                    <a:pt x="0" y="0"/>
                  </a:moveTo>
                  <a:lnTo>
                    <a:pt x="2757041" y="0"/>
                  </a:lnTo>
                  <a:lnTo>
                    <a:pt x="2757041" y="1378520"/>
                  </a:lnTo>
                  <a:lnTo>
                    <a:pt x="0" y="1378520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kern="1200" dirty="0" smtClean="0"/>
                <a:t>Авторская собственность</a:t>
              </a:r>
              <a:endParaRPr lang="ru-RU" sz="30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814614" y="4020836"/>
              <a:ext cx="2757041" cy="1378520"/>
            </a:xfrm>
            <a:custGeom>
              <a:avLst/>
              <a:gdLst>
                <a:gd name="connsiteX0" fmla="*/ 0 w 2757041"/>
                <a:gd name="connsiteY0" fmla="*/ 0 h 1378520"/>
                <a:gd name="connsiteX1" fmla="*/ 2757041 w 2757041"/>
                <a:gd name="connsiteY1" fmla="*/ 0 h 1378520"/>
                <a:gd name="connsiteX2" fmla="*/ 2757041 w 2757041"/>
                <a:gd name="connsiteY2" fmla="*/ 1378520 h 1378520"/>
                <a:gd name="connsiteX3" fmla="*/ 0 w 2757041"/>
                <a:gd name="connsiteY3" fmla="*/ 1378520 h 1378520"/>
                <a:gd name="connsiteX4" fmla="*/ 0 w 2757041"/>
                <a:gd name="connsiteY4" fmla="*/ 0 h 137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7041" h="1378520">
                  <a:moveTo>
                    <a:pt x="0" y="0"/>
                  </a:moveTo>
                  <a:lnTo>
                    <a:pt x="2757041" y="0"/>
                  </a:lnTo>
                  <a:lnTo>
                    <a:pt x="2757041" y="1378520"/>
                  </a:lnTo>
                  <a:lnTo>
                    <a:pt x="0" y="1378520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kern="1200" dirty="0" smtClean="0"/>
                <a:t>Промышленная собственность</a:t>
              </a:r>
              <a:endParaRPr lang="ru-RU" sz="3000" kern="1200" dirty="0"/>
            </a:p>
          </p:txBody>
        </p:sp>
      </p:grpSp>
      <p:cxnSp>
        <p:nvCxnSpPr>
          <p:cNvPr id="15" name="Прямая со стрелкой 14"/>
          <p:cNvCxnSpPr/>
          <p:nvPr/>
        </p:nvCxnSpPr>
        <p:spPr>
          <a:xfrm flipH="1">
            <a:off x="1140710" y="5245333"/>
            <a:ext cx="1860409" cy="631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1874" y="586113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rbel" pitchFamily="34" charset="0"/>
                <a:cs typeface="Aparajita" pitchFamily="34" charset="0"/>
              </a:rPr>
              <a:t>Музыка</a:t>
            </a:r>
            <a:endParaRPr lang="ru-RU" dirty="0">
              <a:latin typeface="Corbel" pitchFamily="34" charset="0"/>
              <a:cs typeface="Aparajita" pitchFamily="34" charset="0"/>
            </a:endParaRPr>
          </a:p>
        </p:txBody>
      </p:sp>
      <p:cxnSp>
        <p:nvCxnSpPr>
          <p:cNvPr id="19" name="Прямая со стрелкой 18"/>
          <p:cNvCxnSpPr>
            <a:endCxn id="20" idx="0"/>
          </p:cNvCxnSpPr>
          <p:nvPr/>
        </p:nvCxnSpPr>
        <p:spPr>
          <a:xfrm>
            <a:off x="3001119" y="5245333"/>
            <a:ext cx="492663" cy="800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1720" y="6045805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Компьютерная программа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5922626" y="5245333"/>
            <a:ext cx="270508" cy="615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193134" y="5245333"/>
            <a:ext cx="1835250" cy="400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60238" y="5861139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Изобретение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849318" y="5659034"/>
            <a:ext cx="229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Промышленная модель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0710" y="1916832"/>
            <a:ext cx="1187983" cy="878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Ноу-хау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555776" y="2420888"/>
            <a:ext cx="5893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5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2769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/>
              <a:t>Авторская собственность </a:t>
            </a:r>
            <a:r>
              <a:rPr lang="ru-RU" sz="1800" dirty="0"/>
              <a:t>– это </a:t>
            </a:r>
            <a:r>
              <a:rPr lang="ru-RU" sz="1800" dirty="0" smtClean="0"/>
              <a:t>вид интеллектуальной собственности. Объекты авторской собственности являются: литературные и художественные произведения. Авторская собственность </a:t>
            </a:r>
            <a:r>
              <a:rPr lang="ru-RU" sz="1800" dirty="0"/>
              <a:t>охватывает произведения начиная от книг, музыки, картин, скульптуры и фильмов и </a:t>
            </a:r>
            <a:r>
              <a:rPr lang="ru-RU" sz="1800" dirty="0" smtClean="0"/>
              <a:t>заканчивая </a:t>
            </a:r>
            <a:r>
              <a:rPr lang="ru-RU" sz="1800" dirty="0"/>
              <a:t>компьютерными программами, базами данных, рекламой, картами и чертежами.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Авторская собственность</a:t>
            </a:r>
            <a:endParaRPr lang="ru-RU" dirty="0"/>
          </a:p>
        </p:txBody>
      </p:sp>
      <p:pic>
        <p:nvPicPr>
          <p:cNvPr id="2050" name="Picture 2" descr="C:\Users\Илья\Desktop\i_000009772921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81128"/>
            <a:ext cx="3456384" cy="177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9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Промышленная собственность —это вид интеллектуальной собственности.  Объектами </a:t>
            </a:r>
            <a:r>
              <a:rPr lang="ru-RU" sz="1800" dirty="0" smtClean="0"/>
              <a:t>промышленной </a:t>
            </a:r>
            <a:r>
              <a:rPr lang="ru-RU" sz="1800" dirty="0"/>
              <a:t>собственности являются: патенты на изобретения, полезные модели, промышленные образцы, товарные знаки и знаки обслуживания, наименования места происхождения товаров, фирменные наименования, коммерческие обозначения, пресечение недобросовестной конкуренции, топология интегральных схем, селекционное достижение</a:t>
            </a:r>
            <a:r>
              <a:rPr lang="ru-RU" sz="1800" dirty="0" smtClean="0"/>
              <a:t>. С </a:t>
            </a:r>
            <a:r>
              <a:rPr lang="ru-RU" sz="1800" dirty="0"/>
              <a:t>1970-х годов к понятию «Промышленная собственность» относят также </a:t>
            </a:r>
            <a:r>
              <a:rPr lang="ru-RU" sz="1800" dirty="0">
                <a:solidFill>
                  <a:srgbClr val="FF0000"/>
                </a:solidFill>
              </a:rPr>
              <a:t>«ноу-хау»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Промышленная собственность</a:t>
            </a:r>
            <a:endParaRPr lang="ru-RU" dirty="0"/>
          </a:p>
        </p:txBody>
      </p:sp>
      <p:pic>
        <p:nvPicPr>
          <p:cNvPr id="3076" name="Picture 4" descr="C:\Users\Илья\Desktop\velik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13176"/>
            <a:ext cx="3116238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4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6423" y="256490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Ноу-хау (от англ. </a:t>
            </a:r>
            <a:r>
              <a:rPr lang="ru-RU" sz="1800" dirty="0" err="1"/>
              <a:t>know</a:t>
            </a:r>
            <a:r>
              <a:rPr lang="ru-RU" sz="1800" dirty="0"/>
              <a:t> </a:t>
            </a:r>
            <a:r>
              <a:rPr lang="ru-RU" sz="1800" dirty="0" err="1"/>
              <a:t>how</a:t>
            </a:r>
            <a:r>
              <a:rPr lang="ru-RU" sz="1800" dirty="0"/>
              <a:t> — знаю как) или секрет производства — это сведения любого характера (изобретения, оригинальные технологии, знания, умения и т. п.), которые охраняются режимом коммерческой тайны и могут быть предметом купли-продажи или использоваться для достижения конкурентного преимущества над другими субъектами предпринимательской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Ноу-хау</a:t>
            </a:r>
            <a:endParaRPr lang="ru-RU" dirty="0"/>
          </a:p>
        </p:txBody>
      </p:sp>
      <p:pic>
        <p:nvPicPr>
          <p:cNvPr id="4098" name="Picture 2" descr="C:\Users\Илья\Desktop\3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09120"/>
            <a:ext cx="2857500" cy="20527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9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564904"/>
            <a:ext cx="7408333" cy="3240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Ноу-хау</a:t>
            </a:r>
            <a:r>
              <a:rPr lang="ru-RU" sz="1800" dirty="0"/>
              <a:t> – это обязательно </a:t>
            </a:r>
            <a:r>
              <a:rPr lang="ru-RU" sz="1800" b="1" dirty="0"/>
              <a:t>секрет</a:t>
            </a:r>
            <a:r>
              <a:rPr lang="ru-RU" sz="1800" dirty="0"/>
              <a:t>, то есть то, что не является общеизвестным и общедоступным, как только о сути </a:t>
            </a:r>
            <a:r>
              <a:rPr lang="ru-RU" sz="1800" b="1" dirty="0"/>
              <a:t>ноу-хау</a:t>
            </a:r>
            <a:r>
              <a:rPr lang="ru-RU" sz="1800" dirty="0"/>
              <a:t> становится известно многим лицам или организациям, оно перестаёт быть </a:t>
            </a:r>
            <a:r>
              <a:rPr lang="ru-RU" sz="1800" b="1" dirty="0"/>
              <a:t>ноу-хау</a:t>
            </a:r>
            <a:r>
              <a:rPr lang="ru-RU" sz="1800" dirty="0"/>
              <a:t> (перестаёт быть секретом).</a:t>
            </a:r>
          </a:p>
          <a:p>
            <a:pPr marL="0" indent="0" algn="ctr">
              <a:buNone/>
            </a:pPr>
            <a:r>
              <a:rPr lang="ru-RU" sz="1800" dirty="0"/>
              <a:t>Одним из существенных и важных признаков </a:t>
            </a:r>
            <a:r>
              <a:rPr lang="ru-RU" sz="1800" b="1" dirty="0"/>
              <a:t>ноу-хау</a:t>
            </a:r>
            <a:r>
              <a:rPr lang="ru-RU" sz="1800" dirty="0"/>
              <a:t> считается конфиденциальность информации и документации.</a:t>
            </a:r>
          </a:p>
          <a:p>
            <a:pPr marL="0" indent="0" algn="ctr">
              <a:buNone/>
            </a:pPr>
            <a:r>
              <a:rPr lang="ru-RU" sz="1800" b="1" dirty="0"/>
              <a:t>Ноу-хау</a:t>
            </a:r>
            <a:r>
              <a:rPr lang="ru-RU" sz="1800" dirty="0"/>
              <a:t> не обеспечены патентной защитой. </a:t>
            </a:r>
            <a:r>
              <a:rPr lang="ru-RU" sz="1800" b="1" dirty="0"/>
              <a:t>Ноу-хау</a:t>
            </a:r>
            <a:r>
              <a:rPr lang="ru-RU" sz="1800" dirty="0"/>
              <a:t> нельзя запатентовать или ещё как-то защитить, его можно только хранить, передать или продать. Многие компании предпочитают не патентовать новые изобретения, а передавать их в качестве </a:t>
            </a:r>
            <a:r>
              <a:rPr lang="ru-RU" sz="1800" b="1" dirty="0"/>
              <a:t>ноу-хау</a:t>
            </a:r>
            <a:r>
              <a:rPr lang="ru-RU" sz="1800" dirty="0"/>
              <a:t> на лицензионной основе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ноу-хау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77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80132"/>
              </p:ext>
            </p:extLst>
          </p:nvPr>
        </p:nvGraphicFramePr>
        <p:xfrm>
          <a:off x="107503" y="116632"/>
          <a:ext cx="9001000" cy="662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Характер творческой деятельности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Научно-техническое творчество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Любой вид деятельности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Литературно-художественное</a:t>
                      </a:r>
                      <a:r>
                        <a:rPr lang="ru-RU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и научное творчество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Исполнительская деятельность</a:t>
                      </a:r>
                    </a:p>
                  </a:txBody>
                  <a:tcPr/>
                </a:tc>
              </a:tr>
              <a:tr h="7405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Виды ИС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Промышленная собственность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Ноу-хау;</a:t>
                      </a:r>
                    </a:p>
                    <a:p>
                      <a:pPr algn="ctr"/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Авторское право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Смежные права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8">
                <a:tc row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Объекты ИС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Изобретения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Техника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Литературные произведения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Звукозапись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Полезные модели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Технология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Музыкальные</a:t>
                      </a:r>
                      <a:r>
                        <a:rPr lang="ru-RU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произведения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Теле-радио</a:t>
                      </a:r>
                      <a:r>
                        <a:rPr lang="ru-RU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передачи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Товарные знаки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Коммерция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Научные труды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Аранжировки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Селекционные</a:t>
                      </a:r>
                      <a:r>
                        <a:rPr lang="ru-RU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достижения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Организация и управление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Произведения искусства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Режиссерская</a:t>
                      </a:r>
                      <a:r>
                        <a:rPr lang="ru-RU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деятельность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Промышленные образцы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Программы и базы ЭВМ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76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Схемы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77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1840" y="2564904"/>
            <a:ext cx="5148560" cy="3561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Зачем это вообще нужно?</a:t>
            </a:r>
          </a:p>
          <a:p>
            <a:pPr marL="0" indent="0" algn="ctr">
              <a:buNone/>
            </a:pPr>
            <a:r>
              <a:rPr lang="ru-RU" dirty="0"/>
              <a:t>Права интеллектуальной собственности</a:t>
            </a:r>
          </a:p>
          <a:p>
            <a:pPr marL="0" indent="0" algn="ctr">
              <a:buNone/>
            </a:pPr>
            <a:r>
              <a:rPr lang="ru-RU" dirty="0"/>
              <a:t>вознаграждают человека за творчество и</a:t>
            </a:r>
          </a:p>
          <a:p>
            <a:pPr marL="0" indent="0" algn="ctr">
              <a:buNone/>
            </a:pPr>
            <a:r>
              <a:rPr lang="ru-RU" dirty="0"/>
              <a:t>пытливость, которые в свою очередь</a:t>
            </a:r>
          </a:p>
          <a:p>
            <a:pPr marL="0" indent="0" algn="ctr">
              <a:buNone/>
            </a:pPr>
            <a:r>
              <a:rPr lang="ru-RU" dirty="0"/>
              <a:t>питают весь ход развития человечества.</a:t>
            </a:r>
          </a:p>
          <a:p>
            <a:pPr marL="0" indent="0" algn="ctr">
              <a:buNone/>
            </a:pPr>
            <a:r>
              <a:rPr lang="ru-RU" dirty="0"/>
              <a:t>Приведем некоторые </a:t>
            </a:r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ИС</a:t>
            </a:r>
            <a:endParaRPr lang="ru-RU" dirty="0"/>
          </a:p>
        </p:txBody>
      </p:sp>
      <p:pic>
        <p:nvPicPr>
          <p:cNvPr id="1026" name="Picture 2" descr="C:\Users\Илья\YandexDisk\126350193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254339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948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</TotalTime>
  <Words>716</Words>
  <Application>Microsoft Office PowerPoint</Application>
  <PresentationFormat>Экран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Интеллектуальная собственность</vt:lpstr>
      <vt:lpstr>Что же такое ИС?</vt:lpstr>
      <vt:lpstr>Основные виды ИС</vt:lpstr>
      <vt:lpstr>Авторская собственность</vt:lpstr>
      <vt:lpstr>Промышленная собственность</vt:lpstr>
      <vt:lpstr>Ноу-хау</vt:lpstr>
      <vt:lpstr>Признаки ноу-хау</vt:lpstr>
      <vt:lpstr>Презентация PowerPoint</vt:lpstr>
      <vt:lpstr>Защита ИС</vt:lpstr>
      <vt:lpstr>Презентация PowerPoint</vt:lpstr>
      <vt:lpstr>Презентация PowerPoint</vt:lpstr>
      <vt:lpstr>Презентация PowerPoint</vt:lpstr>
      <vt:lpstr>Патент</vt:lpstr>
      <vt:lpstr>Презентация PowerPoint</vt:lpstr>
      <vt:lpstr>Презентация PowerPoint</vt:lpstr>
      <vt:lpstr>Товарный знак</vt:lpstr>
      <vt:lpstr>Презентация PowerPoint</vt:lpstr>
      <vt:lpstr>Географическое указание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собственность</dc:title>
  <dc:creator>Илья</dc:creator>
  <cp:lastModifiedBy>Илья</cp:lastModifiedBy>
  <cp:revision>16</cp:revision>
  <dcterms:created xsi:type="dcterms:W3CDTF">2014-02-03T08:24:39Z</dcterms:created>
  <dcterms:modified xsi:type="dcterms:W3CDTF">2014-03-11T05:24:59Z</dcterms:modified>
</cp:coreProperties>
</file>