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57" r:id="rId4"/>
    <p:sldId id="259" r:id="rId5"/>
    <p:sldId id="258" r:id="rId6"/>
    <p:sldId id="261" r:id="rId7"/>
    <p:sldId id="260" r:id="rId8"/>
    <p:sldId id="262" r:id="rId9"/>
    <p:sldId id="264" r:id="rId10"/>
    <p:sldId id="265" r:id="rId11"/>
    <p:sldId id="266" r:id="rId12"/>
    <p:sldId id="267" r:id="rId13"/>
    <p:sldId id="268" r:id="rId14"/>
    <p:sldId id="269" r:id="rId15"/>
    <p:sldId id="271"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6" autoAdjust="0"/>
    <p:restoredTop sz="94671" autoAdjust="0"/>
  </p:normalViewPr>
  <p:slideViewPr>
    <p:cSldViewPr>
      <p:cViewPr varScale="1">
        <p:scale>
          <a:sx n="70" d="100"/>
          <a:sy n="70" d="100"/>
        </p:scale>
        <p:origin x="-71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9042D905-79BA-4E39-A03A-7A5C1CF2BE77}" type="datetimeFigureOut">
              <a:rPr lang="ru-RU" smtClean="0"/>
              <a:t>20.10.2011</a:t>
            </a:fld>
            <a:endParaRPr lang="ru-RU"/>
          </a:p>
        </p:txBody>
      </p:sp>
      <p:sp>
        <p:nvSpPr>
          <p:cNvPr id="8" name="Slide Number Placeholder 7"/>
          <p:cNvSpPr>
            <a:spLocks noGrp="1"/>
          </p:cNvSpPr>
          <p:nvPr>
            <p:ph type="sldNum" sz="quarter" idx="11"/>
          </p:nvPr>
        </p:nvSpPr>
        <p:spPr/>
        <p:txBody>
          <a:bodyPr/>
          <a:lstStyle/>
          <a:p>
            <a:fld id="{75631EC2-83AD-4692-A669-8270C0859D54}"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042D905-79BA-4E39-A03A-7A5C1CF2BE77}" type="datetimeFigureOut">
              <a:rPr lang="ru-RU" smtClean="0"/>
              <a:t>20.10.2011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631EC2-83AD-4692-A669-8270C0859D5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042D905-79BA-4E39-A03A-7A5C1CF2BE77}" type="datetimeFigureOut">
              <a:rPr lang="ru-RU" smtClean="0"/>
              <a:t>20.10.2011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631EC2-83AD-4692-A669-8270C0859D54}"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9042D905-79BA-4E39-A03A-7A5C1CF2BE77}" type="datetimeFigureOut">
              <a:rPr lang="ru-RU" smtClean="0"/>
              <a:t>20.10.2011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631EC2-83AD-4692-A669-8270C0859D54}"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042D905-79BA-4E39-A03A-7A5C1CF2BE77}" type="datetimeFigureOut">
              <a:rPr lang="ru-RU" smtClean="0"/>
              <a:t>20.10.2011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631EC2-83AD-4692-A669-8270C0859D54}" type="slidenum">
              <a:rPr lang="ru-RU" smtClean="0"/>
              <a:t>‹#›</a:t>
            </a:fld>
            <a:endParaRPr lang="ru-RU"/>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9042D905-79BA-4E39-A03A-7A5C1CF2BE77}" type="datetimeFigureOut">
              <a:rPr lang="ru-RU" smtClean="0"/>
              <a:t>20.10.2011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5631EC2-83AD-4692-A669-8270C0859D54}" type="slidenum">
              <a:rPr lang="ru-RU" smtClean="0"/>
              <a:t>‹#›</a:t>
            </a:fld>
            <a:endParaRPr lang="ru-RU"/>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9042D905-79BA-4E39-A03A-7A5C1CF2BE77}" type="datetimeFigureOut">
              <a:rPr lang="ru-RU" smtClean="0"/>
              <a:t>20.10.2011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5631EC2-83AD-4692-A669-8270C0859D54}" type="slidenum">
              <a:rPr lang="ru-RU" smtClean="0"/>
              <a:t>‹#›</a:t>
            </a:fld>
            <a:endParaRPr lang="ru-RU"/>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042D905-79BA-4E39-A03A-7A5C1CF2BE77}" type="datetimeFigureOut">
              <a:rPr lang="ru-RU" smtClean="0"/>
              <a:t>20.10.2011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5631EC2-83AD-4692-A669-8270C0859D54}"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42D905-79BA-4E39-A03A-7A5C1CF2BE77}" type="datetimeFigureOut">
              <a:rPr lang="ru-RU" smtClean="0"/>
              <a:t>20.10.2011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5631EC2-83AD-4692-A669-8270C0859D54}"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042D905-79BA-4E39-A03A-7A5C1CF2BE77}" type="datetimeFigureOut">
              <a:rPr lang="ru-RU" smtClean="0"/>
              <a:t>20.10.2011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5631EC2-83AD-4692-A669-8270C0859D54}"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042D905-79BA-4E39-A03A-7A5C1CF2BE77}" type="datetimeFigureOut">
              <a:rPr lang="ru-RU" smtClean="0"/>
              <a:t>20.10.2011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5631EC2-83AD-4692-A669-8270C0859D54}"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042D905-79BA-4E39-A03A-7A5C1CF2BE77}" type="datetimeFigureOut">
              <a:rPr lang="ru-RU" smtClean="0"/>
              <a:t>20.10.2011</a:t>
            </a:fld>
            <a:endParaRPr lang="ru-RU"/>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75631EC2-83AD-4692-A669-8270C0859D54}" type="slidenum">
              <a:rPr lang="ru-RU" smtClean="0"/>
              <a:t>‹#›</a:t>
            </a:fld>
            <a:endParaRPr lang="ru-RU"/>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855" y="1496291"/>
            <a:ext cx="9118669" cy="2076725"/>
          </a:xfrm>
        </p:spPr>
        <p:txBody>
          <a:bodyPr>
            <a:normAutofit fontScale="90000"/>
          </a:bodyPr>
          <a:lstStyle/>
          <a:p>
            <a:r>
              <a:rPr lang="en-US" b="1" dirty="0" smtClean="0"/>
              <a:t>Comparative characteristics of the economy of Kazakhstan and the UK</a:t>
            </a:r>
            <a:endParaRPr lang="ru-RU" b="1" dirty="0"/>
          </a:p>
        </p:txBody>
      </p:sp>
      <p:pic>
        <p:nvPicPr>
          <p:cNvPr id="1026" name="Picture 2" descr="C:\Program Files (x86)\Microsoft Office\MEDIA\CAGCAT10\j0300840.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6300192" y="4149080"/>
            <a:ext cx="2679180" cy="2256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24764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lstStyle/>
          <a:p>
            <a:r>
              <a:rPr lang="en-US" dirty="0">
                <a:solidFill>
                  <a:schemeClr val="tx1"/>
                </a:solidFill>
              </a:rPr>
              <a:t>Britain provides 10% of world exports of services - banking, insurance, brokerage, advisory, as well as in computer </a:t>
            </a:r>
            <a:r>
              <a:rPr lang="en-US" dirty="0" smtClean="0">
                <a:solidFill>
                  <a:schemeClr val="tx1"/>
                </a:solidFill>
              </a:rPr>
              <a:t>programming.</a:t>
            </a:r>
          </a:p>
          <a:p>
            <a:r>
              <a:rPr lang="en-US" dirty="0" smtClean="0">
                <a:solidFill>
                  <a:schemeClr val="tx1"/>
                </a:solidFill>
              </a:rPr>
              <a:t>UK</a:t>
            </a:r>
            <a:r>
              <a:rPr lang="en-US" dirty="0">
                <a:solidFill>
                  <a:schemeClr val="tx1"/>
                </a:solidFill>
              </a:rPr>
              <a:t> imports 6 times more manufactured goods than raw materials. The most </a:t>
            </a:r>
            <a:r>
              <a:rPr lang="en-US" dirty="0" smtClean="0">
                <a:solidFill>
                  <a:schemeClr val="tx1"/>
                </a:solidFill>
              </a:rPr>
              <a:t>significant exporter</a:t>
            </a:r>
            <a:r>
              <a:rPr lang="en-US" dirty="0">
                <a:solidFill>
                  <a:schemeClr val="tx1"/>
                </a:solidFill>
              </a:rPr>
              <a:t> of Great Britain is the United States. Seven out of ten of the leading suppliers </a:t>
            </a:r>
            <a:r>
              <a:rPr lang="en-US" dirty="0" smtClean="0">
                <a:solidFill>
                  <a:schemeClr val="tx1"/>
                </a:solidFill>
              </a:rPr>
              <a:t>in the </a:t>
            </a:r>
            <a:r>
              <a:rPr lang="en-US" dirty="0">
                <a:solidFill>
                  <a:schemeClr val="tx1"/>
                </a:solidFill>
              </a:rPr>
              <a:t>UK - is the </a:t>
            </a:r>
            <a:r>
              <a:rPr lang="en-US" dirty="0" smtClean="0">
                <a:solidFill>
                  <a:schemeClr val="tx1"/>
                </a:solidFill>
              </a:rPr>
              <a:t>EU.</a:t>
            </a:r>
          </a:p>
          <a:p>
            <a:r>
              <a:rPr lang="en-US" dirty="0" smtClean="0">
                <a:solidFill>
                  <a:schemeClr val="tx1"/>
                </a:solidFill>
              </a:rPr>
              <a:t>Leading </a:t>
            </a:r>
            <a:r>
              <a:rPr lang="en-US" dirty="0">
                <a:solidFill>
                  <a:schemeClr val="tx1"/>
                </a:solidFill>
              </a:rPr>
              <a:t>sector of the </a:t>
            </a:r>
            <a:r>
              <a:rPr lang="en-US" dirty="0" smtClean="0">
                <a:solidFill>
                  <a:schemeClr val="tx1"/>
                </a:solidFill>
              </a:rPr>
              <a:t>British </a:t>
            </a:r>
            <a:r>
              <a:rPr lang="en-US" dirty="0">
                <a:solidFill>
                  <a:schemeClr val="tx1"/>
                </a:solidFill>
              </a:rPr>
              <a:t>economy is the services </a:t>
            </a:r>
            <a:r>
              <a:rPr lang="en-US" dirty="0" smtClean="0">
                <a:solidFill>
                  <a:schemeClr val="tx1"/>
                </a:solidFill>
              </a:rPr>
              <a:t>sector.</a:t>
            </a:r>
            <a:endParaRPr lang="ru-RU" dirty="0">
              <a:solidFill>
                <a:schemeClr val="tx1"/>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040" y="4509120"/>
            <a:ext cx="3672408" cy="1772887"/>
          </a:xfrm>
          <a:prstGeom prst="rect">
            <a:avLst/>
          </a:prstGeom>
        </p:spPr>
      </p:pic>
    </p:spTree>
    <p:extLst>
      <p:ext uri="{BB962C8B-B14F-4D97-AF65-F5344CB8AC3E}">
        <p14:creationId xmlns:p14="http://schemas.microsoft.com/office/powerpoint/2010/main" val="25264426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4352"/>
            <a:ext cx="8229600" cy="1124744"/>
          </a:xfrm>
        </p:spPr>
        <p:txBody>
          <a:bodyPr/>
          <a:lstStyle/>
          <a:p>
            <a:r>
              <a:rPr lang="en-US" dirty="0" smtClean="0"/>
              <a:t>Machinery </a:t>
            </a:r>
            <a:r>
              <a:rPr lang="en-US" dirty="0"/>
              <a:t>engineering</a:t>
            </a:r>
            <a:endParaRPr lang="ru-RU" dirty="0"/>
          </a:p>
        </p:txBody>
      </p:sp>
      <p:sp>
        <p:nvSpPr>
          <p:cNvPr id="3" name="Объект 2"/>
          <p:cNvSpPr>
            <a:spLocks noGrp="1"/>
          </p:cNvSpPr>
          <p:nvPr>
            <p:ph idx="1"/>
          </p:nvPr>
        </p:nvSpPr>
        <p:spPr>
          <a:xfrm>
            <a:off x="457200" y="1124744"/>
            <a:ext cx="8435280" cy="5328592"/>
          </a:xfrm>
        </p:spPr>
        <p:txBody>
          <a:bodyPr>
            <a:noAutofit/>
          </a:bodyPr>
          <a:lstStyle/>
          <a:p>
            <a:r>
              <a:rPr lang="en-US" dirty="0" smtClean="0">
                <a:solidFill>
                  <a:schemeClr val="tx1"/>
                </a:solidFill>
              </a:rPr>
              <a:t>Machinery </a:t>
            </a:r>
            <a:r>
              <a:rPr lang="en-US" dirty="0">
                <a:solidFill>
                  <a:schemeClr val="tx1"/>
                </a:solidFill>
              </a:rPr>
              <a:t>engineering is the largest sector of British </a:t>
            </a:r>
            <a:r>
              <a:rPr lang="en-US" dirty="0" smtClean="0">
                <a:solidFill>
                  <a:schemeClr val="tx1"/>
                </a:solidFill>
              </a:rPr>
              <a:t>industry. Predominant </a:t>
            </a:r>
            <a:r>
              <a:rPr lang="en-US" dirty="0">
                <a:solidFill>
                  <a:schemeClr val="tx1"/>
                </a:solidFill>
              </a:rPr>
              <a:t>transport </a:t>
            </a:r>
            <a:r>
              <a:rPr lang="en-US" dirty="0" smtClean="0">
                <a:solidFill>
                  <a:schemeClr val="tx1"/>
                </a:solidFill>
              </a:rPr>
              <a:t>machinery.</a:t>
            </a:r>
          </a:p>
          <a:p>
            <a:r>
              <a:rPr lang="en-US" dirty="0" smtClean="0">
                <a:solidFill>
                  <a:schemeClr val="tx1"/>
                </a:solidFill>
              </a:rPr>
              <a:t>UK </a:t>
            </a:r>
            <a:r>
              <a:rPr lang="en-US" dirty="0">
                <a:solidFill>
                  <a:schemeClr val="tx1"/>
                </a:solidFill>
              </a:rPr>
              <a:t>holds a leading position in the world as an exporter of trucks. For example, the well known series of cross-brand vehicles, "Land Rover". The main buyers are British cars - the U.S., New Zealand, Iran and South </a:t>
            </a:r>
            <a:r>
              <a:rPr lang="en-US" dirty="0" smtClean="0">
                <a:solidFill>
                  <a:schemeClr val="tx1"/>
                </a:solidFill>
              </a:rPr>
              <a:t>Africa.</a:t>
            </a:r>
          </a:p>
          <a:p>
            <a:r>
              <a:rPr lang="en-US" dirty="0" smtClean="0">
                <a:solidFill>
                  <a:schemeClr val="tx1"/>
                </a:solidFill>
              </a:rPr>
              <a:t>Several </a:t>
            </a:r>
            <a:r>
              <a:rPr lang="en-US" dirty="0">
                <a:solidFill>
                  <a:schemeClr val="tx1"/>
                </a:solidFill>
              </a:rPr>
              <a:t>of the largest automobile companies produce nearly all production cars and trucks. Such as "British Leyland" mills of the international American company, "Chrysler JK" and its subsidiaries, American firms "Vauxhall" and "Ford". Retain the position of world leader in the production of high-end machines of the "Rolls Royce" and "Bentley".</a:t>
            </a:r>
            <a:br>
              <a:rPr lang="en-US" dirty="0">
                <a:solidFill>
                  <a:schemeClr val="tx1"/>
                </a:solidFill>
              </a:rPr>
            </a:br>
            <a:endParaRPr lang="ru-RU" dirty="0">
              <a:solidFill>
                <a:schemeClr val="tx1"/>
              </a:solidFill>
            </a:endParaRPr>
          </a:p>
        </p:txBody>
      </p:sp>
    </p:spTree>
    <p:extLst>
      <p:ext uri="{BB962C8B-B14F-4D97-AF65-F5344CB8AC3E}">
        <p14:creationId xmlns:p14="http://schemas.microsoft.com/office/powerpoint/2010/main" val="19821032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548680"/>
            <a:ext cx="8229600" cy="4525963"/>
          </a:xfrm>
        </p:spPr>
        <p:txBody>
          <a:bodyPr/>
          <a:lstStyle/>
          <a:p>
            <a:r>
              <a:rPr lang="en-US" dirty="0">
                <a:solidFill>
                  <a:schemeClr val="tx1"/>
                </a:solidFill>
              </a:rPr>
              <a:t>Aircraft is one and the most rapidly developing branches of engineering the </a:t>
            </a:r>
            <a:r>
              <a:rPr lang="en-US" dirty="0" smtClean="0">
                <a:solidFill>
                  <a:schemeClr val="tx1"/>
                </a:solidFill>
              </a:rPr>
              <a:t>UK Dominates </a:t>
            </a:r>
            <a:r>
              <a:rPr lang="en-US" dirty="0">
                <a:solidFill>
                  <a:schemeClr val="tx1"/>
                </a:solidFill>
              </a:rPr>
              <a:t>the industry's largest public company - "British </a:t>
            </a:r>
            <a:r>
              <a:rPr lang="en-US" dirty="0" smtClean="0">
                <a:solidFill>
                  <a:schemeClr val="tx1"/>
                </a:solidFill>
              </a:rPr>
              <a:t>Airspace“.</a:t>
            </a:r>
            <a:r>
              <a:rPr lang="en-US" dirty="0">
                <a:solidFill>
                  <a:schemeClr val="tx1"/>
                </a:solidFill>
              </a:rPr>
              <a:t> She specializes in a wide variety of aircraft, helicopters, spacecraft, missiles. Helicopters made another big firm </a:t>
            </a:r>
            <a:r>
              <a:rPr lang="en-US" dirty="0" smtClean="0">
                <a:solidFill>
                  <a:schemeClr val="tx1"/>
                </a:solidFill>
              </a:rPr>
              <a:t>“Aircraft </a:t>
            </a:r>
            <a:r>
              <a:rPr lang="en-US" dirty="0">
                <a:solidFill>
                  <a:schemeClr val="tx1"/>
                </a:solidFill>
              </a:rPr>
              <a:t>Westland." Highly developed co-operation with Western European and American companies in the manufacture of civilian and military vehicles.</a:t>
            </a:r>
            <a:endParaRPr lang="ru-RU" dirty="0">
              <a:solidFill>
                <a:schemeClr val="tx1"/>
              </a:solidFill>
            </a:endParaRPr>
          </a:p>
          <a:p>
            <a:endParaRPr lang="ru-RU" dirty="0">
              <a:solidFill>
                <a:schemeClr val="tx1"/>
              </a:solidFill>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32040" y="3165690"/>
            <a:ext cx="3359653" cy="3359653"/>
          </a:xfrm>
          <a:prstGeom prst="rect">
            <a:avLst/>
          </a:prstGeom>
        </p:spPr>
      </p:pic>
    </p:spTree>
    <p:extLst>
      <p:ext uri="{BB962C8B-B14F-4D97-AF65-F5344CB8AC3E}">
        <p14:creationId xmlns:p14="http://schemas.microsoft.com/office/powerpoint/2010/main" val="14261575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effectLst>
                  <a:outerShdw blurRad="38100" dist="38100" dir="2700000" algn="tl">
                    <a:srgbClr val="000000">
                      <a:alpha val="43137"/>
                    </a:srgbClr>
                  </a:outerShdw>
                </a:effectLst>
              </a:rPr>
              <a:t>Financial and business </a:t>
            </a:r>
            <a:r>
              <a:rPr lang="en-US" dirty="0" smtClean="0">
                <a:effectLst>
                  <a:outerShdw blurRad="38100" dist="38100" dir="2700000" algn="tl">
                    <a:srgbClr val="000000">
                      <a:alpha val="43137"/>
                    </a:srgbClr>
                  </a:outerShdw>
                </a:effectLst>
              </a:rPr>
              <a:t>services</a:t>
            </a:r>
            <a:endParaRPr lang="ru-RU" dirty="0">
              <a:effectLst>
                <a:outerShdw blurRad="38100" dist="38100" dir="2700000" algn="tl">
                  <a:srgbClr val="000000">
                    <a:alpha val="43137"/>
                  </a:srgbClr>
                </a:outerShdw>
              </a:effectLst>
            </a:endParaRPr>
          </a:p>
        </p:txBody>
      </p:sp>
      <p:sp>
        <p:nvSpPr>
          <p:cNvPr id="3" name="Объект 2"/>
          <p:cNvSpPr>
            <a:spLocks noGrp="1"/>
          </p:cNvSpPr>
          <p:nvPr>
            <p:ph idx="1"/>
          </p:nvPr>
        </p:nvSpPr>
        <p:spPr/>
        <p:txBody>
          <a:bodyPr>
            <a:normAutofit/>
          </a:bodyPr>
          <a:lstStyle/>
          <a:p>
            <a:r>
              <a:rPr lang="en-US" dirty="0">
                <a:solidFill>
                  <a:schemeClr val="tx1"/>
                </a:solidFill>
              </a:rPr>
              <a:t>London is a major </a:t>
            </a:r>
            <a:r>
              <a:rPr lang="en-US" dirty="0" smtClean="0">
                <a:solidFill>
                  <a:schemeClr val="tx1"/>
                </a:solidFill>
              </a:rPr>
              <a:t>center </a:t>
            </a:r>
            <a:r>
              <a:rPr lang="en-US" dirty="0">
                <a:solidFill>
                  <a:schemeClr val="tx1"/>
                </a:solidFill>
              </a:rPr>
              <a:t>for international business and commerce and is one of the three "command </a:t>
            </a:r>
            <a:r>
              <a:rPr lang="en-US" dirty="0" smtClean="0">
                <a:solidFill>
                  <a:schemeClr val="tx1"/>
                </a:solidFill>
              </a:rPr>
              <a:t>centers" </a:t>
            </a:r>
            <a:r>
              <a:rPr lang="en-US" dirty="0">
                <a:solidFill>
                  <a:schemeClr val="tx1"/>
                </a:solidFill>
              </a:rPr>
              <a:t>of the global economy (alongside New York City and Tokyo). </a:t>
            </a:r>
            <a:endParaRPr lang="en-US" dirty="0" smtClean="0">
              <a:solidFill>
                <a:schemeClr val="tx1"/>
              </a:solidFill>
            </a:endParaRPr>
          </a:p>
          <a:p>
            <a:r>
              <a:rPr lang="en-US" dirty="0" smtClean="0">
                <a:solidFill>
                  <a:schemeClr val="tx1"/>
                </a:solidFill>
              </a:rPr>
              <a:t>There </a:t>
            </a:r>
            <a:r>
              <a:rPr lang="en-US" dirty="0">
                <a:solidFill>
                  <a:schemeClr val="tx1"/>
                </a:solidFill>
              </a:rPr>
              <a:t>are over 500 banks with offices in London, and it is the leading international </a:t>
            </a:r>
            <a:r>
              <a:rPr lang="en-US" dirty="0" smtClean="0">
                <a:solidFill>
                  <a:schemeClr val="tx1"/>
                </a:solidFill>
              </a:rPr>
              <a:t>center </a:t>
            </a:r>
            <a:r>
              <a:rPr lang="en-US" dirty="0">
                <a:solidFill>
                  <a:schemeClr val="tx1"/>
                </a:solidFill>
              </a:rPr>
              <a:t>for banking, insurance, Eurobonds, foreign exchange trading and energy </a:t>
            </a:r>
            <a:r>
              <a:rPr lang="en-US" dirty="0" smtClean="0">
                <a:solidFill>
                  <a:schemeClr val="tx1"/>
                </a:solidFill>
              </a:rPr>
              <a:t>futures.</a:t>
            </a:r>
          </a:p>
          <a:p>
            <a:r>
              <a:rPr lang="en-US" dirty="0" smtClean="0">
                <a:solidFill>
                  <a:schemeClr val="tx1"/>
                </a:solidFill>
              </a:rPr>
              <a:t>London </a:t>
            </a:r>
            <a:r>
              <a:rPr lang="en-US" dirty="0">
                <a:solidFill>
                  <a:schemeClr val="tx1"/>
                </a:solidFill>
              </a:rPr>
              <a:t>is also a major </a:t>
            </a:r>
            <a:r>
              <a:rPr lang="en-US" dirty="0" smtClean="0">
                <a:solidFill>
                  <a:schemeClr val="tx1"/>
                </a:solidFill>
              </a:rPr>
              <a:t>center </a:t>
            </a:r>
            <a:r>
              <a:rPr lang="en-US" dirty="0">
                <a:solidFill>
                  <a:schemeClr val="tx1"/>
                </a:solidFill>
              </a:rPr>
              <a:t>for other business and professional services, and four of the six largest law firms in the world are headquartered there</a:t>
            </a:r>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14660175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2"/>
          </p:nvPr>
        </p:nvSpPr>
        <p:spPr>
          <a:xfrm>
            <a:off x="4648200" y="332656"/>
            <a:ext cx="4316288" cy="6120680"/>
          </a:xfrm>
        </p:spPr>
        <p:txBody>
          <a:bodyPr>
            <a:normAutofit lnSpcReduction="10000"/>
          </a:bodyPr>
          <a:lstStyle/>
          <a:p>
            <a:r>
              <a:rPr lang="en-US" dirty="0">
                <a:solidFill>
                  <a:schemeClr val="tx1"/>
                </a:solidFill>
              </a:rPr>
              <a:t>Several other major UK cities have large financial sectors and related services. </a:t>
            </a:r>
            <a:endParaRPr lang="en-US" dirty="0" smtClean="0">
              <a:solidFill>
                <a:schemeClr val="tx1"/>
              </a:solidFill>
            </a:endParaRPr>
          </a:p>
          <a:p>
            <a:r>
              <a:rPr lang="en-US" dirty="0" smtClean="0">
                <a:solidFill>
                  <a:schemeClr val="tx1"/>
                </a:solidFill>
              </a:rPr>
              <a:t>Edinburgh </a:t>
            </a:r>
            <a:r>
              <a:rPr lang="en-US" dirty="0">
                <a:solidFill>
                  <a:schemeClr val="tx1"/>
                </a:solidFill>
              </a:rPr>
              <a:t>has one of the large financial </a:t>
            </a:r>
            <a:r>
              <a:rPr lang="en-US" dirty="0" smtClean="0">
                <a:solidFill>
                  <a:schemeClr val="tx1"/>
                </a:solidFill>
              </a:rPr>
              <a:t>center </a:t>
            </a:r>
            <a:r>
              <a:rPr lang="en-US" dirty="0">
                <a:solidFill>
                  <a:schemeClr val="tx1"/>
                </a:solidFill>
              </a:rPr>
              <a:t>in Europe and is home to the headquarters of the Royal Bank of Scotland Group. </a:t>
            </a:r>
            <a:endParaRPr lang="en-US" dirty="0" smtClean="0">
              <a:solidFill>
                <a:schemeClr val="tx1"/>
              </a:solidFill>
            </a:endParaRPr>
          </a:p>
          <a:p>
            <a:r>
              <a:rPr lang="en-US" dirty="0" smtClean="0">
                <a:solidFill>
                  <a:schemeClr val="tx1"/>
                </a:solidFill>
              </a:rPr>
              <a:t>Leeds </a:t>
            </a:r>
            <a:r>
              <a:rPr lang="en-US" dirty="0">
                <a:solidFill>
                  <a:schemeClr val="tx1"/>
                </a:solidFill>
              </a:rPr>
              <a:t>is now the UK's largest </a:t>
            </a:r>
            <a:r>
              <a:rPr lang="en-US" dirty="0" smtClean="0">
                <a:solidFill>
                  <a:schemeClr val="tx1"/>
                </a:solidFill>
              </a:rPr>
              <a:t>center </a:t>
            </a:r>
            <a:r>
              <a:rPr lang="en-US" dirty="0">
                <a:solidFill>
                  <a:schemeClr val="tx1"/>
                </a:solidFill>
              </a:rPr>
              <a:t>for business and financial services outside London, and the largest </a:t>
            </a:r>
            <a:r>
              <a:rPr lang="en-US" dirty="0" smtClean="0">
                <a:solidFill>
                  <a:schemeClr val="tx1"/>
                </a:solidFill>
              </a:rPr>
              <a:t>center </a:t>
            </a:r>
            <a:r>
              <a:rPr lang="en-US" dirty="0">
                <a:solidFill>
                  <a:schemeClr val="tx1"/>
                </a:solidFill>
              </a:rPr>
              <a:t>for legal services in the UK after London.</a:t>
            </a:r>
            <a:endParaRPr lang="ru-RU" dirty="0">
              <a:solidFill>
                <a:schemeClr val="tx1"/>
              </a:solidFill>
            </a:endParaRPr>
          </a:p>
          <a:p>
            <a:endParaRPr lang="ru-RU" dirty="0">
              <a:solidFill>
                <a:schemeClr val="tx1"/>
              </a:solidFill>
            </a:endParaRPr>
          </a:p>
        </p:txBody>
      </p:sp>
      <p:pic>
        <p:nvPicPr>
          <p:cNvPr id="7" name="Объект 6"/>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51520" y="260648"/>
            <a:ext cx="4386063" cy="6111429"/>
          </a:xfrm>
        </p:spPr>
      </p:pic>
    </p:spTree>
    <p:extLst>
      <p:ext uri="{BB962C8B-B14F-4D97-AF65-F5344CB8AC3E}">
        <p14:creationId xmlns:p14="http://schemas.microsoft.com/office/powerpoint/2010/main" val="4800998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Объект 7"/>
          <p:cNvGraphicFramePr>
            <a:graphicFrameLocks noGrp="1"/>
          </p:cNvGraphicFramePr>
          <p:nvPr>
            <p:ph sz="half" idx="2"/>
            <p:extLst>
              <p:ext uri="{D42A27DB-BD31-4B8C-83A1-F6EECF244321}">
                <p14:modId xmlns:p14="http://schemas.microsoft.com/office/powerpoint/2010/main" val="679570175"/>
              </p:ext>
            </p:extLst>
          </p:nvPr>
        </p:nvGraphicFramePr>
        <p:xfrm>
          <a:off x="0" y="1"/>
          <a:ext cx="9143999" cy="6858000"/>
        </p:xfrm>
        <a:graphic>
          <a:graphicData uri="http://schemas.openxmlformats.org/drawingml/2006/table">
            <a:tbl>
              <a:tblPr firstRow="1" bandRow="1">
                <a:tableStyleId>{5C22544A-7EE6-4342-B048-85BDC9FD1C3A}</a:tableStyleId>
              </a:tblPr>
              <a:tblGrid>
                <a:gridCol w="1472339"/>
                <a:gridCol w="3254644"/>
                <a:gridCol w="4417016"/>
              </a:tblGrid>
              <a:tr h="440419">
                <a:tc>
                  <a:txBody>
                    <a:bodyPr/>
                    <a:lstStyle/>
                    <a:p>
                      <a:r>
                        <a:rPr lang="en-US" dirty="0" smtClean="0"/>
                        <a:t>Country</a:t>
                      </a:r>
                      <a:endParaRPr lang="ru-RU" dirty="0"/>
                    </a:p>
                  </a:txBody>
                  <a:tcPr/>
                </a:tc>
                <a:tc>
                  <a:txBody>
                    <a:bodyPr/>
                    <a:lstStyle/>
                    <a:p>
                      <a:r>
                        <a:rPr lang="en-US" dirty="0" smtClean="0"/>
                        <a:t>Kazakhstan</a:t>
                      </a:r>
                      <a:endParaRPr lang="ru-RU" dirty="0"/>
                    </a:p>
                  </a:txBody>
                  <a:tcPr/>
                </a:tc>
                <a:tc>
                  <a:txBody>
                    <a:bodyPr/>
                    <a:lstStyle/>
                    <a:p>
                      <a:r>
                        <a:rPr lang="en-US" dirty="0" smtClean="0"/>
                        <a:t>UK</a:t>
                      </a:r>
                      <a:endParaRPr lang="ru-RU" dirty="0"/>
                    </a:p>
                  </a:txBody>
                  <a:tcPr/>
                </a:tc>
              </a:tr>
              <a:tr h="392662">
                <a:tc>
                  <a:txBody>
                    <a:bodyPr/>
                    <a:lstStyle/>
                    <a:p>
                      <a:r>
                        <a:rPr lang="en-US" b="1" dirty="0" smtClean="0"/>
                        <a:t>GDP</a:t>
                      </a:r>
                      <a:endParaRPr lang="ru-RU" b="1" dirty="0"/>
                    </a:p>
                  </a:txBody>
                  <a:tcPr/>
                </a:tc>
                <a:tc>
                  <a:txBody>
                    <a:bodyPr/>
                    <a:lstStyle/>
                    <a:p>
                      <a:r>
                        <a:rPr lang="en-US" dirty="0" smtClean="0"/>
                        <a:t>$ 177. 835 billion</a:t>
                      </a:r>
                      <a:endParaRPr lang="ru-RU" dirty="0"/>
                    </a:p>
                  </a:txBody>
                  <a:tcPr/>
                </a:tc>
                <a:tc>
                  <a:txBody>
                    <a:bodyPr/>
                    <a:lstStyle/>
                    <a:p>
                      <a:r>
                        <a:rPr lang="en-US" dirty="0" smtClean="0"/>
                        <a:t>$</a:t>
                      </a:r>
                      <a:r>
                        <a:rPr lang="en-US" baseline="0" dirty="0" smtClean="0"/>
                        <a:t> 2. 17 trillion</a:t>
                      </a:r>
                      <a:endParaRPr lang="ru-RU" dirty="0"/>
                    </a:p>
                  </a:txBody>
                  <a:tcPr/>
                </a:tc>
              </a:tr>
              <a:tr h="392662">
                <a:tc>
                  <a:txBody>
                    <a:bodyPr/>
                    <a:lstStyle/>
                    <a:p>
                      <a:r>
                        <a:rPr lang="en-US" b="1" i="1" dirty="0" smtClean="0"/>
                        <a:t>Exports</a:t>
                      </a:r>
                      <a:endParaRPr lang="ru-RU" b="1" i="1" dirty="0"/>
                    </a:p>
                  </a:txBody>
                  <a:tcPr/>
                </a:tc>
                <a:tc>
                  <a:txBody>
                    <a:bodyPr/>
                    <a:lstStyle/>
                    <a:p>
                      <a:r>
                        <a:rPr lang="en-US" dirty="0" smtClean="0"/>
                        <a:t>$41.64 billion </a:t>
                      </a:r>
                      <a:endParaRPr lang="ru-RU" dirty="0"/>
                    </a:p>
                  </a:txBody>
                  <a:tcPr/>
                </a:tc>
                <a:tc>
                  <a:txBody>
                    <a:bodyPr/>
                    <a:lstStyle/>
                    <a:p>
                      <a:r>
                        <a:rPr lang="en-US" sz="1800" b="0" i="0" kern="1200" dirty="0" smtClean="0">
                          <a:solidFill>
                            <a:schemeClr val="dk1"/>
                          </a:solidFill>
                          <a:effectLst/>
                          <a:latin typeface="+mn-lt"/>
                          <a:ea typeface="+mn-ea"/>
                          <a:cs typeface="+mn-cs"/>
                        </a:rPr>
                        <a:t>£428.6 billion</a:t>
                      </a:r>
                      <a:endParaRPr lang="ru-RU" dirty="0"/>
                    </a:p>
                  </a:txBody>
                  <a:tcPr/>
                </a:tc>
              </a:tr>
              <a:tr h="1491387">
                <a:tc>
                  <a:txBody>
                    <a:bodyPr/>
                    <a:lstStyle/>
                    <a:p>
                      <a:r>
                        <a:rPr lang="en-US" dirty="0" smtClean="0"/>
                        <a:t>Export goods</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oil and oil products </a:t>
                      </a:r>
                      <a:r>
                        <a:rPr lang="ru-RU" dirty="0" smtClean="0"/>
                        <a:t>- </a:t>
                      </a:r>
                      <a:r>
                        <a:rPr lang="en-US" dirty="0" smtClean="0"/>
                        <a:t>59%, ferrous metals </a:t>
                      </a:r>
                      <a:r>
                        <a:rPr lang="ru-RU" dirty="0" smtClean="0"/>
                        <a:t>-</a:t>
                      </a:r>
                      <a:r>
                        <a:rPr lang="en-US" dirty="0" smtClean="0"/>
                        <a:t>19%, chemicals</a:t>
                      </a:r>
                      <a:r>
                        <a:rPr lang="ru-RU" dirty="0" smtClean="0"/>
                        <a:t> -</a:t>
                      </a:r>
                      <a:r>
                        <a:rPr lang="en-US" dirty="0" smtClean="0"/>
                        <a:t> 5%, machinery </a:t>
                      </a:r>
                      <a:r>
                        <a:rPr lang="ru-RU" dirty="0" smtClean="0"/>
                        <a:t>- </a:t>
                      </a:r>
                      <a:r>
                        <a:rPr lang="en-US" dirty="0" smtClean="0"/>
                        <a:t>3%, grain, wool, meat, coal</a:t>
                      </a:r>
                    </a:p>
                    <a:p>
                      <a:endParaRPr lang="ru-RU" dirty="0"/>
                    </a:p>
                  </a:txBody>
                  <a:tcPr/>
                </a:tc>
                <a:tc>
                  <a:txBody>
                    <a:bodyPr/>
                    <a:lstStyle/>
                    <a:p>
                      <a:r>
                        <a:rPr lang="en-US" sz="1800" b="0" i="0" kern="1200" dirty="0" smtClean="0">
                          <a:solidFill>
                            <a:schemeClr val="dk1"/>
                          </a:solidFill>
                          <a:effectLst/>
                          <a:latin typeface="+mn-lt"/>
                          <a:ea typeface="+mn-ea"/>
                          <a:cs typeface="+mn-cs"/>
                        </a:rPr>
                        <a:t>manufactured goods, fuels, chemicals; food, beverages, tobacco</a:t>
                      </a:r>
                      <a:endParaRPr lang="ru-RU" dirty="0"/>
                    </a:p>
                  </a:txBody>
                  <a:tcPr/>
                </a:tc>
              </a:tr>
              <a:tr h="1491387">
                <a:tc>
                  <a:txBody>
                    <a:bodyPr/>
                    <a:lstStyle/>
                    <a:p>
                      <a:r>
                        <a:rPr lang="en-US" dirty="0" smtClean="0"/>
                        <a:t>Main export partners</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China 13.4%, Russia 11.1%, Germany 10.6%, Italy 6.9%, Romania 6.6%, France 5.7%, Ukraine 5.4%, Turkey 4.1% </a:t>
                      </a:r>
                      <a:endParaRPr lang="ru-RU" dirty="0" smtClean="0"/>
                    </a:p>
                    <a:p>
                      <a:endParaRPr lang="ru-RU" dirty="0"/>
                    </a:p>
                  </a:txBody>
                  <a:tcPr/>
                </a:tc>
                <a:tc>
                  <a:txBody>
                    <a:bodyPr/>
                    <a:lstStyle/>
                    <a:p>
                      <a:r>
                        <a:rPr lang="en-US" dirty="0" smtClean="0"/>
                        <a:t>United States 14.3%, Germany 10.5%, Netherlands 8.0%, France 7.2%, Ireland 6.0%, Belgium and Luxembourg 5.1%, Spain 3.7%, Italy 3.3%, China 3.2%</a:t>
                      </a:r>
                      <a:endParaRPr lang="ru-RU" dirty="0"/>
                    </a:p>
                  </a:txBody>
                  <a:tcPr/>
                </a:tc>
              </a:tr>
              <a:tr h="393772">
                <a:tc>
                  <a:txBody>
                    <a:bodyPr/>
                    <a:lstStyle/>
                    <a:p>
                      <a:r>
                        <a:rPr lang="en-US" b="1" i="1" dirty="0" smtClean="0"/>
                        <a:t>Imports</a:t>
                      </a:r>
                      <a:endParaRPr lang="ru-RU" b="1" i="1" dirty="0"/>
                    </a:p>
                  </a:txBody>
                  <a:tcPr/>
                </a:tc>
                <a:tc>
                  <a:txBody>
                    <a:bodyPr/>
                    <a:lstStyle/>
                    <a:p>
                      <a:r>
                        <a:rPr lang="en-US" dirty="0" smtClean="0"/>
                        <a:t>$25.15 billion </a:t>
                      </a:r>
                      <a:endParaRPr lang="ru-RU" dirty="0"/>
                    </a:p>
                  </a:txBody>
                  <a:tcPr/>
                </a:tc>
                <a:tc>
                  <a:txBody>
                    <a:bodyPr/>
                    <a:lstStyle/>
                    <a:p>
                      <a:r>
                        <a:rPr lang="en-US" sz="1800" b="0" i="0" kern="1200" dirty="0" smtClean="0">
                          <a:solidFill>
                            <a:schemeClr val="dk1"/>
                          </a:solidFill>
                          <a:effectLst/>
                          <a:latin typeface="+mn-lt"/>
                          <a:ea typeface="+mn-ea"/>
                          <a:cs typeface="+mn-cs"/>
                        </a:rPr>
                        <a:t>£477.9 billion</a:t>
                      </a:r>
                      <a:endParaRPr lang="ru-RU" dirty="0"/>
                    </a:p>
                  </a:txBody>
                  <a:tcPr/>
                </a:tc>
              </a:tr>
              <a:tr h="764324">
                <a:tc>
                  <a:txBody>
                    <a:bodyPr/>
                    <a:lstStyle/>
                    <a:p>
                      <a:r>
                        <a:rPr lang="en-US" dirty="0" smtClean="0"/>
                        <a:t>Import goods</a:t>
                      </a:r>
                      <a:endParaRPr lang="ru-RU" dirty="0"/>
                    </a:p>
                  </a:txBody>
                  <a:tcPr/>
                </a:tc>
                <a:tc>
                  <a:txBody>
                    <a:bodyPr/>
                    <a:lstStyle/>
                    <a:p>
                      <a:r>
                        <a:rPr lang="en-US" dirty="0" smtClean="0"/>
                        <a:t>machinery and equipment, metal products, foodstuffs</a:t>
                      </a:r>
                      <a:endParaRPr lang="ru-RU" dirty="0"/>
                    </a:p>
                  </a:txBody>
                  <a:tcPr/>
                </a:tc>
                <a:tc>
                  <a:txBody>
                    <a:bodyPr/>
                    <a:lstStyle/>
                    <a:p>
                      <a:r>
                        <a:rPr lang="en-US" sz="1800" b="0" i="0" kern="1200" dirty="0" smtClean="0">
                          <a:solidFill>
                            <a:schemeClr val="dk1"/>
                          </a:solidFill>
                          <a:effectLst/>
                          <a:latin typeface="+mn-lt"/>
                          <a:ea typeface="+mn-ea"/>
                          <a:cs typeface="+mn-cs"/>
                        </a:rPr>
                        <a:t>manufactured goods, machinery, fuels; foodstuffs</a:t>
                      </a:r>
                      <a:endParaRPr lang="ru-RU" dirty="0"/>
                    </a:p>
                  </a:txBody>
                  <a:tcPr/>
                </a:tc>
              </a:tr>
              <a:tr h="1491387">
                <a:tc>
                  <a:txBody>
                    <a:bodyPr/>
                    <a:lstStyle/>
                    <a:p>
                      <a:r>
                        <a:rPr lang="en-US" dirty="0" smtClean="0"/>
                        <a:t>Main import partners</a:t>
                      </a:r>
                      <a:endParaRPr lang="ru-RU" dirty="0"/>
                    </a:p>
                  </a:txBody>
                  <a:tcPr/>
                </a:tc>
                <a:tc>
                  <a:txBody>
                    <a:bodyPr/>
                    <a:lstStyle/>
                    <a:p>
                      <a:r>
                        <a:rPr lang="en-US" dirty="0" smtClean="0"/>
                        <a:t>Russia 34%, China 25%, </a:t>
                      </a:r>
                      <a:r>
                        <a:rPr lang="ru-RU" dirty="0" smtClean="0"/>
                        <a:t>        </a:t>
                      </a:r>
                      <a:r>
                        <a:rPr lang="en-US" dirty="0" smtClean="0"/>
                        <a:t>Germany 6.2%, Ukraine 4.7%</a:t>
                      </a:r>
                      <a:endParaRPr lang="ru-RU" dirty="0"/>
                    </a:p>
                  </a:txBody>
                  <a:tcPr/>
                </a:tc>
                <a:tc>
                  <a:txBody>
                    <a:bodyPr/>
                    <a:lstStyle/>
                    <a:p>
                      <a:r>
                        <a:rPr lang="en-US" dirty="0" smtClean="0"/>
                        <a:t>Germany 12.5%, China 8.4%, United States 7.6%, Netherlands 7.3%, France 6.0%, Norway 5.7%, Belgium and Luxembourg 5.0%, Italy 3.9%, Ireland 3.4% </a:t>
                      </a:r>
                      <a:endParaRPr lang="ru-RU" dirty="0"/>
                    </a:p>
                  </a:txBody>
                  <a:tcPr/>
                </a:tc>
              </a:tr>
            </a:tbl>
          </a:graphicData>
        </a:graphic>
      </p:graphicFrame>
    </p:spTree>
    <p:extLst>
      <p:ext uri="{BB962C8B-B14F-4D97-AF65-F5344CB8AC3E}">
        <p14:creationId xmlns:p14="http://schemas.microsoft.com/office/powerpoint/2010/main" val="869039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0"/>
            <a:ext cx="8229600" cy="1124744"/>
          </a:xfrm>
        </p:spPr>
        <p:txBody>
          <a:bodyPr/>
          <a:lstStyle/>
          <a:p>
            <a:r>
              <a:rPr lang="en-US" dirty="0" smtClean="0"/>
              <a:t>Vocabulary</a:t>
            </a:r>
            <a:endParaRPr lang="ru-RU" dirty="0"/>
          </a:p>
        </p:txBody>
      </p:sp>
      <p:sp>
        <p:nvSpPr>
          <p:cNvPr id="3" name="Объект 2"/>
          <p:cNvSpPr>
            <a:spLocks noGrp="1"/>
          </p:cNvSpPr>
          <p:nvPr>
            <p:ph sz="half" idx="2"/>
          </p:nvPr>
        </p:nvSpPr>
        <p:spPr/>
        <p:txBody>
          <a:bodyPr/>
          <a:lstStyle/>
          <a:p>
            <a:pPr algn="ctr"/>
            <a:r>
              <a:rPr lang="ru-RU" dirty="0" smtClean="0">
                <a:solidFill>
                  <a:schemeClr val="tx1"/>
                </a:solidFill>
              </a:rPr>
              <a:t>Топливо</a:t>
            </a:r>
            <a:endParaRPr lang="en-US" dirty="0" smtClean="0">
              <a:solidFill>
                <a:schemeClr val="tx1"/>
              </a:solidFill>
            </a:endParaRPr>
          </a:p>
          <a:p>
            <a:pPr algn="ctr"/>
            <a:r>
              <a:rPr lang="ru-RU" dirty="0" smtClean="0">
                <a:solidFill>
                  <a:schemeClr val="tx1"/>
                </a:solidFill>
              </a:rPr>
              <a:t>Значительный</a:t>
            </a:r>
          </a:p>
          <a:p>
            <a:pPr algn="ctr"/>
            <a:r>
              <a:rPr lang="ru-RU" dirty="0" smtClean="0">
                <a:solidFill>
                  <a:schemeClr val="tx1"/>
                </a:solidFill>
              </a:rPr>
              <a:t>Добыча</a:t>
            </a:r>
          </a:p>
          <a:p>
            <a:pPr algn="ctr"/>
            <a:r>
              <a:rPr lang="ru-RU" dirty="0" smtClean="0">
                <a:solidFill>
                  <a:schemeClr val="tx1"/>
                </a:solidFill>
              </a:rPr>
              <a:t>Не имеющий выхода к морю</a:t>
            </a:r>
          </a:p>
          <a:p>
            <a:pPr algn="ctr"/>
            <a:r>
              <a:rPr lang="ru-RU" dirty="0" smtClean="0">
                <a:solidFill>
                  <a:schemeClr val="tx1"/>
                </a:solidFill>
              </a:rPr>
              <a:t>Массовый</a:t>
            </a:r>
          </a:p>
          <a:p>
            <a:pPr algn="ctr"/>
            <a:r>
              <a:rPr lang="ru-RU" dirty="0" smtClean="0">
                <a:solidFill>
                  <a:schemeClr val="tx1"/>
                </a:solidFill>
              </a:rPr>
              <a:t>Благосостояние</a:t>
            </a:r>
          </a:p>
          <a:p>
            <a:pPr algn="ctr"/>
            <a:r>
              <a:rPr lang="ru-RU" dirty="0" smtClean="0">
                <a:solidFill>
                  <a:schemeClr val="tx1"/>
                </a:solidFill>
              </a:rPr>
              <a:t>Грузовой автомобиль</a:t>
            </a:r>
          </a:p>
          <a:p>
            <a:pPr algn="ctr"/>
            <a:r>
              <a:rPr lang="ru-RU" dirty="0" smtClean="0">
                <a:solidFill>
                  <a:schemeClr val="tx1"/>
                </a:solidFill>
              </a:rPr>
              <a:t>Машины высокого класса</a:t>
            </a:r>
          </a:p>
          <a:p>
            <a:pPr algn="ctr"/>
            <a:endParaRPr lang="ru-RU" dirty="0">
              <a:solidFill>
                <a:schemeClr val="tx1"/>
              </a:solidFill>
            </a:endParaRPr>
          </a:p>
        </p:txBody>
      </p:sp>
      <p:sp>
        <p:nvSpPr>
          <p:cNvPr id="5" name="Объект 4"/>
          <p:cNvSpPr>
            <a:spLocks noGrp="1"/>
          </p:cNvSpPr>
          <p:nvPr>
            <p:ph sz="quarter" idx="13"/>
          </p:nvPr>
        </p:nvSpPr>
        <p:spPr/>
        <p:txBody>
          <a:bodyPr/>
          <a:lstStyle/>
          <a:p>
            <a:pPr algn="ctr"/>
            <a:r>
              <a:rPr lang="en-US" dirty="0" smtClean="0">
                <a:solidFill>
                  <a:schemeClr val="tx1"/>
                </a:solidFill>
              </a:rPr>
              <a:t>Fuel</a:t>
            </a:r>
          </a:p>
          <a:p>
            <a:pPr algn="ctr"/>
            <a:r>
              <a:rPr lang="en-US" dirty="0" smtClean="0">
                <a:solidFill>
                  <a:schemeClr val="tx1"/>
                </a:solidFill>
              </a:rPr>
              <a:t>Considerable</a:t>
            </a:r>
            <a:endParaRPr lang="ru-RU" dirty="0" smtClean="0">
              <a:solidFill>
                <a:schemeClr val="tx1"/>
              </a:solidFill>
            </a:endParaRPr>
          </a:p>
          <a:p>
            <a:pPr algn="ctr"/>
            <a:r>
              <a:rPr lang="en-US" dirty="0" smtClean="0">
                <a:solidFill>
                  <a:schemeClr val="tx1"/>
                </a:solidFill>
              </a:rPr>
              <a:t>Extraction</a:t>
            </a:r>
            <a:endParaRPr lang="ru-RU" dirty="0" smtClean="0">
              <a:solidFill>
                <a:schemeClr val="tx1"/>
              </a:solidFill>
            </a:endParaRPr>
          </a:p>
          <a:p>
            <a:pPr algn="ctr"/>
            <a:r>
              <a:rPr lang="en-US" dirty="0" smtClean="0">
                <a:solidFill>
                  <a:schemeClr val="tx1"/>
                </a:solidFill>
              </a:rPr>
              <a:t>Landlocked</a:t>
            </a:r>
            <a:endParaRPr lang="ru-RU" dirty="0" smtClean="0">
              <a:solidFill>
                <a:schemeClr val="tx1"/>
              </a:solidFill>
            </a:endParaRPr>
          </a:p>
          <a:p>
            <a:pPr algn="ctr"/>
            <a:endParaRPr lang="ru-RU" dirty="0">
              <a:solidFill>
                <a:schemeClr val="tx1"/>
              </a:solidFill>
            </a:endParaRPr>
          </a:p>
          <a:p>
            <a:pPr algn="ctr"/>
            <a:r>
              <a:rPr lang="en-US" dirty="0" smtClean="0">
                <a:solidFill>
                  <a:schemeClr val="tx1"/>
                </a:solidFill>
              </a:rPr>
              <a:t>Bulk</a:t>
            </a:r>
            <a:endParaRPr lang="ru-RU" dirty="0" smtClean="0">
              <a:solidFill>
                <a:schemeClr val="tx1"/>
              </a:solidFill>
            </a:endParaRPr>
          </a:p>
          <a:p>
            <a:pPr algn="ctr"/>
            <a:r>
              <a:rPr lang="en-US" dirty="0" smtClean="0">
                <a:solidFill>
                  <a:schemeClr val="tx1"/>
                </a:solidFill>
              </a:rPr>
              <a:t>Welfare</a:t>
            </a:r>
            <a:endParaRPr lang="ru-RU" dirty="0" smtClean="0">
              <a:solidFill>
                <a:schemeClr val="tx1"/>
              </a:solidFill>
            </a:endParaRPr>
          </a:p>
          <a:p>
            <a:pPr algn="ctr"/>
            <a:r>
              <a:rPr lang="en-US" dirty="0" smtClean="0">
                <a:solidFill>
                  <a:schemeClr val="tx1"/>
                </a:solidFill>
              </a:rPr>
              <a:t>Truck</a:t>
            </a:r>
            <a:endParaRPr lang="ru-RU" dirty="0" smtClean="0">
              <a:solidFill>
                <a:schemeClr val="tx1"/>
              </a:solidFill>
            </a:endParaRPr>
          </a:p>
          <a:p>
            <a:pPr algn="ctr"/>
            <a:r>
              <a:rPr lang="en-US" dirty="0">
                <a:solidFill>
                  <a:schemeClr val="tx1"/>
                </a:solidFill>
              </a:rPr>
              <a:t>high-end machines</a:t>
            </a:r>
            <a:endParaRPr lang="ru-RU" dirty="0" smtClean="0">
              <a:solidFill>
                <a:schemeClr val="tx1"/>
              </a:solidFill>
            </a:endParaRPr>
          </a:p>
          <a:p>
            <a:pPr algn="ctr"/>
            <a:endParaRPr lang="ru-RU" dirty="0">
              <a:solidFill>
                <a:schemeClr val="tx1"/>
              </a:solidFill>
            </a:endParaRPr>
          </a:p>
          <a:p>
            <a:pPr algn="ctr"/>
            <a:endParaRPr lang="ru-RU" dirty="0" smtClean="0">
              <a:solidFill>
                <a:schemeClr val="tx1"/>
              </a:solidFill>
            </a:endParaRPr>
          </a:p>
          <a:p>
            <a:pPr algn="ctr"/>
            <a:endParaRPr lang="ru-RU" dirty="0">
              <a:solidFill>
                <a:schemeClr val="tx1"/>
              </a:solidFill>
            </a:endParaRPr>
          </a:p>
        </p:txBody>
      </p:sp>
    </p:spTree>
    <p:extLst>
      <p:ext uri="{BB962C8B-B14F-4D97-AF65-F5344CB8AC3E}">
        <p14:creationId xmlns:p14="http://schemas.microsoft.com/office/powerpoint/2010/main" val="38442827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1051520"/>
          </a:xfrm>
        </p:spPr>
        <p:txBody>
          <a:bodyPr/>
          <a:lstStyle/>
          <a:p>
            <a:r>
              <a:rPr lang="en-US" b="1" dirty="0"/>
              <a:t>E</a:t>
            </a:r>
            <a:r>
              <a:rPr lang="en-US" b="1" dirty="0" smtClean="0"/>
              <a:t>conomy </a:t>
            </a:r>
            <a:r>
              <a:rPr lang="en-US" b="1" dirty="0"/>
              <a:t>of Kazakhstan</a:t>
            </a:r>
            <a:endParaRPr lang="ru-RU" dirty="0"/>
          </a:p>
        </p:txBody>
      </p:sp>
      <p:sp>
        <p:nvSpPr>
          <p:cNvPr id="3" name="Объект 2"/>
          <p:cNvSpPr>
            <a:spLocks noGrp="1"/>
          </p:cNvSpPr>
          <p:nvPr>
            <p:ph idx="1"/>
          </p:nvPr>
        </p:nvSpPr>
        <p:spPr/>
        <p:txBody>
          <a:bodyPr>
            <a:normAutofit lnSpcReduction="10000"/>
          </a:bodyPr>
          <a:lstStyle/>
          <a:p>
            <a:r>
              <a:rPr lang="en-US" dirty="0">
                <a:solidFill>
                  <a:schemeClr val="tx1"/>
                </a:solidFill>
              </a:rPr>
              <a:t>The economy of Kazakhstan is the largest economy in Central Asia. It possesses enormous fossil fuel reserves as well as minerals and metals. It also has considerable agricultural potential with its vast steppe lands accommodating both livestock and grain production, as well as developed space infrastructure, which took over all launches to the International Space Station from the Space Shuttle. Kazakhstan's industrial sector rests on the extraction and processing of these natural resources and also on a relatively large machine building sector specializing in construction equipment, tractors, agricultural machinery, and some military items.</a:t>
            </a:r>
            <a:endParaRPr lang="ru-RU" dirty="0">
              <a:solidFill>
                <a:schemeClr val="tx1"/>
              </a:solidFill>
            </a:endParaRPr>
          </a:p>
        </p:txBody>
      </p:sp>
    </p:spTree>
    <p:extLst>
      <p:ext uri="{BB962C8B-B14F-4D97-AF65-F5344CB8AC3E}">
        <p14:creationId xmlns:p14="http://schemas.microsoft.com/office/powerpoint/2010/main" val="964051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lnSpcReduction="10000"/>
          </a:bodyPr>
          <a:lstStyle/>
          <a:p>
            <a:r>
              <a:rPr lang="en-US" dirty="0">
                <a:solidFill>
                  <a:schemeClr val="tx1"/>
                </a:solidFill>
              </a:rPr>
              <a:t>Kazakhstan is rich in natural resources, most notably oil and natural gas, but also coal and minerals, including iron ore, chromium, uranium, copper, nickel, cobalt, gold and many others. </a:t>
            </a:r>
          </a:p>
          <a:p>
            <a:endParaRPr lang="en-US" dirty="0">
              <a:solidFill>
                <a:schemeClr val="tx1"/>
              </a:solidFill>
            </a:endParaRPr>
          </a:p>
          <a:p>
            <a:r>
              <a:rPr lang="en-US" dirty="0" smtClean="0">
                <a:solidFill>
                  <a:schemeClr val="tx1"/>
                </a:solidFill>
              </a:rPr>
              <a:t>Kazakhstan </a:t>
            </a:r>
            <a:r>
              <a:rPr lang="en-US" dirty="0">
                <a:solidFill>
                  <a:schemeClr val="tx1"/>
                </a:solidFill>
              </a:rPr>
              <a:t>has considerable agricultural </a:t>
            </a:r>
            <a:r>
              <a:rPr lang="en-US" dirty="0" smtClean="0">
                <a:solidFill>
                  <a:schemeClr val="tx1"/>
                </a:solidFill>
              </a:rPr>
              <a:t>potential. </a:t>
            </a:r>
            <a:r>
              <a:rPr lang="en-US" dirty="0">
                <a:solidFill>
                  <a:schemeClr val="tx1"/>
                </a:solidFill>
              </a:rPr>
              <a:t>Development of these natural resources has been hindered by the fact that Kazakhstan is a landlocked country, giving rise to infrastructure and transport cost issues, especially for bulk commodities. Potential export routes are also vulnerable to political and economic instability in neighboring countries. Nevertheless, the abundance of natural resources has attracted considerable interest among international investors, particularly in the oil and gas sectors.</a:t>
            </a:r>
            <a:endParaRPr lang="ru-RU" dirty="0">
              <a:solidFill>
                <a:schemeClr val="tx1"/>
              </a:solidFill>
            </a:endParaRPr>
          </a:p>
        </p:txBody>
      </p:sp>
    </p:spTree>
    <p:extLst>
      <p:ext uri="{BB962C8B-B14F-4D97-AF65-F5344CB8AC3E}">
        <p14:creationId xmlns:p14="http://schemas.microsoft.com/office/powerpoint/2010/main" val="3642375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979512"/>
          </a:xfrm>
        </p:spPr>
        <p:txBody>
          <a:bodyPr/>
          <a:lstStyle/>
          <a:p>
            <a:r>
              <a:rPr lang="en-US" dirty="0">
                <a:effectLst/>
              </a:rPr>
              <a:t/>
            </a:r>
            <a:br>
              <a:rPr lang="en-US" dirty="0">
                <a:effectLst/>
              </a:rPr>
            </a:br>
            <a:r>
              <a:rPr lang="en-US" dirty="0">
                <a:effectLst/>
              </a:rPr>
              <a:t/>
            </a:r>
            <a:br>
              <a:rPr lang="en-US" dirty="0">
                <a:effectLst/>
              </a:rPr>
            </a:br>
            <a:r>
              <a:rPr lang="en-US" dirty="0" smtClean="0">
                <a:effectLst/>
              </a:rPr>
              <a:t>Mining</a:t>
            </a:r>
            <a:endParaRPr lang="ru-RU" dirty="0"/>
          </a:p>
        </p:txBody>
      </p:sp>
      <p:sp>
        <p:nvSpPr>
          <p:cNvPr id="3" name="Объект 2"/>
          <p:cNvSpPr>
            <a:spLocks noGrp="1"/>
          </p:cNvSpPr>
          <p:nvPr>
            <p:ph idx="1"/>
          </p:nvPr>
        </p:nvSpPr>
        <p:spPr>
          <a:xfrm>
            <a:off x="467544" y="1412776"/>
            <a:ext cx="8229600" cy="4525963"/>
          </a:xfrm>
        </p:spPr>
        <p:txBody>
          <a:bodyPr/>
          <a:lstStyle/>
          <a:p>
            <a:r>
              <a:rPr lang="en-US" dirty="0">
                <a:solidFill>
                  <a:schemeClr val="tx1"/>
                </a:solidFill>
              </a:rPr>
              <a:t>Oil and gas is the leading economic sector. Kazakhstan has the potential to be a world-class oil exporter in the medium term. Kazakhstan's economic future is linked to oil and gas development. GDP growth will depend on the price of oil, as well as the ability to develop new deposits.</a:t>
            </a:r>
          </a:p>
          <a:p>
            <a:r>
              <a:rPr lang="en-US" dirty="0">
                <a:solidFill>
                  <a:schemeClr val="tx1"/>
                </a:solidFill>
              </a:rPr>
              <a:t>Kazakhstan is the third country in the world for uranium production volumes, and it owns the world second biggest uranium reserves after Australia.</a:t>
            </a:r>
          </a:p>
          <a:p>
            <a:r>
              <a:rPr lang="en-US" dirty="0">
                <a:solidFill>
                  <a:schemeClr val="tx1"/>
                </a:solidFill>
              </a:rPr>
              <a:t>It has also the largest silver, zinc and nickel markets in West Asia.</a:t>
            </a:r>
            <a:endParaRPr lang="ru-RU" dirty="0">
              <a:solidFill>
                <a:schemeClr val="tx1"/>
              </a:solidFill>
            </a:endParaRPr>
          </a:p>
        </p:txBody>
      </p:sp>
    </p:spTree>
    <p:extLst>
      <p:ext uri="{BB962C8B-B14F-4D97-AF65-F5344CB8AC3E}">
        <p14:creationId xmlns:p14="http://schemas.microsoft.com/office/powerpoint/2010/main" val="507573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836712"/>
          </a:xfrm>
        </p:spPr>
        <p:txBody>
          <a:bodyPr/>
          <a:lstStyle/>
          <a:p>
            <a:r>
              <a:rPr lang="ru-RU" b="1" dirty="0">
                <a:effectLst/>
              </a:rPr>
              <a:t/>
            </a:r>
            <a:br>
              <a:rPr lang="ru-RU" b="1" dirty="0">
                <a:effectLst/>
              </a:rPr>
            </a:br>
            <a:r>
              <a:rPr lang="en-US" dirty="0" smtClean="0">
                <a:effectLst>
                  <a:outerShdw blurRad="38100" dist="38100" dir="2700000" algn="tl">
                    <a:srgbClr val="000000">
                      <a:alpha val="43137"/>
                    </a:srgbClr>
                  </a:outerShdw>
                </a:effectLst>
              </a:rPr>
              <a:t>Foreign trade</a:t>
            </a:r>
            <a:endParaRPr lang="ru-RU" dirty="0">
              <a:effectLst>
                <a:outerShdw blurRad="38100" dist="38100" dir="2700000" algn="tl">
                  <a:srgbClr val="000000">
                    <a:alpha val="43137"/>
                  </a:srgbClr>
                </a:outerShdw>
              </a:effectLst>
            </a:endParaRPr>
          </a:p>
        </p:txBody>
      </p:sp>
      <p:sp>
        <p:nvSpPr>
          <p:cNvPr id="3" name="Объект 2"/>
          <p:cNvSpPr>
            <a:spLocks noGrp="1"/>
          </p:cNvSpPr>
          <p:nvPr>
            <p:ph sz="half" idx="2"/>
          </p:nvPr>
        </p:nvSpPr>
        <p:spPr>
          <a:xfrm>
            <a:off x="4499992" y="836712"/>
            <a:ext cx="4464496" cy="5904656"/>
          </a:xfrm>
        </p:spPr>
        <p:txBody>
          <a:bodyPr>
            <a:normAutofit lnSpcReduction="10000"/>
          </a:bodyPr>
          <a:lstStyle/>
          <a:p>
            <a:r>
              <a:rPr lang="en-US" dirty="0">
                <a:solidFill>
                  <a:schemeClr val="tx1"/>
                </a:solidFill>
              </a:rPr>
              <a:t>The share of trade with traditional partners - the CIS and Baltic countries - large, accounting for about 59% of exports and 63% of imports. In this case the main trading partner is Russia. </a:t>
            </a:r>
            <a:endParaRPr lang="en-US" dirty="0" smtClean="0">
              <a:solidFill>
                <a:schemeClr val="tx1"/>
              </a:solidFill>
            </a:endParaRPr>
          </a:p>
          <a:p>
            <a:r>
              <a:rPr lang="en-US" dirty="0" smtClean="0">
                <a:solidFill>
                  <a:schemeClr val="tx1"/>
                </a:solidFill>
              </a:rPr>
              <a:t>State </a:t>
            </a:r>
            <a:r>
              <a:rPr lang="en-US" dirty="0">
                <a:solidFill>
                  <a:schemeClr val="tx1"/>
                </a:solidFill>
              </a:rPr>
              <a:t>of CIS successfully develop trade relations with Germany, Turkey, Switzerland, Czech Republic, Italy, China, USA, UK, South Korea and others</a:t>
            </a:r>
            <a:r>
              <a:rPr lang="en-US" dirty="0" smtClean="0">
                <a:solidFill>
                  <a:schemeClr val="tx1"/>
                </a:solidFill>
              </a:rPr>
              <a:t>.</a:t>
            </a:r>
            <a:r>
              <a:rPr lang="en-US" dirty="0">
                <a:solidFill>
                  <a:schemeClr val="tx1"/>
                </a:solidFill>
              </a:rPr>
              <a:t/>
            </a:r>
            <a:br>
              <a:rPr lang="en-US" dirty="0">
                <a:solidFill>
                  <a:schemeClr val="tx1"/>
                </a:solidFill>
              </a:rPr>
            </a:br>
            <a:endParaRPr lang="ru-RU" dirty="0">
              <a:solidFill>
                <a:schemeClr val="tx1"/>
              </a:solidFill>
            </a:endParaRPr>
          </a:p>
        </p:txBody>
      </p:sp>
      <p:pic>
        <p:nvPicPr>
          <p:cNvPr id="7" name="Объект 6"/>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0" y="1268761"/>
            <a:ext cx="4535997" cy="2952328"/>
          </a:xfrm>
        </p:spPr>
      </p:pic>
    </p:spTree>
    <p:extLst>
      <p:ext uri="{BB962C8B-B14F-4D97-AF65-F5344CB8AC3E}">
        <p14:creationId xmlns:p14="http://schemas.microsoft.com/office/powerpoint/2010/main" val="1715833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1600200"/>
          </a:xfrm>
        </p:spPr>
        <p:txBody>
          <a:bodyPr/>
          <a:lstStyle/>
          <a:p>
            <a:r>
              <a:rPr lang="en-US" dirty="0"/>
              <a:t>Kazakhstan in the world trading system</a:t>
            </a:r>
            <a:endParaRPr lang="ru-RU" dirty="0"/>
          </a:p>
        </p:txBody>
      </p:sp>
      <p:sp>
        <p:nvSpPr>
          <p:cNvPr id="3" name="Объект 2"/>
          <p:cNvSpPr>
            <a:spLocks noGrp="1"/>
          </p:cNvSpPr>
          <p:nvPr>
            <p:ph idx="1"/>
          </p:nvPr>
        </p:nvSpPr>
        <p:spPr>
          <a:xfrm>
            <a:off x="467544" y="1772816"/>
            <a:ext cx="8229600" cy="4525963"/>
          </a:xfrm>
        </p:spPr>
        <p:txBody>
          <a:bodyPr>
            <a:normAutofit lnSpcReduction="10000"/>
          </a:bodyPr>
          <a:lstStyle/>
          <a:p>
            <a:r>
              <a:rPr lang="en-US" dirty="0">
                <a:solidFill>
                  <a:schemeClr val="tx1"/>
                </a:solidFill>
              </a:rPr>
              <a:t>In recent years, Kazakhstan has become more integrated into the world economy. Foreign investment has increased, especially in the oil and natural-gas sectors. In 1994 Uzbekistan and Kazakhstan established a free-trade zone between the two countries, and Kyrgyzstan soon joined the agreement. </a:t>
            </a:r>
            <a:endParaRPr lang="en-US" dirty="0" smtClean="0">
              <a:solidFill>
                <a:schemeClr val="tx1"/>
              </a:solidFill>
            </a:endParaRPr>
          </a:p>
          <a:p>
            <a:r>
              <a:rPr lang="en-US" dirty="0" smtClean="0">
                <a:solidFill>
                  <a:schemeClr val="tx1"/>
                </a:solidFill>
              </a:rPr>
              <a:t>In </a:t>
            </a:r>
            <a:r>
              <a:rPr lang="en-US" dirty="0">
                <a:solidFill>
                  <a:schemeClr val="tx1"/>
                </a:solidFill>
              </a:rPr>
              <a:t>July 2010, began operating the Customs Union of Belarus, Kazakhstan and Russia. By some estimates, the Customs Union will promote economic development and may provide an additional 15% to the GDP of the participating countries by 2015.</a:t>
            </a:r>
            <a:endParaRPr lang="ru-RU" dirty="0">
              <a:solidFill>
                <a:schemeClr val="tx1"/>
              </a:solidFill>
            </a:endParaRPr>
          </a:p>
        </p:txBody>
      </p:sp>
    </p:spTree>
    <p:extLst>
      <p:ext uri="{BB962C8B-B14F-4D97-AF65-F5344CB8AC3E}">
        <p14:creationId xmlns:p14="http://schemas.microsoft.com/office/powerpoint/2010/main" val="18541276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lstStyle/>
          <a:p>
            <a:r>
              <a:rPr lang="en-US" dirty="0">
                <a:solidFill>
                  <a:schemeClr val="tx1"/>
                </a:solidFill>
              </a:rPr>
              <a:t>Negotiations on Kazakhstan’s accession into the WTO initiated in 1996 are at the closing stage now. Kazakhstan is currently in active bilateral talks with 26 EU countries and is planning to become a full member of the organization </a:t>
            </a:r>
            <a:r>
              <a:rPr lang="en-US" dirty="0" smtClean="0">
                <a:solidFill>
                  <a:schemeClr val="tx1"/>
                </a:solidFill>
              </a:rPr>
              <a:t>by </a:t>
            </a:r>
            <a:r>
              <a:rPr lang="en-US" dirty="0">
                <a:solidFill>
                  <a:schemeClr val="tx1"/>
                </a:solidFill>
              </a:rPr>
              <a:t>2012</a:t>
            </a:r>
            <a:r>
              <a:rPr lang="en-US" dirty="0" smtClean="0">
                <a:solidFill>
                  <a:schemeClr val="tx1"/>
                </a:solidFill>
              </a:rPr>
              <a:t>.</a:t>
            </a:r>
          </a:p>
          <a:p>
            <a:endParaRPr lang="en-US" dirty="0">
              <a:solidFill>
                <a:schemeClr val="tx1"/>
              </a:solidFill>
            </a:endParaRPr>
          </a:p>
          <a:p>
            <a:endParaRPr lang="en-US" dirty="0" smtClean="0">
              <a:solidFill>
                <a:schemeClr val="tx1"/>
              </a:solidFill>
            </a:endParaRPr>
          </a:p>
          <a:p>
            <a:endParaRPr lang="en-US" dirty="0">
              <a:solidFill>
                <a:schemeClr val="tx1"/>
              </a:solidFill>
            </a:endParaRPr>
          </a:p>
          <a:p>
            <a:endParaRPr lang="ru-RU" dirty="0">
              <a:solidFill>
                <a:schemeClr val="tx1"/>
              </a:solidFill>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864" y="2276872"/>
            <a:ext cx="5184576" cy="4104456"/>
          </a:xfrm>
          <a:prstGeom prst="rect">
            <a:avLst/>
          </a:prstGeom>
        </p:spPr>
      </p:pic>
    </p:spTree>
    <p:extLst>
      <p:ext uri="{BB962C8B-B14F-4D97-AF65-F5344CB8AC3E}">
        <p14:creationId xmlns:p14="http://schemas.microsoft.com/office/powerpoint/2010/main" val="5558170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124744"/>
          </a:xfrm>
        </p:spPr>
        <p:txBody>
          <a:bodyPr/>
          <a:lstStyle/>
          <a:p>
            <a:r>
              <a:rPr lang="en-US" dirty="0" smtClean="0"/>
              <a:t>Economy of the UK</a:t>
            </a:r>
            <a:endParaRPr lang="ru-RU" dirty="0"/>
          </a:p>
        </p:txBody>
      </p:sp>
      <p:sp>
        <p:nvSpPr>
          <p:cNvPr id="3" name="Объект 2"/>
          <p:cNvSpPr>
            <a:spLocks noGrp="1"/>
          </p:cNvSpPr>
          <p:nvPr>
            <p:ph idx="1"/>
          </p:nvPr>
        </p:nvSpPr>
        <p:spPr>
          <a:xfrm>
            <a:off x="457200" y="1340768"/>
            <a:ext cx="8229600" cy="4785395"/>
          </a:xfrm>
        </p:spPr>
        <p:txBody>
          <a:bodyPr>
            <a:noAutofit/>
          </a:bodyPr>
          <a:lstStyle/>
          <a:p>
            <a:r>
              <a:rPr lang="en-US" dirty="0">
                <a:solidFill>
                  <a:schemeClr val="tx1"/>
                </a:solidFill>
              </a:rPr>
              <a:t>The United Kingdom has the sixth-largest economy in the world, has the second-largest economy in the European Union, and is a major international trading power. A highly developed, diversified, market-based economy with extensive social welfare services provides most residents with a high standard of </a:t>
            </a:r>
            <a:r>
              <a:rPr lang="en-US" dirty="0" smtClean="0">
                <a:solidFill>
                  <a:schemeClr val="tx1"/>
                </a:solidFill>
              </a:rPr>
              <a:t>living.</a:t>
            </a:r>
          </a:p>
          <a:p>
            <a:r>
              <a:rPr lang="en-US" dirty="0" smtClean="0">
                <a:solidFill>
                  <a:schemeClr val="tx1"/>
                </a:solidFill>
              </a:rPr>
              <a:t>Mechanical </a:t>
            </a:r>
            <a:r>
              <a:rPr lang="en-US" dirty="0">
                <a:solidFill>
                  <a:schemeClr val="tx1"/>
                </a:solidFill>
              </a:rPr>
              <a:t>engineering and transportation, industrial products and chemicals are </a:t>
            </a:r>
            <a:r>
              <a:rPr lang="en-US" dirty="0" smtClean="0">
                <a:solidFill>
                  <a:schemeClr val="tx1"/>
                </a:solidFill>
              </a:rPr>
              <a:t>the main </a:t>
            </a:r>
            <a:r>
              <a:rPr lang="en-US" dirty="0">
                <a:solidFill>
                  <a:schemeClr val="tx1"/>
                </a:solidFill>
              </a:rPr>
              <a:t>exports of Great Britain.  </a:t>
            </a:r>
            <a:endParaRPr lang="en-US" dirty="0" smtClean="0">
              <a:solidFill>
                <a:schemeClr val="tx1"/>
              </a:solidFill>
            </a:endParaRPr>
          </a:p>
          <a:p>
            <a:r>
              <a:rPr lang="en-US" dirty="0" smtClean="0">
                <a:solidFill>
                  <a:schemeClr val="tx1"/>
                </a:solidFill>
              </a:rPr>
              <a:t>British </a:t>
            </a:r>
            <a:r>
              <a:rPr lang="en-US" dirty="0">
                <a:solidFill>
                  <a:schemeClr val="tx1"/>
                </a:solidFill>
              </a:rPr>
              <a:t>Petroleum is the largest industrial corporation and the UK ranks second in </a:t>
            </a:r>
            <a:r>
              <a:rPr lang="en-US" dirty="0" smtClean="0">
                <a:solidFill>
                  <a:schemeClr val="tx1"/>
                </a:solidFill>
              </a:rPr>
              <a:t>Europe.</a:t>
            </a:r>
          </a:p>
          <a:p>
            <a:endParaRPr lang="en-US" dirty="0" smtClean="0">
              <a:solidFill>
                <a:schemeClr val="tx1"/>
              </a:solidFill>
            </a:endParaRPr>
          </a:p>
          <a:p>
            <a:endParaRPr lang="en-US" dirty="0">
              <a:solidFill>
                <a:schemeClr val="tx1"/>
              </a:solidFill>
            </a:endParaRPr>
          </a:p>
          <a:p>
            <a:endParaRPr lang="en-US" dirty="0" smtClean="0">
              <a:solidFill>
                <a:schemeClr val="tx1"/>
              </a:solidFill>
            </a:endParaRPr>
          </a:p>
          <a:p>
            <a:endParaRPr lang="en-US" dirty="0">
              <a:solidFill>
                <a:schemeClr val="tx1"/>
              </a:solidFill>
            </a:endParaRPr>
          </a:p>
          <a:p>
            <a:endParaRPr lang="en-US" dirty="0" smtClean="0">
              <a:solidFill>
                <a:schemeClr val="tx1"/>
              </a:solidFill>
            </a:endParaRPr>
          </a:p>
          <a:p>
            <a:endParaRPr lang="en-US" dirty="0" smtClean="0">
              <a:solidFill>
                <a:schemeClr val="tx1"/>
              </a:solidFill>
            </a:endParaRPr>
          </a:p>
        </p:txBody>
      </p:sp>
    </p:spTree>
    <p:extLst>
      <p:ext uri="{BB962C8B-B14F-4D97-AF65-F5344CB8AC3E}">
        <p14:creationId xmlns:p14="http://schemas.microsoft.com/office/powerpoint/2010/main" val="13403253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256</TotalTime>
  <Words>956</Words>
  <Application>Microsoft Office PowerPoint</Application>
  <PresentationFormat>Экран (4:3)</PresentationFormat>
  <Paragraphs>85</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Исполнительная</vt:lpstr>
      <vt:lpstr>Comparative characteristics of the economy of Kazakhstan and the UK</vt:lpstr>
      <vt:lpstr>Vocabulary</vt:lpstr>
      <vt:lpstr>Economy of Kazakhstan</vt:lpstr>
      <vt:lpstr>Презентация PowerPoint</vt:lpstr>
      <vt:lpstr>  Mining</vt:lpstr>
      <vt:lpstr> Foreign trade</vt:lpstr>
      <vt:lpstr>Kazakhstan in the world trading system</vt:lpstr>
      <vt:lpstr>Презентация PowerPoint</vt:lpstr>
      <vt:lpstr>Economy of the UK</vt:lpstr>
      <vt:lpstr>Презентация PowerPoint</vt:lpstr>
      <vt:lpstr>Machinery engineering</vt:lpstr>
      <vt:lpstr>Презентация PowerPoint</vt:lpstr>
      <vt:lpstr>Financial and business services</vt:lpstr>
      <vt:lpstr>Презентация PowerPoint</vt:lpstr>
      <vt:lpstr>Презентация PowerPoint</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Comparative characteristics of the economy of Kazakhstan and the UK</dc:title>
  <dc:creator>Юля</dc:creator>
  <cp:lastModifiedBy>Юля</cp:lastModifiedBy>
  <cp:revision>21</cp:revision>
  <dcterms:created xsi:type="dcterms:W3CDTF">2011-10-20T23:36:18Z</dcterms:created>
  <dcterms:modified xsi:type="dcterms:W3CDTF">2011-10-21T03:52:24Z</dcterms:modified>
</cp:coreProperties>
</file>