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BBE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0%D0%BB%D0%B8%D0%B3%D1%8C%D0%B5%D1%80%D0%B8,_%D0%94%D0%B0%D0%BD%D1%82%D0%B5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9C%D0%B0%D0%BA%D0%B8%D0%B0%D0%B2%D0%B5%D0%BB%D0%BB%D0%B8,_%D0%9D%D0%B8%D0%BA%D0%BA%D0%BE%D0%BB%D0%BE" TargetMode="External"/><Relationship Id="rId5" Type="http://schemas.openxmlformats.org/officeDocument/2006/relationships/hyperlink" Target="http://ru.wikipedia.org/wiki/%D0%9F%D0%B5%D1%82%D1%80%D0%B0%D1%80%D0%BA%D0%B0,_%D0%A4%D1%80%D0%B0%D0%BD%D1%87%D0%B5%D1%81%D0%BA%D0%BE" TargetMode="External"/><Relationship Id="rId4" Type="http://schemas.openxmlformats.org/officeDocument/2006/relationships/hyperlink" Target="http://ru.wikipedia.org/wiki/%D0%91%D0%BE%D0%B6%D0%B5%D1%81%D1%82%D0%B2%D0%B5%D0%BD%D0%BD%D0%B0%D1%8F_%D0%BA%D0%BE%D0%BC%D0%B5%D0%B4%D0%B8%D1%8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4%D0%B8%D0%BB%D0%B8%D0%BF%D0%BF%D0%BE_%D0%91%D1%80%D1%83%D0%BD%D0%B5%D0%BB%D0%BB%D0%B5%D1%81%D0%BA%D0%B8" TargetMode="External"/><Relationship Id="rId7" Type="http://schemas.openxmlformats.org/officeDocument/2006/relationships/hyperlink" Target="http://ru.wikipedia.org/wiki/%D0%90%D0%BD%D0%B4%D1%80%D0%B5%D0%B0_%D0%9F%D0%B0%D0%BB%D0%BB%D0%B0%D0%B4%D0%B8%D0%BE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ru.wikipedia.org/wiki/%D0%9C%D0%B8%D0%BA%D0%B5%D0%BB%D0%B0%D0%BD%D0%B4%D0%B6%D0%B5%D0%BB%D0%BE_%D0%91%D1%83%D0%BE%D0%BD%D0%B0%D1%80%D1%80%D0%BE%D1%82%D0%B8" TargetMode="External"/><Relationship Id="rId5" Type="http://schemas.openxmlformats.org/officeDocument/2006/relationships/hyperlink" Target="http://ru.wikipedia.org/wiki/%D0%94%D0%BE%D0%BD%D0%B0%D1%82%D0%BE_%D0%91%D1%80%D0%B0%D0%BC%D0%B0%D0%BD%D1%82%D0%B5" TargetMode="External"/><Relationship Id="rId4" Type="http://schemas.openxmlformats.org/officeDocument/2006/relationships/hyperlink" Target="http://ru.wikipedia.org/wiki/%D0%9B%D0%B5%D0%BE%D0%BD_%D0%91%D0%B0%D1%82%D1%82%D0%B8%D1%81%D1%82%D0%B0_%D0%90%D0%BB%D1%8C%D0%B1%D0%B5%D1%80%D1%82%D0%B8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6%D0%BE%D1%81%D0%BA%D0%B5%D0%BD_%D0%94%D0%B5%D0%BF%D1%80%D0%B5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ru.wikipedia.org/wiki/%D0%9E%D1%80%D0%BB%D0%B0%D0%BD%D0%B4%D0%BE_%D0%B4%D0%B8_%D0%9B%D0%B0%D1%81%D1%81%D0%B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0%D0%BE%D0%BC%D0%B0%D0%BD%D1%81%D0%BA%D0%B8%D0%B9_%D1%81%D1%82%D0%B8%D0%BB%D1%8C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ru.wikipedia.org/wiki/%D0%93%D0%BE%D1%82%D0%B8%D0%BA%D0%B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500_%D0%B3%D0%BE%D0%B4" TargetMode="External"/><Relationship Id="rId2" Type="http://schemas.openxmlformats.org/officeDocument/2006/relationships/hyperlink" Target="http://ru.wikipedia.org/wiki/1420_%D0%B3%D0%BE%D0%B4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500_%D0%B3%D0%BE%D0%B4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ru.wikipedia.org/wiki/1527_%D0%B3%D0%BE%D0%B4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450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ru.wikipedia.org/wiki/150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XIV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ru.wikipedia.org/wiki/XVI_%D0%B2%D0%B5%D0%B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6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ВОЗРОЖДЕНИЕ</a:t>
            </a:r>
            <a:endParaRPr lang="ru-RU" sz="66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614634"/>
          </a:xfrm>
        </p:spPr>
        <p:txBody>
          <a:bodyPr>
            <a:normAutofit/>
          </a:bodyPr>
          <a:lstStyle/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r>
              <a:rPr lang="ru-RU" sz="2400" dirty="0" smtClean="0"/>
              <a:t>                          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Выполнила студентка РТА</a:t>
            </a:r>
          </a:p>
          <a:p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   Мотрий Анастасия</a:t>
            </a:r>
            <a:endParaRPr lang="ru-RU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ЛИТЕРАТУРА</a:t>
            </a:r>
            <a:endParaRPr lang="ru-RU" sz="36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Рисунок 4" descr="800px-Birth_of_Venus_Botticell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357299"/>
            <a:ext cx="4400552" cy="2643206"/>
          </a:xfrm>
        </p:spPr>
      </p:pic>
      <p:sp>
        <p:nvSpPr>
          <p:cNvPr id="4" name="Текс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«Рождение Венеры» — одно из первых со времён античности изображений обнажённого женского тела</a:t>
            </a:r>
            <a:endParaRPr lang="ru-RU" sz="1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71472" y="4000504"/>
            <a:ext cx="792961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Истинным родоначальником эпохи Возрождения в литературе принято считать итальянского поэта </a:t>
            </a:r>
            <a:r>
              <a:rPr lang="ru-RU" dirty="0" smtClean="0">
                <a:hlinkClick r:id="rId3" tooltip="Алигьери, Данте"/>
              </a:rPr>
              <a:t>Данте Алигьери</a:t>
            </a:r>
            <a:r>
              <a:rPr lang="ru-RU" dirty="0" smtClean="0"/>
              <a:t> (1265—-1321), который истинно раскрыл сущность людей того времени в своем произведении под названием «Комедия», которое впоследствии будет названо </a:t>
            </a:r>
            <a:r>
              <a:rPr lang="ru-RU" dirty="0" smtClean="0">
                <a:hlinkClick r:id="rId4" tooltip="Божественная комедия"/>
              </a:rPr>
              <a:t>«Божественной комедией»</a:t>
            </a:r>
            <a:r>
              <a:rPr lang="ru-RU" dirty="0" smtClean="0"/>
              <a:t>. Этим названием потомки явили свое восхищение грандиозным созданием Данте. В литературе Возрождения наиболее полно выразились гуманистические идеалы эпохи, прославление гармонической, свободной, творческой, всесторонне развитой личности. Любовные сонеты </a:t>
            </a:r>
            <a:r>
              <a:rPr lang="ru-RU" dirty="0" err="1" smtClean="0">
                <a:hlinkClick r:id="rId5" tooltip="Петрарка, Франческо"/>
              </a:rPr>
              <a:t>Франческо</a:t>
            </a:r>
            <a:r>
              <a:rPr lang="ru-RU" dirty="0" smtClean="0">
                <a:hlinkClick r:id="rId5" tooltip="Петрарка, Франческо"/>
              </a:rPr>
              <a:t> Петрарки</a:t>
            </a:r>
            <a:r>
              <a:rPr lang="ru-RU" dirty="0" smtClean="0"/>
              <a:t>,</a:t>
            </a:r>
            <a:r>
              <a:rPr lang="ru-RU" dirty="0" smtClean="0"/>
              <a:t> политические трактаты </a:t>
            </a:r>
            <a:r>
              <a:rPr lang="ru-RU" dirty="0" err="1" smtClean="0">
                <a:hlinkClick r:id="rId6" tooltip="Макиавелли, Никколо"/>
              </a:rPr>
              <a:t>Никколо</a:t>
            </a:r>
            <a:r>
              <a:rPr lang="ru-RU" dirty="0" smtClean="0">
                <a:hlinkClick r:id="rId6" tooltip="Макиавелли, Никколо"/>
              </a:rPr>
              <a:t> </a:t>
            </a:r>
            <a:r>
              <a:rPr lang="ru-RU" dirty="0" smtClean="0">
                <a:hlinkClick r:id="rId6" tooltip="Макиавелли, Никколо"/>
              </a:rPr>
              <a:t>Макиавелли</a:t>
            </a:r>
            <a:r>
              <a:rPr lang="ru-RU" dirty="0" smtClean="0"/>
              <a:t> и др.</a:t>
            </a:r>
            <a:endParaRPr lang="ru-RU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Архитектура</a:t>
            </a:r>
            <a:endParaRPr lang="ru-RU" sz="8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Содержимое 4" descr="450px-Facciata_di_santo_spirito_0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79264" y="1600201"/>
            <a:ext cx="3221232" cy="4294976"/>
          </a:xfrm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500562" y="1428736"/>
            <a:ext cx="4038600" cy="500066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r>
              <a:rPr lang="ru-RU" sz="2900" dirty="0" smtClean="0"/>
              <a:t>Главное, чем характеризуется эта эпоха — возвращение в архитектуре к принципам и формам </a:t>
            </a:r>
            <a:r>
              <a:rPr lang="ru-RU" sz="2900" dirty="0" smtClean="0"/>
              <a:t>античного</a:t>
            </a:r>
            <a:r>
              <a:rPr lang="ru-RU" sz="2900" dirty="0" smtClean="0"/>
              <a:t>, преимущественно римского искусства. Особенное значение в этом направлении придаётся симметрии, пропорции, геометрии и порядку составных частей, о чём наглядно свидетельствуют уцелевшие образцы римской архитектуры. Сложная пропорция средневековых зданий сменяется упорядоченным расположением колонн, пилястр и </a:t>
            </a:r>
            <a:r>
              <a:rPr lang="ru-RU" sz="2900" dirty="0" smtClean="0"/>
              <a:t>притолок</a:t>
            </a:r>
            <a:r>
              <a:rPr lang="ru-RU" sz="2900" dirty="0" smtClean="0"/>
              <a:t>, на смену несимметричным очертаниям приходит полукруг арки, полусфера </a:t>
            </a:r>
            <a:r>
              <a:rPr lang="ru-RU" sz="2900" dirty="0" err="1" smtClean="0"/>
              <a:t>купола,ниши</a:t>
            </a:r>
            <a:r>
              <a:rPr lang="ru-RU" sz="2900" dirty="0" smtClean="0"/>
              <a:t>, </a:t>
            </a:r>
            <a:r>
              <a:rPr lang="ru-RU" sz="2900" dirty="0" smtClean="0"/>
              <a:t>эдикулы. </a:t>
            </a:r>
            <a:r>
              <a:rPr lang="ru-RU" sz="2900" dirty="0" smtClean="0"/>
              <a:t>Наибольший вклад в развитие ренессансной архитектуры внесли пять </a:t>
            </a:r>
            <a:r>
              <a:rPr lang="ru-RU" sz="2900" dirty="0" err="1" smtClean="0"/>
              <a:t>мастеров:</a:t>
            </a:r>
            <a:r>
              <a:rPr lang="ru-RU" sz="2900" dirty="0" err="1" smtClean="0">
                <a:hlinkClick r:id="rId3" tooltip="Филиппо Брунеллески"/>
              </a:rPr>
              <a:t>Филиппо</a:t>
            </a:r>
            <a:r>
              <a:rPr lang="ru-RU" sz="2900" dirty="0" smtClean="0">
                <a:hlinkClick r:id="rId3" tooltip="Филиппо Брунеллески"/>
              </a:rPr>
              <a:t> </a:t>
            </a:r>
            <a:r>
              <a:rPr lang="ru-RU" sz="2900" dirty="0" smtClean="0">
                <a:hlinkClick r:id="rId3" tooltip="Филиппо Брунеллески"/>
              </a:rPr>
              <a:t>Брунеллески</a:t>
            </a:r>
            <a:r>
              <a:rPr lang="ru-RU" sz="2900" dirty="0" smtClean="0"/>
              <a:t>, </a:t>
            </a:r>
            <a:r>
              <a:rPr lang="ru-RU" sz="2900" dirty="0" smtClean="0">
                <a:hlinkClick r:id="rId4" tooltip="Леон Баттиста Альберти"/>
              </a:rPr>
              <a:t>Леон </a:t>
            </a:r>
            <a:r>
              <a:rPr lang="ru-RU" sz="2900" dirty="0" err="1" smtClean="0">
                <a:hlinkClick r:id="rId4" tooltip="Леон Баттиста Альберти"/>
              </a:rPr>
              <a:t>Баттиста</a:t>
            </a:r>
            <a:r>
              <a:rPr lang="ru-RU" sz="2900" dirty="0" smtClean="0">
                <a:hlinkClick r:id="rId4" tooltip="Леон Баттиста Альберти"/>
              </a:rPr>
              <a:t> </a:t>
            </a:r>
            <a:r>
              <a:rPr lang="ru-RU" sz="2900" dirty="0" smtClean="0">
                <a:hlinkClick r:id="rId4" tooltip="Леон Баттиста Альберти"/>
              </a:rPr>
              <a:t>Альберти</a:t>
            </a:r>
            <a:r>
              <a:rPr lang="ru-RU" sz="2900" dirty="0" smtClean="0"/>
              <a:t>,</a:t>
            </a:r>
          </a:p>
          <a:p>
            <a:r>
              <a:rPr lang="ru-RU" sz="2900" dirty="0" err="1" smtClean="0">
                <a:hlinkClick r:id="rId5" tooltip="Донато Браманте"/>
              </a:rPr>
              <a:t>Донато</a:t>
            </a:r>
            <a:r>
              <a:rPr lang="ru-RU" sz="2900" dirty="0" smtClean="0">
                <a:hlinkClick r:id="rId5" tooltip="Донато Браманте"/>
              </a:rPr>
              <a:t> </a:t>
            </a:r>
            <a:r>
              <a:rPr lang="ru-RU" sz="2900" dirty="0" err="1" smtClean="0">
                <a:hlinkClick r:id="rId5" tooltip="Донато Браманте"/>
              </a:rPr>
              <a:t>Браманте</a:t>
            </a:r>
            <a:r>
              <a:rPr lang="ru-RU" sz="2900" dirty="0" smtClean="0"/>
              <a:t>,</a:t>
            </a:r>
            <a:r>
              <a:rPr lang="ru-RU" sz="2900" dirty="0" smtClean="0"/>
              <a:t> </a:t>
            </a:r>
            <a:r>
              <a:rPr lang="ru-RU" sz="2900" dirty="0" smtClean="0">
                <a:hlinkClick r:id="rId6" tooltip="Микеланджело Буонарроти"/>
              </a:rPr>
              <a:t>Микеланджело </a:t>
            </a:r>
            <a:r>
              <a:rPr lang="ru-RU" sz="2900" dirty="0" err="1" smtClean="0">
                <a:hlinkClick r:id="rId6" tooltip="Микеланджело Буонарроти"/>
              </a:rPr>
              <a:t>Буонарроти</a:t>
            </a:r>
            <a:r>
              <a:rPr lang="ru-RU" sz="2900" dirty="0" smtClean="0"/>
              <a:t>,</a:t>
            </a:r>
            <a:r>
              <a:rPr lang="ru-RU" sz="2900" dirty="0" smtClean="0">
                <a:hlinkClick r:id="rId7" tooltip="Андреа Палладио"/>
              </a:rPr>
              <a:t> </a:t>
            </a:r>
            <a:r>
              <a:rPr lang="ru-RU" sz="2900" dirty="0" err="1" smtClean="0">
                <a:hlinkClick r:id="rId7" tooltip="Андреа Палладио"/>
              </a:rPr>
              <a:t>Андреа</a:t>
            </a:r>
            <a:r>
              <a:rPr lang="ru-RU" sz="2900" dirty="0" smtClean="0">
                <a:hlinkClick r:id="rId7" tooltip="Андреа Палладио"/>
              </a:rPr>
              <a:t> </a:t>
            </a:r>
            <a:r>
              <a:rPr lang="ru-RU" sz="2900" dirty="0" err="1" smtClean="0">
                <a:hlinkClick r:id="rId7" tooltip="Андреа Палладио"/>
              </a:rPr>
              <a:t>Палладио</a:t>
            </a:r>
            <a:endParaRPr lang="ru-RU" sz="2900" dirty="0" smtClean="0"/>
          </a:p>
          <a:p>
            <a:pPr>
              <a:buNone/>
            </a:pPr>
            <a:endParaRPr lang="ru-RU" sz="2900" dirty="0" smtClean="0"/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14348" y="4929198"/>
            <a:ext cx="32861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solidFill>
                  <a:srgbClr val="FF0000"/>
                </a:solidFill>
              </a:rPr>
              <a:t>Церковь Святого Духа во Флоренции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(арх. Ф. Брунеллески) 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58204" cy="1162050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6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6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6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6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6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6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60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МУЗЫКА</a:t>
            </a:r>
            <a:endParaRPr lang="ru-RU" sz="60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Содержимое 4" descr="ReinassanceLu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334616"/>
            <a:ext cx="5111750" cy="3729980"/>
          </a:xfrm>
        </p:spPr>
      </p:pic>
      <p:sp>
        <p:nvSpPr>
          <p:cNvPr id="4" name="Содержимое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2500" b="1" dirty="0" smtClean="0"/>
              <a:t>В эпоху Возрождения (Ренессанса) профессиональная музыка теряет характер чисто церковного искусства и испытывает влияние народной музыки, проникается новым гуманистическим мироощущением. Высокого уровня достигает искусство вокальной и вокально-инструментальной полифонии в творчестве представителей «</a:t>
            </a:r>
            <a:r>
              <a:rPr lang="ru-RU" sz="2500" b="1" dirty="0" err="1" smtClean="0"/>
              <a:t>Ars</a:t>
            </a:r>
            <a:r>
              <a:rPr lang="ru-RU" sz="2500" b="1" dirty="0" smtClean="0"/>
              <a:t> </a:t>
            </a:r>
            <a:r>
              <a:rPr lang="ru-RU" sz="2500" b="1" dirty="0" err="1" smtClean="0"/>
              <a:t>nova</a:t>
            </a:r>
            <a:r>
              <a:rPr lang="ru-RU" sz="2500" b="1" dirty="0" smtClean="0"/>
              <a:t>» («Нового искусства») в Италии и Франции XIV в., в новых полифонических школах — английской (XV в.), нидерландской (XV—XVI вв.), римской, венецианской, французской, немецкой, польской, чешской и др. (XVI в.).</a:t>
            </a:r>
          </a:p>
          <a:p>
            <a:r>
              <a:rPr lang="ru-RU" sz="2500" b="1" dirty="0" smtClean="0"/>
              <a:t> </a:t>
            </a:r>
          </a:p>
          <a:p>
            <a:r>
              <a:rPr lang="ru-RU" sz="2500" b="1" dirty="0" smtClean="0"/>
              <a:t>Появляются различные жанры светского музыкального искусства — </a:t>
            </a:r>
            <a:r>
              <a:rPr lang="ru-RU" sz="2500" b="1" dirty="0" err="1" smtClean="0"/>
              <a:t>фроттола</a:t>
            </a:r>
            <a:r>
              <a:rPr lang="ru-RU" sz="2500" b="1" dirty="0" smtClean="0"/>
              <a:t> и </a:t>
            </a:r>
            <a:r>
              <a:rPr lang="ru-RU" sz="2500" b="1" dirty="0" err="1" smtClean="0"/>
              <a:t>вилланелла</a:t>
            </a:r>
            <a:r>
              <a:rPr lang="ru-RU" sz="2500" b="1" dirty="0" smtClean="0"/>
              <a:t> в Италии, </a:t>
            </a:r>
            <a:r>
              <a:rPr lang="ru-RU" sz="2500" b="1" dirty="0" err="1" smtClean="0"/>
              <a:t>вильянсико</a:t>
            </a:r>
            <a:r>
              <a:rPr lang="ru-RU" sz="2500" b="1" dirty="0" smtClean="0"/>
              <a:t> в Испании, баллада в </a:t>
            </a:r>
            <a:r>
              <a:rPr lang="ru-RU" sz="2500" b="1" dirty="0" err="1" smtClean="0"/>
              <a:t>Англии,мадригал</a:t>
            </a:r>
            <a:r>
              <a:rPr lang="ru-RU" sz="2500" b="1" dirty="0" smtClean="0"/>
              <a:t>, возникший в Италии </a:t>
            </a:r>
            <a:r>
              <a:rPr lang="ru-RU" sz="2500" b="1" dirty="0" smtClean="0"/>
              <a:t>, </a:t>
            </a:r>
            <a:r>
              <a:rPr lang="ru-RU" sz="2500" b="1" dirty="0" smtClean="0"/>
              <a:t>но получивший повсеместное распространение, французская многоголосная песня </a:t>
            </a:r>
            <a:r>
              <a:rPr lang="ru-RU" sz="2500" b="1" dirty="0" smtClean="0"/>
              <a:t>. Светские гуманистические </a:t>
            </a:r>
            <a:r>
              <a:rPr lang="ru-RU" sz="2500" b="1" dirty="0" smtClean="0"/>
              <a:t>устремления проникают и в культовую музыку — у франко-фламандских мастеров (</a:t>
            </a:r>
            <a:r>
              <a:rPr lang="ru-RU" sz="2500" b="1" dirty="0" err="1" smtClean="0">
                <a:hlinkClick r:id="rId3" tooltip="Жоскен Депре"/>
              </a:rPr>
              <a:t>Жоскен</a:t>
            </a:r>
            <a:r>
              <a:rPr lang="ru-RU" sz="2500" b="1" dirty="0" smtClean="0">
                <a:hlinkClick r:id="rId3" tooltip="Жоскен Депре"/>
              </a:rPr>
              <a:t> </a:t>
            </a:r>
            <a:r>
              <a:rPr lang="ru-RU" sz="2500" b="1" dirty="0" err="1" smtClean="0">
                <a:hlinkClick r:id="rId3" tooltip="Жоскен Депре"/>
              </a:rPr>
              <a:t>Депре</a:t>
            </a:r>
            <a:r>
              <a:rPr lang="ru-RU" sz="2500" b="1" dirty="0" smtClean="0"/>
              <a:t>, </a:t>
            </a:r>
            <a:r>
              <a:rPr lang="ru-RU" sz="2500" b="1" dirty="0" err="1" smtClean="0">
                <a:hlinkClick r:id="rId4" tooltip="Орландо ди Лассо"/>
              </a:rPr>
              <a:t>Орландо</a:t>
            </a:r>
            <a:r>
              <a:rPr lang="ru-RU" sz="2500" b="1" dirty="0" smtClean="0">
                <a:hlinkClick r:id="rId4" tooltip="Орландо ди Лассо"/>
              </a:rPr>
              <a:t> </a:t>
            </a:r>
            <a:r>
              <a:rPr lang="ru-RU" sz="2500" b="1" dirty="0" err="1" smtClean="0">
                <a:hlinkClick r:id="rId4" tooltip="Орландо ди Лассо"/>
              </a:rPr>
              <a:t>ди</a:t>
            </a:r>
            <a:r>
              <a:rPr lang="ru-RU" sz="2500" b="1" dirty="0" smtClean="0">
                <a:hlinkClick r:id="rId4" tooltip="Орландо ди Лассо"/>
              </a:rPr>
              <a:t> Лассо</a:t>
            </a:r>
            <a:r>
              <a:rPr lang="ru-RU" sz="2500" b="1" dirty="0" smtClean="0"/>
              <a:t>), в искусстве композиторов венецианской </a:t>
            </a:r>
            <a:r>
              <a:rPr lang="ru-RU" sz="2500" b="1" dirty="0" smtClean="0"/>
              <a:t>школы.</a:t>
            </a:r>
            <a:endParaRPr lang="ru-RU" sz="2500" b="1" dirty="0" smtClean="0"/>
          </a:p>
          <a:p>
            <a:endParaRPr lang="ru-RU" sz="18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43306" y="5143512"/>
            <a:ext cx="51435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Лютня — один из самых популярных музыкальных инструментов эпохи Возрождения</a:t>
            </a:r>
            <a:endParaRPr lang="ru-RU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916832"/>
            <a:ext cx="8331063" cy="1541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prstTxWarp prst="textDeflateTop">
              <a:avLst>
                <a:gd name="adj" fmla="val 64307"/>
              </a:avLst>
            </a:prstTxWarp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Спасибо за внимание!!!</a:t>
            </a:r>
            <a:endParaRPr lang="ru-RU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ru-RU" sz="2600" b="1" dirty="0" err="1" smtClean="0"/>
              <a:t>Возрожде́ние</a:t>
            </a:r>
            <a:r>
              <a:rPr lang="ru-RU" sz="2600" dirty="0" smtClean="0"/>
              <a:t>, или </a:t>
            </a:r>
            <a:r>
              <a:rPr lang="ru-RU" sz="2600" b="1" dirty="0" err="1" smtClean="0"/>
              <a:t>Ренесса́нс</a:t>
            </a:r>
            <a:r>
              <a:rPr lang="ru-RU" sz="2600" dirty="0" smtClean="0"/>
              <a:t> ( фр.</a:t>
            </a:r>
            <a:r>
              <a:rPr lang="fr-FR" sz="2600" i="1" dirty="0" smtClean="0"/>
              <a:t>Renaissance</a:t>
            </a:r>
            <a:r>
              <a:rPr lang="ru-RU" sz="2600" dirty="0" smtClean="0"/>
              <a:t>, </a:t>
            </a:r>
            <a:r>
              <a:rPr lang="ru-RU" sz="2600" dirty="0" err="1" smtClean="0"/>
              <a:t>итал</a:t>
            </a:r>
            <a:r>
              <a:rPr lang="ru-RU" sz="2600" dirty="0" smtClean="0"/>
              <a:t>. </a:t>
            </a:r>
            <a:r>
              <a:rPr lang="it-IT" sz="2600" i="1" dirty="0" smtClean="0"/>
              <a:t>Rinascimento</a:t>
            </a:r>
            <a:r>
              <a:rPr lang="ru-RU" sz="2600" dirty="0" smtClean="0"/>
              <a:t>; «Заново рожденный» ) — эпоха в истории культуры Европы, пришедшая на смену культуре Средних веков и предшествующая культуре нового времени. Примерные хронологические рамки эпохи — начало XIV— последняя четверть XVI веков и в некоторых случаях — первые десятилетия XVII века (например, в Англии и, особенно, в Испании). Отличительная черта эпохи Возрождения — светский характер культуры и её антропоцентризм(то есть интерес, в первую очередь, к человеку и его деятельности). Появляется интерес к античной культуре, происходит как бы её «возрождение» — так и появился термин.</a:t>
            </a:r>
          </a:p>
          <a:p>
            <a:pPr>
              <a:buNone/>
            </a:pPr>
            <a:r>
              <a:rPr lang="ru-RU" sz="2600" dirty="0" smtClean="0"/>
              <a:t>     Термин </a:t>
            </a:r>
            <a:r>
              <a:rPr lang="ru-RU" sz="2600" i="1" dirty="0" smtClean="0"/>
              <a:t>Возрождение</a:t>
            </a:r>
            <a:r>
              <a:rPr lang="ru-RU" sz="2600" dirty="0" smtClean="0"/>
              <a:t> встречается уже у итальянских гуманистов, например, у </a:t>
            </a:r>
            <a:r>
              <a:rPr lang="ru-RU" sz="2600" dirty="0" err="1" smtClean="0"/>
              <a:t>Джорджо</a:t>
            </a:r>
            <a:r>
              <a:rPr lang="ru-RU" sz="2600" dirty="0" smtClean="0"/>
              <a:t> Вазари. В современном значении термин был введён в обиход французским историком XIX века </a:t>
            </a:r>
            <a:r>
              <a:rPr lang="ru-RU" sz="2600" dirty="0" err="1" smtClean="0"/>
              <a:t>Жюлем</a:t>
            </a:r>
            <a:r>
              <a:rPr lang="ru-RU" sz="2600" dirty="0" smtClean="0"/>
              <a:t> </a:t>
            </a:r>
            <a:r>
              <a:rPr lang="ru-RU" sz="2600" dirty="0" err="1" smtClean="0"/>
              <a:t>Мишле</a:t>
            </a:r>
            <a:r>
              <a:rPr lang="ru-RU" sz="2600" dirty="0" smtClean="0"/>
              <a:t>. В настоящее время термин </a:t>
            </a:r>
            <a:r>
              <a:rPr lang="ru-RU" sz="2600" i="1" dirty="0" smtClean="0"/>
              <a:t>Возрождение</a:t>
            </a:r>
            <a:r>
              <a:rPr lang="ru-RU" sz="2600" dirty="0" smtClean="0"/>
              <a:t> превратился в метафору культурного расцвета: например, Каролингское Возрождение IX века.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ru-RU" sz="2800" dirty="0" smtClean="0"/>
              <a:t>Проторенессанс (2-я половина XIII века — XIV век)</a:t>
            </a:r>
          </a:p>
          <a:p>
            <a:pPr lvl="0">
              <a:buFont typeface="Wingdings" pitchFamily="2" charset="2"/>
              <a:buChar char="Ø"/>
            </a:pPr>
            <a:r>
              <a:rPr lang="ru-RU" sz="2800" dirty="0" smtClean="0"/>
              <a:t>Раннее Возрождение (начало XV века — конец XV века)</a:t>
            </a:r>
          </a:p>
          <a:p>
            <a:pPr lvl="0">
              <a:buFont typeface="Wingdings" pitchFamily="2" charset="2"/>
              <a:buChar char="Ø"/>
            </a:pPr>
            <a:r>
              <a:rPr lang="ru-RU" sz="2800" dirty="0" smtClean="0"/>
              <a:t>Высокое Возрождение (конец XV — первые 20 лет XVI века)</a:t>
            </a:r>
          </a:p>
          <a:p>
            <a:pPr lvl="0">
              <a:buFont typeface="Wingdings" pitchFamily="2" charset="2"/>
              <a:buChar char="Ø"/>
            </a:pPr>
            <a:r>
              <a:rPr lang="ru-RU" sz="2800" dirty="0" smtClean="0"/>
              <a:t>Позднее Возрождение (середина XVI — 90-е годы XVI века)</a:t>
            </a:r>
          </a:p>
          <a:p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spc="300" dirty="0" smtClean="0">
                <a:solidFill>
                  <a:schemeClr val="tx2">
                    <a:lumMod val="75000"/>
                  </a:schemeClr>
                </a:solidFill>
              </a:rPr>
              <a:t>Периоды эпохи Возрождения: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7300" b="1" i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7300" b="1" i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7300" b="1" i="1" dirty="0" smtClean="0">
                <a:solidFill>
                  <a:schemeClr val="tx2">
                    <a:lumMod val="75000"/>
                  </a:schemeClr>
                </a:solidFill>
              </a:rPr>
              <a:t>Проторенессанс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7" name="Содержимое 6" descr="441px-Da_Vinci_Vitruve_Luc_Viatour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1571612"/>
            <a:ext cx="3130118" cy="3429024"/>
          </a:xfrm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300" i="1" dirty="0" smtClean="0"/>
              <a:t>Проторенессанс тесно связан со средневековьем, с </a:t>
            </a:r>
            <a:r>
              <a:rPr lang="ru-RU" sz="2300" i="1" u="sng" dirty="0" smtClean="0">
                <a:hlinkClick r:id="rId3" tooltip="Романский стиль"/>
              </a:rPr>
              <a:t>романскими</a:t>
            </a:r>
            <a:r>
              <a:rPr lang="ru-RU" sz="2300" i="1" dirty="0" smtClean="0"/>
              <a:t>, </a:t>
            </a:r>
            <a:r>
              <a:rPr lang="ru-RU" sz="2300" i="1" u="sng" dirty="0" smtClean="0">
                <a:hlinkClick r:id="rId4" tooltip="Готика"/>
              </a:rPr>
              <a:t>готическими</a:t>
            </a:r>
            <a:r>
              <a:rPr lang="ru-RU" sz="2300" i="1" dirty="0" smtClean="0"/>
              <a:t> традициями, этот период явился подготовкой Возрождения. Этот период делится на два </a:t>
            </a:r>
            <a:r>
              <a:rPr lang="ru-RU" sz="2300" i="1" dirty="0" err="1" smtClean="0"/>
              <a:t>подпериода</a:t>
            </a:r>
            <a:r>
              <a:rPr lang="ru-RU" sz="2300" i="1" dirty="0" smtClean="0"/>
              <a:t>: до смерти </a:t>
            </a:r>
            <a:r>
              <a:rPr lang="ru-RU" sz="2300" i="1" dirty="0" err="1" smtClean="0"/>
              <a:t>Джотто</a:t>
            </a:r>
            <a:r>
              <a:rPr lang="ru-RU" sz="2300" i="1" dirty="0" smtClean="0"/>
              <a:t> </a:t>
            </a:r>
            <a:r>
              <a:rPr lang="ru-RU" sz="2300" i="1" dirty="0" err="1" smtClean="0"/>
              <a:t>ди</a:t>
            </a:r>
            <a:r>
              <a:rPr lang="ru-RU" sz="2300" i="1" dirty="0" smtClean="0"/>
              <a:t> </a:t>
            </a:r>
            <a:r>
              <a:rPr lang="ru-RU" sz="2300" i="1" dirty="0" err="1" smtClean="0"/>
              <a:t>Бондоне</a:t>
            </a:r>
            <a:r>
              <a:rPr lang="ru-RU" sz="2300" i="1" dirty="0" smtClean="0"/>
              <a:t> и после (1337 год). Важнейшие открытия, ярчайшие мастера живут и работают в первый период. Второй отрезок связан с эпидемией чумы, обрушившейся на Италию. Все открытия совершались на интуитивном уровне. В конце XIII века во </a:t>
            </a:r>
            <a:r>
              <a:rPr lang="ru-RU" sz="2300" i="1" u="sng" dirty="0" smtClean="0"/>
              <a:t>Флоренции</a:t>
            </a:r>
            <a:r>
              <a:rPr lang="ru-RU" sz="2300" i="1" dirty="0" smtClean="0"/>
              <a:t> возводится главное храмовое сооружение — собор </a:t>
            </a:r>
            <a:r>
              <a:rPr lang="ru-RU" sz="2300" i="1" u="sng" dirty="0" smtClean="0"/>
              <a:t>Санта Мария </a:t>
            </a:r>
            <a:r>
              <a:rPr lang="ru-RU" sz="2300" i="1" u="sng" dirty="0" err="1" smtClean="0"/>
              <a:t>дель</a:t>
            </a:r>
            <a:r>
              <a:rPr lang="ru-RU" sz="2300" i="1" u="sng" dirty="0" smtClean="0"/>
              <a:t> </a:t>
            </a:r>
            <a:r>
              <a:rPr lang="ru-RU" sz="2300" i="1" u="sng" dirty="0" err="1" smtClean="0"/>
              <a:t>Фьоре</a:t>
            </a:r>
            <a:r>
              <a:rPr lang="ru-RU" sz="2300" i="1" dirty="0" smtClean="0"/>
              <a:t>, автором был </a:t>
            </a:r>
            <a:r>
              <a:rPr lang="ru-RU" sz="2300" i="1" u="sng" dirty="0" err="1" smtClean="0"/>
              <a:t>Арнольфо</a:t>
            </a:r>
            <a:r>
              <a:rPr lang="ru-RU" sz="2300" i="1" u="sng" dirty="0" smtClean="0"/>
              <a:t> </a:t>
            </a:r>
            <a:r>
              <a:rPr lang="ru-RU" sz="2300" i="1" u="sng" dirty="0" err="1" smtClean="0"/>
              <a:t>ди</a:t>
            </a:r>
            <a:r>
              <a:rPr lang="ru-RU" sz="2300" i="1" u="sng" dirty="0" smtClean="0"/>
              <a:t> Камбио</a:t>
            </a:r>
            <a:r>
              <a:rPr lang="ru-RU" sz="2300" i="1" dirty="0" smtClean="0"/>
              <a:t>, затем работу продолжил </a:t>
            </a:r>
            <a:r>
              <a:rPr lang="ru-RU" sz="2300" i="1" dirty="0" err="1" smtClean="0"/>
              <a:t>Джотто</a:t>
            </a:r>
            <a:r>
              <a:rPr lang="ru-RU" sz="2300" i="1" dirty="0" smtClean="0"/>
              <a:t>, спроектировавший </a:t>
            </a:r>
            <a:r>
              <a:rPr lang="ru-RU" sz="2300" i="1" u="sng" dirty="0" err="1" smtClean="0"/>
              <a:t>кампанилу</a:t>
            </a:r>
            <a:r>
              <a:rPr lang="ru-RU" sz="2300" i="1" u="sng" dirty="0" smtClean="0"/>
              <a:t> Флорентийского собора</a:t>
            </a:r>
            <a:r>
              <a:rPr lang="ru-RU" sz="2300" i="1" dirty="0" smtClean="0"/>
              <a:t>.</a:t>
            </a:r>
            <a:endParaRPr lang="ru-RU" sz="2300" i="1" dirty="0" smtClean="0"/>
          </a:p>
          <a:p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1472" y="4121498"/>
            <a:ext cx="628652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2400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Витрувианский</a:t>
            </a:r>
            <a:r>
              <a:rPr lang="ru-RU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человек</a:t>
            </a:r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r>
              <a:rPr lang="ru-RU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Леонардо да Винчи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700" b="1" dirty="0" smtClean="0"/>
              <a:t/>
            </a:r>
            <a:br>
              <a:rPr lang="ru-RU" sz="6700" b="1" dirty="0" smtClean="0"/>
            </a:br>
            <a:r>
              <a:rPr lang="ru-RU" sz="7300" b="1" dirty="0" smtClean="0">
                <a:solidFill>
                  <a:schemeClr val="tx2">
                    <a:lumMod val="75000"/>
                  </a:schemeClr>
                </a:solidFill>
              </a:rPr>
              <a:t>Раннее Возрождение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186106" cy="4525963"/>
          </a:xfrm>
        </p:spPr>
        <p:txBody>
          <a:bodyPr>
            <a:normAutofit fontScale="40000" lnSpcReduction="20000"/>
          </a:bodyPr>
          <a:lstStyle/>
          <a:p>
            <a:r>
              <a:rPr lang="ru-RU" sz="3800" dirty="0" smtClean="0">
                <a:solidFill>
                  <a:srgbClr val="002060"/>
                </a:solidFill>
              </a:rPr>
              <a:t>Период так называемого «Раннего Возрождения» охватывает собой в Италии время с </a:t>
            </a:r>
            <a:r>
              <a:rPr lang="ru-RU" sz="3800" u="sng" dirty="0" smtClean="0">
                <a:solidFill>
                  <a:srgbClr val="002060"/>
                </a:solidFill>
                <a:hlinkClick r:id="rId2" tooltip="1420 год"/>
              </a:rPr>
              <a:t>1420</a:t>
            </a:r>
            <a:r>
              <a:rPr lang="ru-RU" sz="3800" dirty="0" smtClean="0">
                <a:solidFill>
                  <a:srgbClr val="002060"/>
                </a:solidFill>
              </a:rPr>
              <a:t> по </a:t>
            </a:r>
            <a:r>
              <a:rPr lang="ru-RU" sz="3800" u="sng" dirty="0" smtClean="0">
                <a:solidFill>
                  <a:srgbClr val="002060"/>
                </a:solidFill>
                <a:hlinkClick r:id="rId3" tooltip="1500 год"/>
              </a:rPr>
              <a:t>1500 года</a:t>
            </a:r>
            <a:r>
              <a:rPr lang="ru-RU" sz="3800" dirty="0" smtClean="0">
                <a:solidFill>
                  <a:srgbClr val="002060"/>
                </a:solidFill>
              </a:rPr>
              <a:t>. В течение этих восьмидесяти лет искусство ещё не вполне отрешается от преданий недавнего прошлого, но пробует примешивать к ним элементы, заимствованные из классической древности. Лишь впоследствии, и только мало-помалу, под влиянием все сильнее и сильнее изменяющихся условий жизни и культуры, художники совершенно бросают средневековые основы и смело пользуются образцами античного искусства, как в общей концепции своих произведений, так и в их деталях.</a:t>
            </a:r>
          </a:p>
          <a:p>
            <a:endParaRPr lang="ru-RU" dirty="0" smtClean="0"/>
          </a:p>
        </p:txBody>
      </p:sp>
      <p:pic>
        <p:nvPicPr>
          <p:cNvPr id="5" name="Содержимое 4" descr="763px-Gozzoli_magi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3786182" y="1571611"/>
            <a:ext cx="4857784" cy="3714777"/>
          </a:xfrm>
        </p:spPr>
      </p:pic>
      <p:sp>
        <p:nvSpPr>
          <p:cNvPr id="6" name="Прямоугольник 5"/>
          <p:cNvSpPr/>
          <p:nvPr/>
        </p:nvSpPr>
        <p:spPr>
          <a:xfrm>
            <a:off x="3286116" y="2428868"/>
            <a:ext cx="535785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Беноццо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Гоццоли</a:t>
            </a: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изобразил  поклонение волхвов</a:t>
            </a:r>
          </a:p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 торжественную процессию придворных Медичи</a:t>
            </a: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7300" b="1" dirty="0" smtClean="0"/>
              <a:t/>
            </a:r>
            <a:br>
              <a:rPr lang="ru-RU" sz="7300" b="1" dirty="0" smtClean="0"/>
            </a:br>
            <a:r>
              <a:rPr lang="ru-RU" sz="6700" b="1" dirty="0" smtClean="0">
                <a:solidFill>
                  <a:schemeClr val="tx2">
                    <a:lumMod val="75000"/>
                  </a:schemeClr>
                </a:solidFill>
              </a:rPr>
              <a:t>Высокое Возрождение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pic>
        <p:nvPicPr>
          <p:cNvPr id="5" name="Содержимое 4" descr="600px-Michelangelo's_Pieta_5450_cut_out_black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2500306"/>
            <a:ext cx="3857652" cy="407196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8596" y="1428737"/>
            <a:ext cx="4357718" cy="114300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endParaRPr lang="ru-RU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«</a:t>
            </a: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Ватиканская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пьета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Микеланджело (1499):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традиционном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религиозном сюжете на первый план вынесены простые человеческие чувства — материнская любовь и </a:t>
            </a:r>
            <a:r>
              <a:rPr lang="ru-RU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скорбь </a:t>
            </a:r>
            <a:endParaRPr lang="ru-RU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57752" y="1443841"/>
            <a:ext cx="371477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Третий период Возрождения — время самого пышного развития его стиля — принято называть «Высоким Возрождением». Он простирается в Италии приблизительно с </a:t>
            </a:r>
            <a:r>
              <a:rPr lang="ru-RU" u="sng" dirty="0" smtClean="0">
                <a:hlinkClick r:id="rId3" tooltip="1500 год"/>
              </a:rPr>
              <a:t>1500</a:t>
            </a:r>
            <a:r>
              <a:rPr lang="ru-RU" dirty="0" smtClean="0"/>
              <a:t> по</a:t>
            </a:r>
            <a:r>
              <a:rPr lang="ru-RU" u="sng" dirty="0" smtClean="0">
                <a:hlinkClick r:id="rId4" tooltip="1527 год"/>
              </a:rPr>
              <a:t>1527 год</a:t>
            </a:r>
            <a:r>
              <a:rPr lang="ru-RU" dirty="0" smtClean="0"/>
              <a:t>. В это время центр влияния итальянского искусства из Флоренции перемещается в Рим, благодаря вступлению на </a:t>
            </a:r>
            <a:r>
              <a:rPr lang="ru-RU" dirty="0" smtClean="0"/>
              <a:t>папский престол </a:t>
            </a:r>
            <a:r>
              <a:rPr lang="ru-RU" u="sng" dirty="0" smtClean="0"/>
              <a:t>Юлия II</a:t>
            </a:r>
            <a:r>
              <a:rPr lang="ru-RU" dirty="0" smtClean="0"/>
              <a:t> — </a:t>
            </a:r>
            <a:r>
              <a:rPr lang="ru-RU" dirty="0" smtClean="0"/>
              <a:t>человека честолюбивого, смелого и предприимчивого, привлёкшего к своему двору лучших художников Италии, занимавшего их многочисленными и важными работами и дававшего собой другим пример любви к художеству.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67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67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6700" b="1" dirty="0" smtClean="0">
                <a:solidFill>
                  <a:schemeClr val="tx2">
                    <a:lumMod val="75000"/>
                  </a:schemeClr>
                </a:solidFill>
              </a:rPr>
              <a:t>Позднее Возрождение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0" y="5000636"/>
            <a:ext cx="4357718" cy="1500198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Кризис Возрождения: венецианец</a:t>
            </a:r>
          </a:p>
          <a:p>
            <a:pPr>
              <a:buNone/>
            </a:pP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Тинторетто</a:t>
            </a:r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в 1594 г. изобразил тайную вечерю как подпольную сходку в тревожных сумеречных отсветах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Содержимое 4" descr="Tintosoup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714488"/>
            <a:ext cx="4214843" cy="3286148"/>
          </a:xfrm>
        </p:spPr>
      </p:pic>
      <p:sp>
        <p:nvSpPr>
          <p:cNvPr id="6" name="Прямоугольник 5"/>
          <p:cNvSpPr/>
          <p:nvPr/>
        </p:nvSpPr>
        <p:spPr>
          <a:xfrm>
            <a:off x="857224" y="1643051"/>
            <a:ext cx="364333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Позднее Возрождение в Италии охватывает период с 1530-х по 1590—1620-е годы. Некоторые исследователи причисляют к Позднему Возрождению и 1630-е, но эта позиция вызывает споры среди искусствоведов и историков. Искусство и культура этого времени настолько разнообразны по своим проявлениям, что сводить их к одному знаменателю можно только с большой долей условности. Например, </a:t>
            </a:r>
            <a:r>
              <a:rPr lang="ru-RU" u="sng" dirty="0" smtClean="0"/>
              <a:t>Британская энциклопедия</a:t>
            </a:r>
            <a:r>
              <a:rPr lang="ru-RU" dirty="0" smtClean="0"/>
              <a:t> </a:t>
            </a:r>
            <a:r>
              <a:rPr lang="ru-RU" u="sng" dirty="0" smtClean="0"/>
              <a:t>пишет</a:t>
            </a:r>
            <a:r>
              <a:rPr lang="ru-RU" dirty="0" smtClean="0"/>
              <a:t>, что «Возрождение как целостный исторический период закончилось с </a:t>
            </a:r>
            <a:r>
              <a:rPr lang="ru-RU" u="sng" dirty="0" smtClean="0"/>
              <a:t>падением </a:t>
            </a:r>
            <a:r>
              <a:rPr lang="ru-RU" u="sng" dirty="0" smtClean="0"/>
              <a:t>Рима</a:t>
            </a:r>
            <a:r>
              <a:rPr lang="ru-RU" dirty="0" smtClean="0"/>
              <a:t> в </a:t>
            </a:r>
            <a:r>
              <a:rPr lang="ru-RU" dirty="0" smtClean="0"/>
              <a:t>1527 году». </a:t>
            </a:r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67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67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6700" b="1" dirty="0" smtClean="0">
                <a:solidFill>
                  <a:schemeClr val="tx2">
                    <a:lumMod val="75000"/>
                  </a:schemeClr>
                </a:solidFill>
              </a:rPr>
              <a:t>Северное Возрождение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457200" y="1357298"/>
            <a:ext cx="4040188" cy="1071570"/>
          </a:xfrm>
        </p:spPr>
        <p:txBody>
          <a:bodyPr>
            <a:noAutofit/>
          </a:bodyPr>
          <a:lstStyle/>
          <a:p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1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«Любовное борение во сне» (1499) — одно из высших достижений ренессансного книгопечатания</a:t>
            </a:r>
            <a:endParaRPr lang="ru-RU" sz="1800" dirty="0"/>
          </a:p>
        </p:txBody>
      </p:sp>
      <p:pic>
        <p:nvPicPr>
          <p:cNvPr id="5" name="Содержимое 4" descr="Hypne2p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57200" y="2857496"/>
            <a:ext cx="4040188" cy="3143272"/>
          </a:xfrm>
        </p:spPr>
      </p:pic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>
          <a:xfrm>
            <a:off x="4645025" y="1500174"/>
            <a:ext cx="4041775" cy="4625989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002060"/>
                </a:solidFill>
              </a:rPr>
              <a:t>Итальянский Ренессанс практически не имел влияния на другие страны до </a:t>
            </a:r>
            <a:r>
              <a:rPr lang="ru-RU" sz="1800" dirty="0" smtClean="0">
                <a:solidFill>
                  <a:srgbClr val="002060"/>
                </a:solidFill>
                <a:hlinkClick r:id="rId3" tooltip="1450"/>
              </a:rPr>
              <a:t>1450</a:t>
            </a:r>
            <a:r>
              <a:rPr lang="ru-RU" sz="1800" dirty="0" smtClean="0">
                <a:solidFill>
                  <a:srgbClr val="002060"/>
                </a:solidFill>
              </a:rPr>
              <a:t> г. После </a:t>
            </a:r>
            <a:r>
              <a:rPr lang="ru-RU" sz="1800" dirty="0" smtClean="0">
                <a:solidFill>
                  <a:srgbClr val="002060"/>
                </a:solidFill>
                <a:hlinkClick r:id="rId4" tooltip="1500"/>
              </a:rPr>
              <a:t>1500</a:t>
            </a:r>
            <a:r>
              <a:rPr lang="ru-RU" sz="1800" dirty="0" smtClean="0">
                <a:solidFill>
                  <a:srgbClr val="002060"/>
                </a:solidFill>
              </a:rPr>
              <a:t> г. стиль распространился по континенту, но многие позднеготические влияния сохранялись даже до наступления эпохи барокко.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Период </a:t>
            </a:r>
            <a:r>
              <a:rPr lang="ru-RU" sz="1800" dirty="0" smtClean="0">
                <a:solidFill>
                  <a:srgbClr val="002060"/>
                </a:solidFill>
              </a:rPr>
              <a:t>Ренессанса на территории Нидерландов, Германии и Франции принято выделять в отдельное стилевое направление, имеющее некоторые различия с Возрождением в Италии, и называть «Северное Возрождение».</a:t>
            </a:r>
          </a:p>
          <a:p>
            <a:pPr>
              <a:buNone/>
            </a:pP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НАУКА</a:t>
            </a:r>
            <a:endParaRPr lang="ru-RU" sz="48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Содержимое 7" descr="800px-Instruments_in_the_Ambassado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6248" y="1388131"/>
            <a:ext cx="4400552" cy="3326754"/>
          </a:xfrm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4143372" y="4286256"/>
            <a:ext cx="4643470" cy="2286016"/>
          </a:xfrm>
        </p:spPr>
        <p:txBody>
          <a:bodyPr>
            <a:normAutofit/>
          </a:bodyPr>
          <a:lstStyle/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2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Астрономические инструменты на картине Гольбейна «Послы» (1533)</a:t>
            </a:r>
            <a:endParaRPr lang="ru-RU" sz="20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2910" y="1443841"/>
            <a:ext cx="364333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Развитие знаний в </a:t>
            </a:r>
            <a:r>
              <a:rPr lang="ru-RU" u="sng" dirty="0" smtClean="0">
                <a:hlinkClick r:id="rId3" tooltip="XIV"/>
              </a:rPr>
              <a:t>XIV</a:t>
            </a:r>
            <a:r>
              <a:rPr lang="ru-RU" dirty="0" smtClean="0"/>
              <a:t>—</a:t>
            </a:r>
            <a:r>
              <a:rPr lang="ru-RU" u="sng" dirty="0" smtClean="0">
                <a:hlinkClick r:id="rId4" tooltip="XVI век"/>
              </a:rPr>
              <a:t>XVI веках</a:t>
            </a:r>
            <a:r>
              <a:rPr lang="ru-RU" dirty="0" smtClean="0"/>
              <a:t> существенно повлияло на представления людей о мире и месте человека в нем. </a:t>
            </a:r>
            <a:r>
              <a:rPr lang="ru-RU" u="sng" dirty="0" smtClean="0"/>
              <a:t>Великие географические открытия</a:t>
            </a:r>
            <a:r>
              <a:rPr lang="ru-RU" dirty="0" smtClean="0"/>
              <a:t>, </a:t>
            </a:r>
            <a:r>
              <a:rPr lang="ru-RU" u="sng" dirty="0" smtClean="0"/>
              <a:t>гелиоцентрическая система мира</a:t>
            </a:r>
            <a:r>
              <a:rPr lang="ru-RU" dirty="0" smtClean="0"/>
              <a:t> </a:t>
            </a:r>
            <a:r>
              <a:rPr lang="ru-RU" u="sng" dirty="0" smtClean="0"/>
              <a:t>Николая Коперника</a:t>
            </a:r>
            <a:r>
              <a:rPr lang="ru-RU" dirty="0" smtClean="0"/>
              <a:t> изменили представления о размерах </a:t>
            </a:r>
            <a:r>
              <a:rPr lang="ru-RU" u="sng" dirty="0" smtClean="0"/>
              <a:t>Земли</a:t>
            </a:r>
            <a:r>
              <a:rPr lang="ru-RU" dirty="0" smtClean="0"/>
              <a:t> </a:t>
            </a:r>
          </a:p>
          <a:p>
            <a:r>
              <a:rPr lang="ru-RU" dirty="0" smtClean="0"/>
              <a:t>и </a:t>
            </a:r>
            <a:r>
              <a:rPr lang="ru-RU" dirty="0" smtClean="0"/>
              <a:t>её месте во </a:t>
            </a:r>
            <a:r>
              <a:rPr lang="ru-RU" u="sng" dirty="0" smtClean="0"/>
              <a:t>Вселенной</a:t>
            </a:r>
            <a:r>
              <a:rPr lang="ru-RU" dirty="0" smtClean="0"/>
              <a:t>, а </a:t>
            </a:r>
            <a:r>
              <a:rPr lang="ru-RU" dirty="0" smtClean="0"/>
              <a:t>работы </a:t>
            </a:r>
            <a:r>
              <a:rPr lang="ru-RU" u="sng" dirty="0" smtClean="0"/>
              <a:t>Парацельса</a:t>
            </a:r>
            <a:r>
              <a:rPr lang="ru-RU" dirty="0" smtClean="0"/>
              <a:t> и </a:t>
            </a:r>
            <a:r>
              <a:rPr lang="ru-RU" u="sng" dirty="0" smtClean="0"/>
              <a:t>Везалия</a:t>
            </a:r>
            <a:r>
              <a:rPr lang="ru-RU" dirty="0" smtClean="0"/>
              <a:t>, в которых впервые после античности были предприняты попытки изучить строение человека и процессы, происходящие в нем, положили начало научной медицине и анатомии</a:t>
            </a:r>
            <a:endParaRPr lang="ru-RU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227</Words>
  <Application>Microsoft Office PowerPoint</Application>
  <PresentationFormat>Экран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ВОЗРОЖДЕНИЕ</vt:lpstr>
      <vt:lpstr>Слайд 2</vt:lpstr>
      <vt:lpstr>  Периоды эпохи Возрождения: </vt:lpstr>
      <vt:lpstr> Проторенессанс </vt:lpstr>
      <vt:lpstr> Раннее Возрождение </vt:lpstr>
      <vt:lpstr> Высокое Возрождение </vt:lpstr>
      <vt:lpstr> Позднее Возрождение </vt:lpstr>
      <vt:lpstr> Северное Возрождение </vt:lpstr>
      <vt:lpstr>НАУКА</vt:lpstr>
      <vt:lpstr>ЛИТЕРАТУРА</vt:lpstr>
      <vt:lpstr>Архитектура</vt:lpstr>
      <vt:lpstr>      МУЗЫКА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ВОЗРОЖДЕНИЕ</dc:title>
  <dc:creator>Настя</dc:creator>
  <cp:lastModifiedBy>Настя</cp:lastModifiedBy>
  <cp:revision>17</cp:revision>
  <dcterms:created xsi:type="dcterms:W3CDTF">2012-10-02T17:57:42Z</dcterms:created>
  <dcterms:modified xsi:type="dcterms:W3CDTF">2012-10-09T10:47:05Z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459986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D5.0.3</vt:lpwstr>
  </property>
</Properties>
</file>