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5" r:id="rId2"/>
    <p:sldId id="304" r:id="rId3"/>
    <p:sldId id="302" r:id="rId4"/>
    <p:sldId id="303" r:id="rId5"/>
    <p:sldId id="301" r:id="rId6"/>
    <p:sldId id="271" r:id="rId7"/>
    <p:sldId id="274" r:id="rId8"/>
    <p:sldId id="276" r:id="rId9"/>
    <p:sldId id="289" r:id="rId10"/>
    <p:sldId id="279" r:id="rId11"/>
    <p:sldId id="280" r:id="rId12"/>
    <p:sldId id="281" r:id="rId13"/>
    <p:sldId id="299" r:id="rId14"/>
    <p:sldId id="282" r:id="rId15"/>
    <p:sldId id="284" r:id="rId16"/>
    <p:sldId id="286" r:id="rId17"/>
    <p:sldId id="300" r:id="rId18"/>
    <p:sldId id="287" r:id="rId19"/>
    <p:sldId id="290" r:id="rId20"/>
    <p:sldId id="268" r:id="rId21"/>
    <p:sldId id="265" r:id="rId22"/>
    <p:sldId id="266" r:id="rId23"/>
    <p:sldId id="293" r:id="rId24"/>
    <p:sldId id="294" r:id="rId25"/>
    <p:sldId id="295" r:id="rId26"/>
    <p:sldId id="296" r:id="rId27"/>
    <p:sldId id="306" r:id="rId28"/>
    <p:sldId id="297" r:id="rId29"/>
    <p:sldId id="29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00"/>
    <a:srgbClr val="008000"/>
    <a:srgbClr val="660033"/>
    <a:srgbClr val="CC0000"/>
    <a:srgbClr val="660066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7363-D45A-4129-A0E7-2306BACE0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594A-BEA7-4604-91C5-1532B85AC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48CFA-C183-49BC-A91F-FAC56BF5B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E5D2F-3A4D-4AFC-95BE-46AD033A1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D365-AF77-4360-B60E-781DC81A7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DA610-2030-470F-AD0A-3F677CC85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E8E59-2DD2-43EB-A4DE-8ACB32275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C7CF8-2E3B-45A0-B580-45898F5C5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4DBA-AFB4-4AEC-8FFE-025020EE7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6940-F977-459E-9C9B-2E4509ECB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8B446-9AB7-4374-ACD5-7ADE12FC3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A05FE-085D-40BD-9455-F054BF612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0925297-35C4-4C2F-9EEF-EC2F78A74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4213" y="1052513"/>
            <a:ext cx="7772400" cy="2551112"/>
          </a:xfrm>
        </p:spPr>
        <p:txBody>
          <a:bodyPr/>
          <a:lstStyle/>
          <a:p>
            <a:r>
              <a:rPr lang="ru-RU" sz="2400" b="1" smtClean="0">
                <a:effectLst/>
              </a:rPr>
              <a:t>Урок   литературы в 7 классе по теме «Сложность взаимоотношений взрослых и детей» по рассказу</a:t>
            </a:r>
            <a:br>
              <a:rPr lang="ru-RU" sz="2400" b="1" smtClean="0">
                <a:effectLst/>
              </a:rPr>
            </a:br>
            <a:r>
              <a:rPr lang="ru-RU" sz="2400" b="1" smtClean="0">
                <a:effectLst/>
              </a:rPr>
              <a:t> И.А. Бунина « Цифры»</a:t>
            </a:r>
          </a:p>
        </p:txBody>
      </p:sp>
      <p:sp>
        <p:nvSpPr>
          <p:cNvPr id="14338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i="1" smtClean="0">
                <a:effectLst/>
              </a:rPr>
              <a:t>Выполнила учитель русского языка и литературы высшей квалификационной категории  МКОУ СОШ №251 </a:t>
            </a:r>
          </a:p>
          <a:p>
            <a:r>
              <a:rPr lang="ru-RU" sz="2000" i="1" smtClean="0">
                <a:effectLst/>
              </a:rPr>
              <a:t>Галандина Галина Мефодьевна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 рассказа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1163" y="1443038"/>
            <a:ext cx="23653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 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213" y="1387475"/>
            <a:ext cx="63007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глава «Когда ты вырастешь, вспомнишь ли ты, как…»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9113" y="2781300"/>
            <a:ext cx="1846262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Развязка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213" y="2719388"/>
            <a:ext cx="63007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глава «Дядечка, прости меня, я больше не буду…»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6263" y="4221163"/>
            <a:ext cx="17319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Завязка –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00338" y="4219575"/>
            <a:ext cx="62595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глава «Ты в этот день проснулся с новой мечтой…»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7838" y="3179763"/>
            <a:ext cx="8540750" cy="5910262"/>
          </a:xfrm>
        </p:spPr>
        <p:txBody>
          <a:bodyPr/>
          <a:lstStyle/>
          <a:p>
            <a:pPr>
              <a:defRPr/>
            </a:pPr>
            <a:endParaRPr lang="ru-RU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sz="2000" dirty="0" smtClean="0">
              <a:effectLst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5 глава – «И мы сделали вид, что забыли о тебе…»</a:t>
            </a:r>
          </a:p>
          <a:p>
            <a:pPr>
              <a:defRPr/>
            </a:pPr>
            <a:endParaRPr lang="ru-RU" sz="2000" dirty="0" smtClean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836613"/>
            <a:ext cx="34353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Кульминация –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1688" y="1700213"/>
            <a:ext cx="73453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глава --«Царский день. Великий грех»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088" y="2530475"/>
            <a:ext cx="512921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глава «Вот тебе и цифры…»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1538" y="3232150"/>
            <a:ext cx="53324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глава – «Но ты всё кричал…»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Развязка – </a:t>
            </a:r>
          </a:p>
          <a:p>
            <a:pPr algn="ctr">
              <a:buFont typeface="Wingdings" pitchFamily="2" charset="2"/>
              <a:buNone/>
              <a:defRPr/>
            </a:pPr>
            <a:endParaRPr lang="ru-RU" dirty="0" smtClean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7288" y="2781300"/>
            <a:ext cx="7488237" cy="946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 глава   «Дядечка!– сказал ты мне, обессиленный борьбой за счастье..»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  <a:effectLst/>
              </a:rPr>
              <a:t>Особенности композиции</a:t>
            </a:r>
          </a:p>
        </p:txBody>
      </p:sp>
      <p:sp>
        <p:nvSpPr>
          <p:cNvPr id="3072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Рассказ от лица героя</a:t>
            </a:r>
          </a:p>
          <a:p>
            <a:r>
              <a:rPr lang="ru-RU" smtClean="0">
                <a:effectLst/>
              </a:rPr>
              <a:t>Нарушение хронологии (последовательности) изображения событий</a:t>
            </a:r>
          </a:p>
          <a:p>
            <a:r>
              <a:rPr lang="ru-RU" smtClean="0">
                <a:effectLst/>
              </a:rPr>
              <a:t>Разное количество кульминаций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герои произведения</a:t>
            </a:r>
          </a:p>
        </p:txBody>
      </p:sp>
      <p:sp>
        <p:nvSpPr>
          <p:cNvPr id="3072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Дядя </a:t>
            </a:r>
            <a:r>
              <a:rPr lang="ru-RU" dirty="0" smtClean="0">
                <a:effectLst/>
              </a:rPr>
              <a:t>                                </a:t>
            </a:r>
            <a:r>
              <a:rPr lang="ru-RU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Женя</a:t>
            </a:r>
          </a:p>
          <a:p>
            <a:pPr>
              <a:defRPr/>
            </a:pPr>
            <a:endParaRPr lang="ru-RU" dirty="0" smtClean="0">
              <a:effectLst/>
            </a:endParaRPr>
          </a:p>
          <a:p>
            <a:pPr>
              <a:defRPr/>
            </a:pPr>
            <a:r>
              <a:rPr lang="ru-RU" dirty="0" smtClean="0">
                <a:effectLst/>
              </a:rPr>
              <a:t>Расскажите, какова манера, поступки, речь, отношение к себе главных героев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Манера держаться, характер героев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91000" cy="47244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Дядя: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dirty="0" smtClean="0">
              <a:effectLst/>
            </a:endParaRPr>
          </a:p>
        </p:txBody>
      </p:sp>
      <p:sp>
        <p:nvSpPr>
          <p:cNvPr id="31747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Женя: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2" name="Прямоугольник 1"/>
          <p:cNvSpPr/>
          <p:nvPr/>
        </p:nvSpPr>
        <p:spPr>
          <a:xfrm>
            <a:off x="0" y="2636838"/>
            <a:ext cx="45720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сдержанный, твердый в своих решениях, спокойный, справедливый, строгий;</a:t>
            </a:r>
          </a:p>
          <a:p>
            <a:pPr>
              <a:defRPr/>
            </a:pP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482850"/>
            <a:ext cx="4572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«… хотел после всех своих преступлений показаться особенно деликатным, особенно приличным и кротким…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Речь героев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492500" cy="460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Дядя:</a:t>
            </a:r>
          </a:p>
        </p:txBody>
      </p:sp>
      <p:sp>
        <p:nvSpPr>
          <p:cNvPr id="32771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Женя: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2565400"/>
            <a:ext cx="4572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говорит он спокойно, рассудительно, порой твердо;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говорит холодно, небрежно, раздраженно;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возникла ситуация, когда он даже «рявкнул» на племянника;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все больше речь к мальчику наполнена любовью и нежностью;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73613" y="2349500"/>
            <a:ext cx="4572000" cy="2417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зависимости от ситуации речь его то тихая, то протяжная; то он начинает кричать, вопить, то говорит шепотом; то восклицал страстно, то злобно кричал; то горячо, поспешно, то радостно.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Отношение героев к себе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117633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Дядя   </a:t>
            </a:r>
            <a:r>
              <a:rPr lang="ru-RU" dirty="0" smtClean="0">
                <a:effectLst/>
              </a:rPr>
              <a:t>                            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Женя     </a:t>
            </a:r>
            <a:r>
              <a:rPr lang="ru-RU" dirty="0" smtClean="0">
                <a:effectLst/>
              </a:rPr>
              <a:t>         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2781300"/>
            <a:ext cx="4572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очень умный дядя        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Совершаю великий </a:t>
            </a:r>
          </a:p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грех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163" y="2779713"/>
            <a:ext cx="20986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Смирился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3200400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35842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0"/>
            <a:ext cx="8540750" cy="6122988"/>
          </a:xfrm>
        </p:spPr>
        <p:txBody>
          <a:bodyPr/>
          <a:lstStyle/>
          <a:p>
            <a:endParaRPr lang="ru-RU" smtClean="0">
              <a:effectLst/>
            </a:endParaRPr>
          </a:p>
          <a:p>
            <a:endParaRPr lang="ru-RU" smtClean="0">
              <a:effectLst/>
            </a:endParaRPr>
          </a:p>
          <a:p>
            <a:endParaRPr lang="ru-RU" smtClean="0">
              <a:effectLst/>
            </a:endParaRPr>
          </a:p>
          <a:p>
            <a:endParaRPr lang="ru-RU" smtClean="0">
              <a:effectLst/>
            </a:endParaRPr>
          </a:p>
          <a:p>
            <a:r>
              <a:rPr lang="ru-RU" smtClean="0">
                <a:effectLst/>
              </a:rPr>
              <a:t>Почему нет описания внешности, портретов героев? Что важно показать писателю?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C0000"/>
                </a:solidFill>
                <a:effectLst/>
              </a:rPr>
              <a:t>Психологический портрет --</a:t>
            </a:r>
          </a:p>
        </p:txBody>
      </p:sp>
      <p:sp>
        <p:nvSpPr>
          <p:cNvPr id="3686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Это совокупность черт характера человека, мир его душевных переживаний, который показан с помощью жестов, мимики.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60350"/>
            <a:ext cx="7772400" cy="431800"/>
          </a:xfrm>
        </p:spPr>
        <p:txBody>
          <a:bodyPr/>
          <a:lstStyle/>
          <a:p>
            <a:r>
              <a:rPr lang="ru-RU" sz="4000" dirty="0" smtClean="0">
                <a:effectLst/>
              </a:rPr>
              <a:t>Цель </a:t>
            </a:r>
            <a:r>
              <a:rPr lang="ru-RU" sz="4000" dirty="0" smtClean="0">
                <a:effectLst/>
              </a:rPr>
              <a:t>урока</a:t>
            </a:r>
            <a:r>
              <a:rPr lang="ru-RU" sz="4000" dirty="0" smtClean="0">
                <a:effectLst/>
              </a:rPr>
              <a:t>:</a:t>
            </a:r>
            <a:endParaRPr lang="ru-RU" sz="2800" b="1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15362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marL="457200" indent="-457200" algn="l">
              <a:buAutoNum type="arabicPeriod"/>
            </a:pPr>
            <a:endParaRPr lang="ru-RU" sz="2000" b="1" dirty="0" smtClean="0">
              <a:effectLst/>
            </a:endParaRPr>
          </a:p>
          <a:p>
            <a:pPr marL="457200" indent="-457200" algn="l">
              <a:buAutoNum type="arabicPeriod"/>
            </a:pPr>
            <a:endParaRPr lang="ru-RU" sz="2000" b="1" dirty="0">
              <a:effectLst/>
            </a:endParaRPr>
          </a:p>
          <a:p>
            <a:pPr marL="457200" indent="-457200" algn="l">
              <a:buAutoNum type="arabicPeriod"/>
            </a:pPr>
            <a:r>
              <a:rPr lang="ru-RU" sz="2000" b="1" dirty="0" smtClean="0">
                <a:effectLst/>
              </a:rPr>
              <a:t>Разобраться </a:t>
            </a:r>
            <a:r>
              <a:rPr lang="ru-RU" sz="2000" b="1" dirty="0" smtClean="0">
                <a:effectLst/>
              </a:rPr>
              <a:t>в </a:t>
            </a:r>
            <a:r>
              <a:rPr lang="ru-RU" sz="2000" b="1" dirty="0" smtClean="0">
                <a:effectLst/>
              </a:rPr>
              <a:t>прочитанном.</a:t>
            </a:r>
          </a:p>
          <a:p>
            <a:pPr marL="457200" indent="-457200" algn="l">
              <a:buAutoNum type="arabicPeriod"/>
            </a:pPr>
            <a:endParaRPr lang="ru-RU" sz="2000" b="1" u="sng" dirty="0">
              <a:effectLst/>
            </a:endParaRPr>
          </a:p>
          <a:p>
            <a:pPr marL="457200" indent="-457200" algn="l">
              <a:buAutoNum type="arabicPeriod"/>
            </a:pPr>
            <a:endParaRPr lang="ru-RU" sz="2000" b="1" dirty="0" smtClean="0">
              <a:effectLst/>
            </a:endParaRPr>
          </a:p>
          <a:p>
            <a:pPr marL="457200" indent="-457200" algn="l">
              <a:buAutoNum type="arabicPeriod"/>
            </a:pPr>
            <a:r>
              <a:rPr lang="ru-RU" sz="2000" b="1" dirty="0" smtClean="0">
                <a:effectLst/>
              </a:rPr>
              <a:t>Выявить </a:t>
            </a:r>
            <a:r>
              <a:rPr lang="ru-RU" sz="2000" b="1" dirty="0" smtClean="0">
                <a:effectLst/>
              </a:rPr>
              <a:t>особенности композиции и раскрыть организацию рассказа для понимания идеи рассказа</a:t>
            </a:r>
            <a:r>
              <a:rPr lang="ru-RU" sz="2000" b="1" dirty="0" smtClean="0">
                <a:effectLst/>
              </a:rPr>
              <a:t>.</a:t>
            </a:r>
          </a:p>
          <a:p>
            <a:pPr marL="457200" indent="-457200" algn="l">
              <a:buAutoNum type="arabicPeriod"/>
            </a:pPr>
            <a:endParaRPr lang="ru-RU" sz="20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1"/>
                </a:solidFill>
                <a:effectLst/>
              </a:rPr>
              <a:t>Поразмышляем</a:t>
            </a:r>
          </a:p>
        </p:txBody>
      </p:sp>
      <p:sp>
        <p:nvSpPr>
          <p:cNvPr id="378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4054475" cy="4422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Какова, по-вашему, главная ценность в человеческих отношениях 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Как вы думаете, должны ли взрослые признавать свои ошибки перед детьми? Признал ли дядя свою неправоту?</a:t>
            </a:r>
          </a:p>
        </p:txBody>
      </p:sp>
      <p:pic>
        <p:nvPicPr>
          <p:cNvPr id="16398" name="Picture 14" descr="Чех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57338"/>
            <a:ext cx="4349750" cy="4895850"/>
          </a:xfrm>
          <a:prstGeom prst="rect">
            <a:avLst/>
          </a:prstGeom>
          <a:solidFill>
            <a:srgbClr val="660033"/>
          </a:solidFill>
          <a:ln w="127000" cmpd="tri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7345362" cy="5327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4053" dir="19742175" algn="ctr" rotWithShape="0">
                    <a:srgbClr val="00CCFF">
                      <a:alpha val="79999"/>
                    </a:srgbClr>
                  </a:outerShdw>
                </a:effectLst>
                <a:latin typeface="Impact"/>
              </a:rPr>
              <a:t>Какие уроки</a:t>
            </a:r>
          </a:p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4053" dir="19742175" algn="ctr" rotWithShape="0">
                    <a:srgbClr val="00CCFF">
                      <a:alpha val="79999"/>
                    </a:srgbClr>
                  </a:outerShdw>
                </a:effectLst>
                <a:latin typeface="Impact"/>
              </a:rPr>
              <a:t>на взрослое будущее</a:t>
            </a:r>
          </a:p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4053" dir="19742175" algn="ctr" rotWithShape="0">
                    <a:srgbClr val="00CCFF">
                      <a:alpha val="79999"/>
                    </a:srgbClr>
                  </a:outerShdw>
                </a:effectLst>
                <a:latin typeface="Impact"/>
              </a:rPr>
              <a:t>вы извлекли, </a:t>
            </a:r>
          </a:p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4053" dir="19742175" algn="ctr" rotWithShape="0">
                    <a:srgbClr val="00CCFF">
                      <a:alpha val="79999"/>
                    </a:srgbClr>
                  </a:outerShdw>
                </a:effectLst>
                <a:latin typeface="Impact"/>
              </a:rPr>
              <a:t>прочитав рассказ</a:t>
            </a:r>
          </a:p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74053" dir="19742175" algn="ctr" rotWithShape="0">
                    <a:srgbClr val="00CCFF">
                      <a:alpha val="79999"/>
                    </a:srgbClr>
                  </a:outerShdw>
                </a:effectLst>
                <a:latin typeface="Impact"/>
              </a:rPr>
              <a:t>И.А. Бунина?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398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i="1" smtClean="0">
                <a:solidFill>
                  <a:srgbClr val="000066"/>
                </a:solidFill>
              </a:rPr>
              <a:t>УРОКИ НА ВЗРОСЛОЕ БУДУЩЕЕ!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196975"/>
            <a:ext cx="8540750" cy="49022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rgbClr val="FFFF00"/>
                </a:solidFill>
              </a:rPr>
              <a:t>Взрослые должны помнить, какими они были в детстве!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rgbClr val="FFFF00"/>
                </a:solidFill>
              </a:rPr>
              <a:t>Быть внимательными по отношению к детям.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rgbClr val="FFFF00"/>
                </a:solidFill>
              </a:rPr>
              <a:t>Нельзя озлобляться!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rgbClr val="FFFF00"/>
                </a:solidFill>
              </a:rPr>
              <a:t>Взрослые всегда должны быть мудрыми.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rgbClr val="FFFF00"/>
                </a:solidFill>
              </a:rPr>
              <a:t>Нельзя обижать людей, тем более близких тебе. Это больно.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66FFFF"/>
                </a:solidFill>
                <a:effectLst/>
              </a:rPr>
              <a:t>ТЕСТ</a:t>
            </a:r>
          </a:p>
        </p:txBody>
      </p:sp>
      <p:sp>
        <p:nvSpPr>
          <p:cNvPr id="4096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Часто ли вы ссоритесь с родителями?</a:t>
            </a:r>
          </a:p>
          <a:p>
            <a:r>
              <a:rPr lang="ru-RU" smtClean="0">
                <a:effectLst/>
              </a:rPr>
              <a:t>1 -  нет</a:t>
            </a:r>
          </a:p>
          <a:p>
            <a:r>
              <a:rPr lang="ru-RU" smtClean="0">
                <a:effectLst/>
              </a:rPr>
              <a:t>2 -  бывает</a:t>
            </a:r>
          </a:p>
          <a:p>
            <a:r>
              <a:rPr lang="ru-RU" smtClean="0">
                <a:effectLst/>
              </a:rPr>
              <a:t>3 -  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Признаёте ли вы свои ошибки?</a:t>
            </a:r>
          </a:p>
          <a:p>
            <a:r>
              <a:rPr lang="ru-RU" smtClean="0">
                <a:effectLst/>
              </a:rPr>
              <a:t>1 – всегда</a:t>
            </a:r>
          </a:p>
          <a:p>
            <a:r>
              <a:rPr lang="ru-RU" smtClean="0">
                <a:effectLst/>
              </a:rPr>
              <a:t>2 -- с трудом</a:t>
            </a:r>
          </a:p>
          <a:p>
            <a:r>
              <a:rPr lang="ru-RU" smtClean="0">
                <a:effectLst/>
              </a:rPr>
              <a:t>3 – я всегда прав(а)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Часто ли вы проводите досуг с родителями?</a:t>
            </a:r>
          </a:p>
          <a:p>
            <a:r>
              <a:rPr lang="ru-RU" smtClean="0">
                <a:effectLst/>
              </a:rPr>
              <a:t>1 – часто</a:t>
            </a:r>
          </a:p>
          <a:p>
            <a:r>
              <a:rPr lang="ru-RU" smtClean="0">
                <a:effectLst/>
              </a:rPr>
              <a:t>2 – иногда</a:t>
            </a:r>
          </a:p>
          <a:p>
            <a:r>
              <a:rPr lang="ru-RU" smtClean="0">
                <a:effectLst/>
              </a:rPr>
              <a:t>3 – никогда</a:t>
            </a:r>
          </a:p>
          <a:p>
            <a:endParaRPr lang="ru-RU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44034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Умеете вы прощать обиды?</a:t>
            </a:r>
          </a:p>
          <a:p>
            <a:r>
              <a:rPr lang="ru-RU" smtClean="0">
                <a:effectLst/>
              </a:rPr>
              <a:t>1 – стараюсь прощать</a:t>
            </a:r>
          </a:p>
          <a:p>
            <a:r>
              <a:rPr lang="ru-RU" smtClean="0">
                <a:effectLst/>
              </a:rPr>
              <a:t>2 – долго помню обиду</a:t>
            </a:r>
          </a:p>
          <a:p>
            <a:r>
              <a:rPr lang="ru-RU" smtClean="0">
                <a:effectLst/>
              </a:rPr>
              <a:t>3 – никогда не прощаю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теста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676400"/>
            <a:ext cx="8540750" cy="4992960"/>
          </a:xfrm>
        </p:spPr>
        <p:txBody>
          <a:bodyPr/>
          <a:lstStyle/>
          <a:p>
            <a:r>
              <a:rPr lang="ru-RU" dirty="0" smtClean="0"/>
              <a:t>Если вы набрали от 4 до 6 баллов, то вы просто идеал: добры, внимательны, отзывчивы.</a:t>
            </a:r>
          </a:p>
          <a:p>
            <a:r>
              <a:rPr lang="ru-RU" dirty="0" smtClean="0"/>
              <a:t>Если вы набрали от 7 до 9 баллов, то вы достаточно доброжелательны, любите родителей.</a:t>
            </a:r>
          </a:p>
          <a:p>
            <a:r>
              <a:rPr lang="ru-RU" dirty="0" smtClean="0"/>
              <a:t>Если вы набрали от 10 до 12 баллов, то вам надо серьёзно задуматься над вашим отношением к родным и друзьям.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762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400" smtClean="0">
                <a:solidFill>
                  <a:srgbClr val="FFFF00"/>
                </a:solidFill>
                <a:effectLst/>
              </a:rPr>
              <a:t>Для кого и почему написан рассказ?</a:t>
            </a:r>
          </a:p>
          <a:p>
            <a:endParaRPr lang="ru-RU" sz="4400" smtClean="0">
              <a:solidFill>
                <a:srgbClr val="CC0000"/>
              </a:solidFill>
              <a:effectLst/>
            </a:endParaRPr>
          </a:p>
          <a:p>
            <a:endParaRPr lang="ru-RU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  <a:effectLst/>
              </a:rPr>
              <a:t>Домашнее задание</a:t>
            </a:r>
          </a:p>
        </p:txBody>
      </p:sp>
      <p:sp>
        <p:nvSpPr>
          <p:cNvPr id="46082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1. стр.18, вопрос 1, 2.</a:t>
            </a:r>
          </a:p>
          <a:p>
            <a:r>
              <a:rPr lang="ru-RU" smtClean="0">
                <a:effectLst/>
              </a:rPr>
              <a:t>2.  сочинение- миниатюра «Что нужно сделать, чтобы взрослым и детям достичь взаимопонимания?» *</a:t>
            </a:r>
          </a:p>
          <a:p>
            <a:r>
              <a:rPr lang="ru-RU" smtClean="0">
                <a:effectLst/>
              </a:rPr>
              <a:t>3. индивидуальные  сообщения</a:t>
            </a:r>
          </a:p>
          <a:p>
            <a:r>
              <a:rPr lang="ru-RU" smtClean="0">
                <a:effectLst/>
              </a:rPr>
              <a:t>4. читать стр. 22– 38.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4213" y="115888"/>
            <a:ext cx="7772400" cy="1081087"/>
          </a:xfrm>
        </p:spPr>
        <p:txBody>
          <a:bodyPr/>
          <a:lstStyle/>
          <a:p>
            <a:r>
              <a:rPr lang="ru-RU" sz="2800" b="1" smtClean="0">
                <a:effectLst/>
              </a:rPr>
              <a:t>Содержание урока</a:t>
            </a:r>
          </a:p>
        </p:txBody>
      </p:sp>
      <p:sp>
        <p:nvSpPr>
          <p:cNvPr id="16386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79388" y="981075"/>
            <a:ext cx="8785225" cy="5400675"/>
          </a:xfrm>
        </p:spPr>
        <p:txBody>
          <a:bodyPr/>
          <a:lstStyle/>
          <a:p>
            <a:pPr marL="609600" indent="-609600" algn="l"/>
            <a:r>
              <a:rPr lang="ru-RU" sz="1800" smtClean="0">
                <a:effectLst/>
              </a:rPr>
              <a:t>                                     </a:t>
            </a:r>
          </a:p>
          <a:p>
            <a:pPr marL="609600" indent="-609600" algn="l"/>
            <a:endParaRPr lang="ru-RU" sz="1800" smtClean="0">
              <a:effectLst/>
            </a:endParaRPr>
          </a:p>
          <a:p>
            <a:pPr marL="609600" indent="-609600" algn="l"/>
            <a:r>
              <a:rPr lang="ru-RU" sz="1800" smtClean="0">
                <a:effectLst/>
              </a:rPr>
              <a:t>                                      </a:t>
            </a:r>
            <a:r>
              <a:rPr lang="ru-RU" sz="2000" b="1" smtClean="0">
                <a:effectLst/>
              </a:rPr>
              <a:t>1. Вступительное слово учителя.</a:t>
            </a:r>
          </a:p>
          <a:p>
            <a:pPr marL="609600" indent="-609600" algn="l"/>
            <a:r>
              <a:rPr lang="ru-RU" sz="2000" b="1" smtClean="0">
                <a:effectLst/>
              </a:rPr>
              <a:t>                                   2. Презентация « Биография И.Бунина».</a:t>
            </a:r>
          </a:p>
          <a:p>
            <a:pPr marL="609600" indent="-609600" algn="l"/>
            <a:r>
              <a:rPr lang="ru-RU" sz="2000" b="1" smtClean="0">
                <a:effectLst/>
              </a:rPr>
              <a:t>                                   3. Знакомство с темой и целью урока.</a:t>
            </a:r>
          </a:p>
          <a:p>
            <a:pPr marL="609600" indent="-609600" algn="l"/>
            <a:r>
              <a:rPr lang="ru-RU" sz="2000" b="1" smtClean="0">
                <a:effectLst/>
              </a:rPr>
              <a:t>                                   4. Работа с репродукциями В. Серова.</a:t>
            </a:r>
          </a:p>
          <a:p>
            <a:pPr marL="609600" indent="-609600" algn="l"/>
            <a:r>
              <a:rPr lang="ru-RU" sz="2000" b="1" smtClean="0">
                <a:effectLst/>
              </a:rPr>
              <a:t>                                   5. Анализ композиции, её особенности.</a:t>
            </a:r>
          </a:p>
          <a:p>
            <a:pPr marL="609600" indent="-609600" algn="l"/>
            <a:r>
              <a:rPr lang="ru-RU" sz="2000" b="1" smtClean="0">
                <a:effectLst/>
              </a:rPr>
              <a:t>                                   6. Анализ образов героев произведения.</a:t>
            </a:r>
          </a:p>
          <a:p>
            <a:pPr marL="609600" indent="-609600" algn="l"/>
            <a:r>
              <a:rPr lang="ru-RU" sz="2000" b="1" smtClean="0">
                <a:effectLst/>
              </a:rPr>
              <a:t>                                   7. Творческая работа.</a:t>
            </a:r>
          </a:p>
          <a:p>
            <a:pPr marL="609600" indent="-609600" algn="l"/>
            <a:r>
              <a:rPr lang="ru-RU" sz="2000" b="1" smtClean="0">
                <a:effectLst/>
              </a:rPr>
              <a:t>                                   8. Дискуссия.</a:t>
            </a:r>
          </a:p>
          <a:p>
            <a:pPr marL="609600" indent="-609600" algn="l"/>
            <a:r>
              <a:rPr lang="ru-RU" sz="2000" b="1" smtClean="0">
                <a:effectLst/>
              </a:rPr>
              <a:t>                                   9. Тест на толерантность.</a:t>
            </a:r>
          </a:p>
          <a:p>
            <a:pPr marL="609600" indent="-609600" algn="l"/>
            <a:r>
              <a:rPr lang="ru-RU" sz="2000" b="1" smtClean="0">
                <a:effectLst/>
              </a:rPr>
              <a:t>                                   10.Подведение итогов.</a:t>
            </a:r>
          </a:p>
          <a:p>
            <a:pPr marL="609600" indent="-609600" algn="l"/>
            <a:r>
              <a:rPr lang="ru-RU" sz="2000" b="1" smtClean="0">
                <a:effectLst/>
              </a:rPr>
              <a:t>                                   11.Домашнее задание.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000" b="1" smtClean="0">
              <a:effectLst/>
            </a:endParaRPr>
          </a:p>
          <a:p>
            <a:pPr marL="609600" indent="-609600">
              <a:buFont typeface="Wingdings" pitchFamily="2" charset="2"/>
              <a:buAutoNum type="arabicPeriod"/>
            </a:pPr>
            <a:endParaRPr lang="ru-RU" sz="1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sp>
        <p:nvSpPr>
          <p:cNvPr id="1741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5916613"/>
            <a:ext cx="8540750" cy="9413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b="1" smtClean="0">
                <a:solidFill>
                  <a:srgbClr val="CC0000"/>
                </a:solidFill>
                <a:effectLst/>
              </a:rPr>
              <a:t>Ф. Васильев «На закате»</a:t>
            </a:r>
          </a:p>
        </p:txBody>
      </p:sp>
      <p:pic>
        <p:nvPicPr>
          <p:cNvPr id="17411" name="Picture 6" descr="Фёдор Василь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7350"/>
            <a:ext cx="9144000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5532438"/>
            <a:ext cx="8510588" cy="1325562"/>
          </a:xfrm>
        </p:spPr>
        <p:txBody>
          <a:bodyPr/>
          <a:lstStyle/>
          <a:p>
            <a:r>
              <a:rPr lang="ru-RU" b="1" smtClean="0">
                <a:solidFill>
                  <a:srgbClr val="CC0000"/>
                </a:solidFill>
                <a:effectLst/>
              </a:rPr>
              <a:t>И. Левитан</a:t>
            </a:r>
          </a:p>
        </p:txBody>
      </p:sp>
      <p:sp>
        <p:nvSpPr>
          <p:cNvPr id="18434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00213"/>
            <a:ext cx="8540750" cy="4033837"/>
          </a:xfrm>
        </p:spPr>
        <p:txBody>
          <a:bodyPr/>
          <a:lstStyle/>
          <a:p>
            <a:endParaRPr lang="ru-RU" smtClean="0">
              <a:effectLst/>
            </a:endParaRPr>
          </a:p>
        </p:txBody>
      </p:sp>
      <p:pic>
        <p:nvPicPr>
          <p:cNvPr id="18435" name="Picture 4" descr="0008-008-Zolotaja-o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260350"/>
            <a:ext cx="8459787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/>
              <a:t>Тема: Сложность взаимоотношения детей и взрослых ( по рассказу И. Бунина «Цифры»)</a:t>
            </a:r>
          </a:p>
        </p:txBody>
      </p:sp>
      <p:pic>
        <p:nvPicPr>
          <p:cNvPr id="6152" name="Picture 8" descr="Бун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916113"/>
            <a:ext cx="43910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effectLst/>
            </a:endParaRPr>
          </a:p>
        </p:txBody>
      </p:sp>
      <p:graphicFrame>
        <p:nvGraphicFramePr>
          <p:cNvPr id="24582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323850" y="115888"/>
          <a:ext cx="8496300" cy="612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Слайд" r:id="rId3" imgW="4571967" imgH="3429060" progId="PowerPoint.Slide.8">
                  <p:embed/>
                </p:oleObj>
              </mc:Choice>
              <mc:Fallback>
                <p:oleObj name="Слайд" r:id="rId3" imgW="4571967" imgH="3429060" progId="PowerPoint.Slide.8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5888"/>
                        <a:ext cx="8496300" cy="612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229225"/>
            <a:ext cx="8229600" cy="1439863"/>
          </a:xfrm>
          <a:noFill/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CC0000"/>
                </a:solidFill>
                <a:effectLst/>
              </a:rPr>
              <a:t>В. Серов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CC0000"/>
                </a:solidFill>
                <a:effectLst/>
              </a:rPr>
              <a:t>«Мики Морозов»</a:t>
            </a:r>
          </a:p>
        </p:txBody>
      </p:sp>
      <p:pic>
        <p:nvPicPr>
          <p:cNvPr id="25602" name="Picture 4" descr="1371788802_mikamoroz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88913"/>
            <a:ext cx="5715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850" y="0"/>
            <a:ext cx="8510588" cy="1325563"/>
          </a:xfrm>
          <a:noFill/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effectLst/>
              </a:rPr>
              <a:t>Поразмышляем</a:t>
            </a:r>
          </a:p>
        </p:txBody>
      </p:sp>
      <p:sp>
        <p:nvSpPr>
          <p:cNvPr id="26626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388" y="1557338"/>
            <a:ext cx="8540750" cy="44227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От чьего имени ведет-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effectLst/>
              </a:rPr>
              <a:t>    ся рассказ? Почему?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Какова тема рассказа?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Почему произошла ссора?</a:t>
            </a:r>
          </a:p>
          <a:p>
            <a:pPr>
              <a:lnSpc>
                <a:spcPct val="90000"/>
              </a:lnSpc>
            </a:pPr>
            <a:endParaRPr lang="ru-RU" sz="2800" smtClean="0">
              <a:effectLst/>
            </a:endParaRPr>
          </a:p>
          <a:p>
            <a:pPr>
              <a:lnSpc>
                <a:spcPct val="90000"/>
              </a:lnSpc>
            </a:pPr>
            <a:endParaRPr lang="ru-RU" sz="28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</a:rPr>
              <a:t>Какие чувства возникли у вас после прочтения?</a:t>
            </a:r>
          </a:p>
          <a:p>
            <a:pPr>
              <a:lnSpc>
                <a:spcPct val="90000"/>
              </a:lnSpc>
            </a:pPr>
            <a:endParaRPr lang="ru-RU" sz="2800" smtClean="0">
              <a:effectLst/>
            </a:endParaRPr>
          </a:p>
        </p:txBody>
      </p:sp>
      <p:pic>
        <p:nvPicPr>
          <p:cNvPr id="18447" name="Picture 15" descr="Чехов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125538"/>
            <a:ext cx="37798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блака 5">
    <a:dk1>
      <a:srgbClr val="4D4D4D"/>
    </a:dk1>
    <a:lt1>
      <a:srgbClr val="FFFFFF"/>
    </a:lt1>
    <a:dk2>
      <a:srgbClr val="650BB7"/>
    </a:dk2>
    <a:lt2>
      <a:srgbClr val="FFFFFF"/>
    </a:lt2>
    <a:accent1>
      <a:srgbClr val="FF66FF"/>
    </a:accent1>
    <a:accent2>
      <a:srgbClr val="666699"/>
    </a:accent2>
    <a:accent3>
      <a:srgbClr val="B8AAD8"/>
    </a:accent3>
    <a:accent4>
      <a:srgbClr val="DADADA"/>
    </a:accent4>
    <a:accent5>
      <a:srgbClr val="FFB8FF"/>
    </a:accent5>
    <a:accent6>
      <a:srgbClr val="5C5C8A"/>
    </a:accent6>
    <a:hlink>
      <a:srgbClr val="E9E9FF"/>
    </a:hlink>
    <a:folHlink>
      <a:srgbClr val="CCEC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690</TotalTime>
  <Words>776</Words>
  <Application>Microsoft Office PowerPoint</Application>
  <PresentationFormat>Экран (4:3)</PresentationFormat>
  <Paragraphs>128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Облака</vt:lpstr>
      <vt:lpstr>Слайд</vt:lpstr>
      <vt:lpstr>Урок   литературы в 7 классе по теме «Сложность взаимоотношений взрослых и детей» по рассказу  И.А. Бунина « Цифры»</vt:lpstr>
      <vt:lpstr>Цель урока:</vt:lpstr>
      <vt:lpstr>Содержание урока</vt:lpstr>
      <vt:lpstr>Презентация PowerPoint</vt:lpstr>
      <vt:lpstr>И. Левитан</vt:lpstr>
      <vt:lpstr>Тема: Сложность взаимоотношения детей и взрослых ( по рассказу И. Бунина «Цифры»)</vt:lpstr>
      <vt:lpstr>Презентация PowerPoint</vt:lpstr>
      <vt:lpstr>Презентация PowerPoint</vt:lpstr>
      <vt:lpstr>Поразмышляем</vt:lpstr>
      <vt:lpstr>Композиция рассказа</vt:lpstr>
      <vt:lpstr>Презентация PowerPoint</vt:lpstr>
      <vt:lpstr>Презентация PowerPoint</vt:lpstr>
      <vt:lpstr>Особенности композиции</vt:lpstr>
      <vt:lpstr>Главные герои произведения</vt:lpstr>
      <vt:lpstr>Манера держаться, характер героев</vt:lpstr>
      <vt:lpstr>Речь героев</vt:lpstr>
      <vt:lpstr>Отношение героев к себе</vt:lpstr>
      <vt:lpstr>Презентация PowerPoint</vt:lpstr>
      <vt:lpstr>Психологический портрет --</vt:lpstr>
      <vt:lpstr>Поразмышляем</vt:lpstr>
      <vt:lpstr>Презентация PowerPoint</vt:lpstr>
      <vt:lpstr>УРОКИ НА ВЗРОСЛОЕ БУДУЩЕЕ!</vt:lpstr>
      <vt:lpstr>ТЕСТ</vt:lpstr>
      <vt:lpstr>Презентация PowerPoint</vt:lpstr>
      <vt:lpstr>Презентация PowerPoint</vt:lpstr>
      <vt:lpstr>Презентация PowerPoint</vt:lpstr>
      <vt:lpstr>Итоги теста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ЛИТЕРАТУРЫ В 7 КЛАССЕ</dc:title>
  <dc:creator>Волошин</dc:creator>
  <cp:lastModifiedBy>к14</cp:lastModifiedBy>
  <cp:revision>44</cp:revision>
  <dcterms:created xsi:type="dcterms:W3CDTF">2008-04-01T14:22:17Z</dcterms:created>
  <dcterms:modified xsi:type="dcterms:W3CDTF">2014-02-18T08:07:54Z</dcterms:modified>
</cp:coreProperties>
</file>