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714356"/>
            <a:ext cx="678661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Пояснительная записка</a:t>
            </a:r>
          </a:p>
          <a:p>
            <a:r>
              <a:rPr lang="ru-RU" sz="2400" dirty="0" smtClean="0"/>
              <a:t>МОБУ «</a:t>
            </a:r>
            <a:r>
              <a:rPr lang="ru-RU" sz="2400" dirty="0" err="1" smtClean="0"/>
              <a:t>Борисовская</a:t>
            </a:r>
            <a:r>
              <a:rPr lang="ru-RU" sz="2400" dirty="0" smtClean="0"/>
              <a:t> СОШ» </a:t>
            </a:r>
            <a:r>
              <a:rPr lang="ru-RU" sz="2400" dirty="0" err="1" smtClean="0"/>
              <a:t>Вышневолоцкого</a:t>
            </a:r>
            <a:r>
              <a:rPr lang="ru-RU" sz="2400" dirty="0" smtClean="0"/>
              <a:t> района Тверской области</a:t>
            </a:r>
          </a:p>
          <a:p>
            <a:r>
              <a:rPr lang="ru-RU" sz="2400" dirty="0" smtClean="0"/>
              <a:t>Пос. </a:t>
            </a:r>
            <a:r>
              <a:rPr lang="ru-RU" sz="2400" dirty="0" err="1" smtClean="0"/>
              <a:t>Борисовский</a:t>
            </a:r>
            <a:r>
              <a:rPr lang="ru-RU" sz="2400" dirty="0" smtClean="0"/>
              <a:t> </a:t>
            </a:r>
            <a:r>
              <a:rPr lang="ru-RU" sz="2400" dirty="0" err="1" smtClean="0"/>
              <a:t>Вышневолоцкого</a:t>
            </a:r>
            <a:r>
              <a:rPr lang="ru-RU" sz="2400" dirty="0" smtClean="0"/>
              <a:t> района.</a:t>
            </a:r>
          </a:p>
          <a:p>
            <a:r>
              <a:rPr lang="ru-RU" sz="2400" dirty="0" smtClean="0"/>
              <a:t>Автор </a:t>
            </a:r>
            <a:r>
              <a:rPr lang="ru-RU" sz="2400" dirty="0" err="1" smtClean="0"/>
              <a:t>Думцева</a:t>
            </a:r>
            <a:r>
              <a:rPr lang="ru-RU" sz="2400" dirty="0" smtClean="0"/>
              <a:t> Наталья Николаевна, учитель русского языка и литературы.</a:t>
            </a:r>
          </a:p>
          <a:p>
            <a:r>
              <a:rPr lang="ru-RU" sz="2400" dirty="0" smtClean="0"/>
              <a:t>Презентация «И.А.Бунин. Страницы жизни и творчества».</a:t>
            </a:r>
          </a:p>
          <a:p>
            <a:r>
              <a:rPr lang="ru-RU" sz="2400" dirty="0" smtClean="0"/>
              <a:t>Предназначена для использования на уроках литературы в 9 и 11 классах. </a:t>
            </a:r>
          </a:p>
          <a:p>
            <a:r>
              <a:rPr lang="ru-RU" sz="2400" dirty="0" smtClean="0"/>
              <a:t>Представлены материалы для сопоставления произведений И.А.Бунина со стихотворением А.А.Фета и произведениями изобразительного искусства </a:t>
            </a:r>
            <a:r>
              <a:rPr lang="ru-RU" sz="2400" dirty="0" err="1" smtClean="0"/>
              <a:t>Б.Кустодиева</a:t>
            </a:r>
            <a:r>
              <a:rPr lang="ru-RU" sz="2400" dirty="0" smtClean="0"/>
              <a:t>, В.Серова, </a:t>
            </a:r>
            <a:r>
              <a:rPr lang="ru-RU" sz="2400" dirty="0" err="1" smtClean="0"/>
              <a:t>К.Сомова,И.Айвазовского</a:t>
            </a:r>
            <a:r>
              <a:rPr lang="ru-RU" sz="2400" dirty="0" smtClean="0"/>
              <a:t>. </a:t>
            </a:r>
            <a:endParaRPr lang="ru-RU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5795963" y="1052513"/>
            <a:ext cx="3024187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2.Как в тексте решается важная для писателя проблема жизни и смерти?</a:t>
            </a:r>
          </a:p>
          <a:p>
            <a:pPr>
              <a:spcBef>
                <a:spcPct val="50000"/>
              </a:spcBef>
            </a:pPr>
            <a:r>
              <a:rPr lang="ru-RU" sz="2400"/>
              <a:t>3.Чем привлекает Оля классную даму?</a:t>
            </a:r>
          </a:p>
          <a:p>
            <a:pPr>
              <a:spcBef>
                <a:spcPct val="50000"/>
              </a:spcBef>
            </a:pPr>
            <a:r>
              <a:rPr lang="ru-RU" sz="2400"/>
              <a:t>4.Каково ваше отношение к героине рассказа «Легкое дыхание»?</a:t>
            </a:r>
          </a:p>
        </p:txBody>
      </p:sp>
      <p:pic>
        <p:nvPicPr>
          <p:cNvPr id="14341" name="Picture 5" descr="Image00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333375"/>
            <a:ext cx="4214812" cy="613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539750" y="476250"/>
            <a:ext cx="8135938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/>
              <a:t>«Благодарю Бога, что Он дал мне возможность написать «Чистый понедельник». </a:t>
            </a:r>
          </a:p>
          <a:p>
            <a:pPr>
              <a:spcBef>
                <a:spcPct val="50000"/>
              </a:spcBef>
            </a:pPr>
            <a:r>
              <a:rPr lang="ru-RU"/>
              <a:t>                                                                                           </a:t>
            </a:r>
            <a:r>
              <a:rPr lang="ru-RU" b="1"/>
              <a:t>9 мая 1944г.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116013" y="2420938"/>
            <a:ext cx="7129462" cy="319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-</a:t>
            </a:r>
            <a:r>
              <a:rPr lang="ru-RU" sz="2400" b="1"/>
              <a:t>Почему у главных героев нет имен?</a:t>
            </a:r>
          </a:p>
          <a:p>
            <a:pPr>
              <a:spcBef>
                <a:spcPct val="50000"/>
              </a:spcBef>
            </a:pPr>
            <a:r>
              <a:rPr lang="ru-RU" sz="2400" b="1"/>
              <a:t>-Найдите в тексте имена собственные. Какова их роль?</a:t>
            </a:r>
          </a:p>
          <a:p>
            <a:pPr>
              <a:spcBef>
                <a:spcPct val="50000"/>
              </a:spcBef>
            </a:pPr>
            <a:r>
              <a:rPr lang="ru-RU" sz="2400" b="1"/>
              <a:t>-Какой представляется героиня рассказа? Как она пытается найти смысл, опору в окружающем мире?</a:t>
            </a:r>
          </a:p>
          <a:p>
            <a:pPr>
              <a:spcBef>
                <a:spcPct val="50000"/>
              </a:spcBef>
            </a:pPr>
            <a:r>
              <a:rPr lang="ru-RU" sz="2400" b="1"/>
              <a:t>-Что можно сказать о герое произведения</a:t>
            </a:r>
            <a:r>
              <a:rPr lang="ru-RU" sz="2000" b="1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8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23850" y="692150"/>
            <a:ext cx="295275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В чем смысл названия рассказа «Чистый понедельник»?</a:t>
            </a:r>
          </a:p>
          <a:p>
            <a:pPr>
              <a:spcBef>
                <a:spcPct val="50000"/>
              </a:spcBef>
            </a:pPr>
            <a:endParaRPr lang="ru-RU" sz="2000" b="1"/>
          </a:p>
          <a:p>
            <a:pPr>
              <a:spcBef>
                <a:spcPct val="50000"/>
              </a:spcBef>
            </a:pPr>
            <a:endParaRPr lang="ru-RU" sz="2000" b="1"/>
          </a:p>
          <a:p>
            <a:pPr>
              <a:spcBef>
                <a:spcPct val="50000"/>
              </a:spcBef>
            </a:pPr>
            <a:endParaRPr lang="ru-RU" sz="2000" b="1"/>
          </a:p>
          <a:p>
            <a:pPr>
              <a:spcBef>
                <a:spcPct val="50000"/>
              </a:spcBef>
            </a:pPr>
            <a:r>
              <a:rPr lang="ru-RU" sz="2000" b="1"/>
              <a:t>Чем привлекает зрителя изображенная на портрете женщина?</a:t>
            </a:r>
          </a:p>
        </p:txBody>
      </p:sp>
      <p:pic>
        <p:nvPicPr>
          <p:cNvPr id="17413" name="Picture 5" descr="Image00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663" y="476250"/>
            <a:ext cx="3959225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468313" y="5949950"/>
            <a:ext cx="338455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К.А. Сомов. </a:t>
            </a:r>
          </a:p>
          <a:p>
            <a:pPr>
              <a:spcBef>
                <a:spcPct val="50000"/>
              </a:spcBef>
            </a:pPr>
            <a:r>
              <a:rPr lang="ru-RU"/>
              <a:t>Портрет Е.П. Носовой. 1911г.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331913" y="549275"/>
            <a:ext cx="6192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Рассказ «Господин из Сан</a:t>
            </a:r>
            <a:r>
              <a:rPr lang="en-US" sz="2000" b="1"/>
              <a:t> </a:t>
            </a:r>
            <a:r>
              <a:rPr lang="ru-RU" sz="2000" b="1"/>
              <a:t>-</a:t>
            </a:r>
            <a:r>
              <a:rPr lang="en-US" sz="2000" b="1"/>
              <a:t> </a:t>
            </a:r>
            <a:r>
              <a:rPr lang="ru-RU" sz="2000" b="1"/>
              <a:t>Франциско». 1915г.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403350" y="1700213"/>
            <a:ext cx="662463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0000FF"/>
                </a:solidFill>
              </a:rPr>
              <a:t>Т</a:t>
            </a:r>
            <a:r>
              <a:rPr lang="ru-RU" sz="2400" b="1" dirty="0">
                <a:solidFill>
                  <a:srgbClr val="0000FF"/>
                </a:solidFill>
              </a:rPr>
              <a:t>от усердствует слишком, кричит: «Это – я!»</a:t>
            </a:r>
          </a:p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0000FF"/>
                </a:solidFill>
              </a:rPr>
              <a:t>В кошельке золотистом бренчит: «Это – я!»</a:t>
            </a:r>
          </a:p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0000FF"/>
                </a:solidFill>
              </a:rPr>
              <a:t>Но едва успевает наладить делишки-</a:t>
            </a:r>
          </a:p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0000FF"/>
                </a:solidFill>
              </a:rPr>
              <a:t>Смерть в окно к хвастунишке стучит: «Это - я!»</a:t>
            </a:r>
          </a:p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0000FF"/>
                </a:solidFill>
              </a:rPr>
              <a:t>                                                      Омар Хайям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714480" y="4786322"/>
            <a:ext cx="597693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0000FF"/>
                </a:solidFill>
              </a:rPr>
              <a:t>Тайны бытия человеческого не в том, чтобы жить, а в том, для чего жить.</a:t>
            </a:r>
          </a:p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0000FF"/>
                </a:solidFill>
              </a:rPr>
              <a:t>                                              Ф.М. Достоевский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8437" grpId="0"/>
      <p:bldP spid="184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755650" y="476250"/>
            <a:ext cx="1944688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1.Почему автор не называет своего героя по имени?</a:t>
            </a:r>
          </a:p>
          <a:p>
            <a:pPr>
              <a:spcBef>
                <a:spcPct val="50000"/>
              </a:spcBef>
            </a:pPr>
            <a:endParaRPr lang="ru-RU" sz="2000" b="1"/>
          </a:p>
          <a:p>
            <a:pPr>
              <a:spcBef>
                <a:spcPct val="50000"/>
              </a:spcBef>
            </a:pPr>
            <a:r>
              <a:rPr lang="ru-RU" sz="2000" b="1"/>
              <a:t>2.Каким рисует его портрет?</a:t>
            </a:r>
          </a:p>
          <a:p>
            <a:pPr>
              <a:spcBef>
                <a:spcPct val="50000"/>
              </a:spcBef>
            </a:pPr>
            <a:endParaRPr lang="ru-RU" sz="2000" b="1"/>
          </a:p>
          <a:p>
            <a:pPr>
              <a:spcBef>
                <a:spcPct val="50000"/>
              </a:spcBef>
            </a:pPr>
            <a:r>
              <a:rPr lang="ru-RU" sz="2000" b="1"/>
              <a:t>3.Какое чувство при этом возникает у читателя и почему?</a:t>
            </a:r>
          </a:p>
        </p:txBody>
      </p:sp>
      <p:pic>
        <p:nvPicPr>
          <p:cNvPr id="19461" name="Picture 5" descr="Image00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333375"/>
            <a:ext cx="3798887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3995738" y="6370638"/>
            <a:ext cx="47529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О. Верейский. Иллюстрация к рассказу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971550" y="476250"/>
            <a:ext cx="777557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1.Когда И.А. Бунин называет своего героя  не господином?</a:t>
            </a:r>
          </a:p>
          <a:p>
            <a:pPr>
              <a:spcBef>
                <a:spcPct val="50000"/>
              </a:spcBef>
            </a:pPr>
            <a:r>
              <a:rPr lang="ru-RU" b="1"/>
              <a:t>2.Как меняется интонация рассказа с отъезда из Неаполя на Капри, в Сорренто?</a:t>
            </a:r>
          </a:p>
          <a:p>
            <a:pPr>
              <a:spcBef>
                <a:spcPct val="50000"/>
              </a:spcBef>
            </a:pPr>
            <a:r>
              <a:rPr lang="ru-RU" b="1"/>
              <a:t>3.Что делает повествование более мрачным?</a:t>
            </a:r>
          </a:p>
        </p:txBody>
      </p:sp>
      <p:pic>
        <p:nvPicPr>
          <p:cNvPr id="20486" name="Picture 6" descr="Image00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2133600"/>
            <a:ext cx="6373813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 Box 7"/>
          <p:cNvSpPr txBox="1">
            <a:spLocks noChangeArrowheads="1"/>
          </p:cNvSpPr>
          <p:nvPr/>
        </p:nvSpPr>
        <p:spPr bwMode="auto">
          <a:xfrm>
            <a:off x="2411413" y="5876925"/>
            <a:ext cx="6121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/>
              <a:t>И.Айвазовский. Неаполитанский залив. 1841г.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3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Image00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549275"/>
            <a:ext cx="6391275" cy="385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2051050" y="4581525"/>
            <a:ext cx="5473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/>
              <a:t>И.Айвазовский. Лунная ночь.1849 г.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2268538" y="5084763"/>
            <a:ext cx="4752975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1.Как возвращается герой домой?</a:t>
            </a:r>
          </a:p>
          <a:p>
            <a:pPr>
              <a:spcBef>
                <a:spcPct val="50000"/>
              </a:spcBef>
            </a:pPr>
            <a:r>
              <a:rPr lang="ru-RU" b="1"/>
              <a:t>2.Почему именно на «Атлантиде»?</a:t>
            </a:r>
          </a:p>
          <a:p>
            <a:pPr>
              <a:spcBef>
                <a:spcPct val="50000"/>
              </a:spcBef>
            </a:pPr>
            <a:r>
              <a:rPr lang="ru-RU" b="1"/>
              <a:t>3.Каков смысл названия парохода?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/>
      <p:bldP spid="215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285720" y="785794"/>
            <a:ext cx="778674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/>
              <a:t>Годы войны были наполнены напряженным вниманием </a:t>
            </a:r>
            <a:r>
              <a:rPr lang="en-US" sz="3600" b="1" dirty="0"/>
              <a:t> </a:t>
            </a:r>
            <a:r>
              <a:rPr lang="ru-RU" sz="3600" b="1" dirty="0"/>
              <a:t>Бунина к России.</a:t>
            </a:r>
          </a:p>
          <a:p>
            <a:r>
              <a:rPr lang="ru-RU" sz="3600" b="1" dirty="0"/>
              <a:t>«Разве можем мы забыть Родину? Может человек забыть Родину? Она – в душе. Я очень русский человек. Это с годами не пропадает».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971550" y="1484313"/>
            <a:ext cx="720090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/>
              <a:t>«А как он плакал по России! Кажется, если когда-нибудь перевезут его прах на Орловщину, рассыпчатые его косточки вскрикнут: «Поздно хватились! Горькую разлуку вы нам дали!»</a:t>
            </a:r>
          </a:p>
          <a:p>
            <a:pPr>
              <a:spcBef>
                <a:spcPct val="50000"/>
              </a:spcBef>
            </a:pPr>
            <a:endParaRPr lang="ru-RU" sz="2800" b="1"/>
          </a:p>
          <a:p>
            <a:pPr>
              <a:spcBef>
                <a:spcPct val="50000"/>
              </a:spcBef>
            </a:pPr>
            <a:r>
              <a:rPr lang="ru-RU" sz="2800" b="1"/>
              <a:t>                                             В.Лихоносов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714356"/>
            <a:ext cx="642942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Использованные материалы:</a:t>
            </a:r>
          </a:p>
          <a:p>
            <a:r>
              <a:rPr lang="ru-RU" dirty="0" smtClean="0"/>
              <a:t>Голышева Г.Н. «Обучение анализу рассказа (изучение рассказа «Господин из Сан-Франциско</a:t>
            </a:r>
            <a:r>
              <a:rPr lang="ru-RU" dirty="0" smtClean="0"/>
              <a:t>»).//Литература </a:t>
            </a:r>
            <a:r>
              <a:rPr lang="ru-RU" dirty="0" smtClean="0"/>
              <a:t>в </a:t>
            </a:r>
            <a:r>
              <a:rPr lang="ru-RU" dirty="0" smtClean="0"/>
              <a:t>школе.-2006.- </a:t>
            </a:r>
            <a:r>
              <a:rPr lang="ru-RU" dirty="0" smtClean="0"/>
              <a:t>№11 </a:t>
            </a:r>
          </a:p>
          <a:p>
            <a:r>
              <a:rPr lang="ru-RU" dirty="0" smtClean="0"/>
              <a:t>Куприянова О.А. «Благодарю Бога, что он дал мне …написать «Чистый понедельник</a:t>
            </a:r>
            <a:r>
              <a:rPr lang="ru-RU" dirty="0" smtClean="0"/>
              <a:t>».// Литература </a:t>
            </a:r>
            <a:r>
              <a:rPr lang="ru-RU" dirty="0" smtClean="0"/>
              <a:t>в </a:t>
            </a:r>
            <a:r>
              <a:rPr lang="ru-RU" dirty="0" smtClean="0"/>
              <a:t>школе.-2006.- </a:t>
            </a:r>
            <a:r>
              <a:rPr lang="ru-RU" dirty="0" smtClean="0"/>
              <a:t>№11 </a:t>
            </a:r>
          </a:p>
          <a:p>
            <a:r>
              <a:rPr lang="ru-RU" dirty="0" smtClean="0"/>
              <a:t>Лебедева Т.В. «Разговор о сокровенном» там же</a:t>
            </a:r>
          </a:p>
          <a:p>
            <a:r>
              <a:rPr lang="ru-RU" dirty="0" err="1" smtClean="0"/>
              <a:t>Ляпина</a:t>
            </a:r>
            <a:r>
              <a:rPr lang="ru-RU" dirty="0" smtClean="0"/>
              <a:t> А.В. «Старшеклассники с интересом читают поэтическую прозу Бунина» там же</a:t>
            </a:r>
          </a:p>
          <a:p>
            <a:r>
              <a:rPr lang="ru-RU" dirty="0" smtClean="0"/>
              <a:t>Новикова А.А. «Точность, красота и сила таланта. Нравственно-этические уроки творчества Бунина» там же</a:t>
            </a:r>
          </a:p>
          <a:p>
            <a:r>
              <a:rPr lang="ru-RU" dirty="0" smtClean="0"/>
              <a:t>Троян Н.В. «Автор и герой рассказа Бунина «Господин из Сан-Франциско» там же</a:t>
            </a:r>
          </a:p>
          <a:p>
            <a:r>
              <a:rPr lang="ru-RU" dirty="0" smtClean="0"/>
              <a:t>Денисова Т.А. Уроки литературы в 11-ом </a:t>
            </a:r>
            <a:r>
              <a:rPr lang="ru-RU" dirty="0" err="1" smtClean="0"/>
              <a:t>классе.-</a:t>
            </a:r>
            <a:r>
              <a:rPr lang="ru-RU" dirty="0" err="1" smtClean="0"/>
              <a:t>Тверь</a:t>
            </a:r>
            <a:r>
              <a:rPr lang="ru-RU" smtClean="0"/>
              <a:t>:</a:t>
            </a:r>
            <a:r>
              <a:rPr lang="ru-RU" smtClean="0"/>
              <a:t> «</a:t>
            </a:r>
            <a:r>
              <a:rPr lang="ru-RU" dirty="0" err="1" smtClean="0"/>
              <a:t>ЧуДо</a:t>
            </a:r>
            <a:r>
              <a:rPr lang="ru-RU" dirty="0" smtClean="0"/>
              <a:t>»,1998</a:t>
            </a:r>
          </a:p>
          <a:p>
            <a:r>
              <a:rPr lang="ru-RU" dirty="0" smtClean="0"/>
              <a:t>Егорова Н.В., Золотарева И.В.Поурочные разработки по русской литературе ХХ </a:t>
            </a:r>
            <a:r>
              <a:rPr lang="ru-RU" dirty="0" err="1" smtClean="0"/>
              <a:t>века.М</a:t>
            </a:r>
            <a:r>
              <a:rPr lang="ru-RU" dirty="0" smtClean="0"/>
              <a:t>.: «ВАКО»,2002.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258888" y="620713"/>
            <a:ext cx="6553200" cy="535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>
                <a:solidFill>
                  <a:schemeClr val="accent2"/>
                </a:solidFill>
              </a:rPr>
              <a:t> Иван Алексеевич                     </a:t>
            </a:r>
          </a:p>
          <a:p>
            <a:pPr>
              <a:spcBef>
                <a:spcPct val="50000"/>
              </a:spcBef>
            </a:pPr>
            <a:r>
              <a:rPr lang="ru-RU" sz="5400" b="1">
                <a:solidFill>
                  <a:schemeClr val="accent2"/>
                </a:solidFill>
              </a:rPr>
              <a:t>          Бунин</a:t>
            </a:r>
          </a:p>
          <a:p>
            <a:pPr>
              <a:spcBef>
                <a:spcPct val="50000"/>
              </a:spcBef>
            </a:pPr>
            <a:r>
              <a:rPr lang="ru-RU" sz="3600" b="1">
                <a:solidFill>
                  <a:schemeClr val="accent2"/>
                </a:solidFill>
              </a:rPr>
              <a:t>            1870 – 1953   </a:t>
            </a:r>
          </a:p>
          <a:p>
            <a:pPr>
              <a:spcBef>
                <a:spcPct val="50000"/>
              </a:spcBef>
            </a:pPr>
            <a:r>
              <a:rPr lang="ru-RU" sz="3600" b="1">
                <a:solidFill>
                  <a:schemeClr val="accent2"/>
                </a:solidFill>
              </a:rPr>
              <a:t>      </a:t>
            </a:r>
            <a:r>
              <a:rPr lang="ru-RU" sz="3600" b="1" i="1">
                <a:solidFill>
                  <a:srgbClr val="660033"/>
                </a:solidFill>
              </a:rPr>
              <a:t>Страницы жизни и</a:t>
            </a:r>
          </a:p>
          <a:p>
            <a:pPr>
              <a:spcBef>
                <a:spcPct val="50000"/>
              </a:spcBef>
            </a:pPr>
            <a:r>
              <a:rPr lang="ru-RU" sz="3600" b="1" i="1">
                <a:solidFill>
                  <a:srgbClr val="660033"/>
                </a:solidFill>
              </a:rPr>
              <a:t>            творчества</a:t>
            </a:r>
          </a:p>
          <a:p>
            <a:pPr>
              <a:spcBef>
                <a:spcPct val="50000"/>
              </a:spcBef>
            </a:pPr>
            <a:endParaRPr lang="ru-RU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786314" y="1357298"/>
            <a:ext cx="339089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>
                <a:solidFill>
                  <a:srgbClr val="0033CC"/>
                </a:solidFill>
              </a:rPr>
              <a:t>Ищу я в этом мире сочетанья</a:t>
            </a:r>
          </a:p>
          <a:p>
            <a:pPr>
              <a:spcBef>
                <a:spcPct val="50000"/>
              </a:spcBef>
            </a:pPr>
            <a:r>
              <a:rPr lang="ru-RU" sz="3600" b="1" dirty="0">
                <a:solidFill>
                  <a:srgbClr val="0033CC"/>
                </a:solidFill>
              </a:rPr>
              <a:t>Прекрасного и вечного.</a:t>
            </a:r>
          </a:p>
          <a:p>
            <a:pPr>
              <a:spcBef>
                <a:spcPct val="50000"/>
              </a:spcBef>
            </a:pPr>
            <a:r>
              <a:rPr lang="ru-RU" sz="3600" b="1" dirty="0">
                <a:solidFill>
                  <a:srgbClr val="0033CC"/>
                </a:solidFill>
              </a:rPr>
              <a:t>                             </a:t>
            </a:r>
            <a:r>
              <a:rPr lang="ru-RU" sz="3600" b="1" dirty="0" smtClean="0">
                <a:solidFill>
                  <a:srgbClr val="0033CC"/>
                </a:solidFill>
              </a:rPr>
              <a:t>                   И.А</a:t>
            </a:r>
            <a:r>
              <a:rPr lang="ru-RU" sz="3600" b="1" dirty="0">
                <a:solidFill>
                  <a:srgbClr val="0033CC"/>
                </a:solidFill>
              </a:rPr>
              <a:t>. Бунин</a:t>
            </a:r>
          </a:p>
        </p:txBody>
      </p:sp>
      <p:pic>
        <p:nvPicPr>
          <p:cNvPr id="3075" name="Picture 5" descr="Image00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857232"/>
            <a:ext cx="3455987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539750" y="360363"/>
            <a:ext cx="7920038" cy="607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/>
              <a:t>Талант Бунина, уподобленный «матовому серебру»,был высоко оценен уже его старшими современниками – выдающи-мися мастерами русской словесности. Чехов незадолго до смерти велел передать Бунину, что «из него большой писатель будет». Л.Толстой восхищался бунинским мастерством: «..так написано, что и Тургенев не написал бы так, а уж обо мне и говорить нечего».«Выньте Бунина из русской литературы, и она потускнеет, лишится живого радужного блеска и звездного сияния его одинокой страннической души»,- говорил М.Горький</a:t>
            </a:r>
            <a:r>
              <a:rPr lang="ru-RU" sz="280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47700" y="4652963"/>
            <a:ext cx="8496300" cy="18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«Окаянные дни». Дневники И.А.Бунина(1918-1919).</a:t>
            </a:r>
          </a:p>
          <a:p>
            <a:pPr>
              <a:spcBef>
                <a:spcPct val="50000"/>
              </a:spcBef>
            </a:pPr>
            <a:r>
              <a:rPr lang="ru-RU" b="1"/>
              <a:t>Для Бунина с «великой Россией» было покончено уже в феврале 1917 года. Он отверг Временное правительство и решительно не принял большевиков. В январе 1920 года навсегда простился с Россией. Все, что произошло с Россией,- это «хлябь, хаос, - царство Сатаны, гудящего слепой стихией».                   (И.Бунин,«День памяти Петра»)</a:t>
            </a:r>
          </a:p>
        </p:txBody>
      </p:sp>
      <p:pic>
        <p:nvPicPr>
          <p:cNvPr id="9221" name="Picture 5" descr="Image00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333375"/>
            <a:ext cx="6624637" cy="397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50825" y="1484313"/>
            <a:ext cx="62642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У птицы есть гнездо, у зверя есть нора. Как горько было сердцу молодому,</a:t>
            </a:r>
          </a:p>
          <a:p>
            <a:pPr>
              <a:spcBef>
                <a:spcPct val="50000"/>
              </a:spcBef>
            </a:pPr>
            <a:r>
              <a:rPr lang="ru-RU" sz="2400"/>
              <a:t>когда я уходил с отцовского двора, сказать прости родному дому.</a:t>
            </a:r>
          </a:p>
          <a:p>
            <a:pPr>
              <a:spcBef>
                <a:spcPct val="50000"/>
              </a:spcBef>
            </a:pPr>
            <a:r>
              <a:rPr lang="ru-RU" sz="2400"/>
              <a:t>У зверя есть нора, у птицы есть гнездо. Как бьется сердце горестно и громко, Когда вхожу в чужой наемный дом</a:t>
            </a:r>
          </a:p>
          <a:p>
            <a:pPr>
              <a:spcBef>
                <a:spcPct val="50000"/>
              </a:spcBef>
            </a:pPr>
            <a:r>
              <a:rPr lang="ru-RU" sz="2400"/>
              <a:t>С своей уж ветхою котомкой.</a:t>
            </a:r>
          </a:p>
        </p:txBody>
      </p:sp>
      <p:pic>
        <p:nvPicPr>
          <p:cNvPr id="10245" name="Picture 5" descr="Image00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888" y="981075"/>
            <a:ext cx="2808287" cy="453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6135688" y="5535613"/>
            <a:ext cx="1389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/>
          </a:p>
        </p:txBody>
      </p:sp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5940425" y="5734050"/>
            <a:ext cx="295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И.А. Бунин. Фото 1918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3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611188" y="404813"/>
            <a:ext cx="6913562" cy="219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/>
              <a:t>                         Эмиграция</a:t>
            </a:r>
          </a:p>
          <a:p>
            <a:pPr>
              <a:spcBef>
                <a:spcPct val="50000"/>
              </a:spcBef>
            </a:pPr>
            <a:r>
              <a:rPr lang="ru-RU" sz="2000"/>
              <a:t>В 1933 году первым из русских писателей Бунин удостоен Нобелевской премии в области литературы «…за строгий артистический талант, с которым он воссоздал в литературной прозе типично русский характер».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867400" y="2781300"/>
            <a:ext cx="2665413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Но радость была неполной. Жизнь в прекрасной , но чужой стране, среди чужого языка, неприятие массовой западной культуры, тоска по России – вот что занимало мысли русского писателя.</a:t>
            </a:r>
          </a:p>
        </p:txBody>
      </p:sp>
      <p:pic>
        <p:nvPicPr>
          <p:cNvPr id="7172" name="Picture 6" descr="Image00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2708275"/>
            <a:ext cx="4751387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3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6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1979613" y="620713"/>
            <a:ext cx="5761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400"/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684213" y="333375"/>
            <a:ext cx="6119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Сборник «Темные аллеи» (1937-1945)</a:t>
            </a:r>
          </a:p>
        </p:txBody>
      </p: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468313" y="765175"/>
            <a:ext cx="6840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В полном составе издан в Париже в 1946г.</a:t>
            </a:r>
          </a:p>
        </p:txBody>
      </p:sp>
      <p:sp>
        <p:nvSpPr>
          <p:cNvPr id="8197" name="Text Box 7"/>
          <p:cNvSpPr txBox="1">
            <a:spLocks noChangeArrowheads="1"/>
          </p:cNvSpPr>
          <p:nvPr/>
        </p:nvSpPr>
        <p:spPr bwMode="auto">
          <a:xfrm>
            <a:off x="468313" y="1125538"/>
            <a:ext cx="8280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«Всякая любовь – великое счастье, даже если она не разделена». Любовь и смерть – две великие тайны. В творчестве Бунина они идут рядом.</a:t>
            </a:r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1116013" y="2781300"/>
            <a:ext cx="40322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«Легкое дыхание».</a:t>
            </a:r>
          </a:p>
          <a:p>
            <a:pPr>
              <a:spcBef>
                <a:spcPct val="50000"/>
              </a:spcBef>
            </a:pPr>
            <a:r>
              <a:rPr lang="ru-RU" sz="2000" b="1"/>
              <a:t>Почему произведение, рассказывающее об отдельных моментах жизни провинциальной гимназистки Оли Мещерской , называется «Легкое дыхание»?</a:t>
            </a:r>
          </a:p>
        </p:txBody>
      </p:sp>
      <p:pic>
        <p:nvPicPr>
          <p:cNvPr id="12297" name="Picture 9" descr="Image00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2060575"/>
            <a:ext cx="2646363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4211638" y="6308725"/>
            <a:ext cx="4464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Б.Кустодиев. Портрет Н.А.Кузнецовой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635375" y="260350"/>
            <a:ext cx="5508625" cy="559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/>
              <a:t>          </a:t>
            </a:r>
            <a:r>
              <a:rPr lang="ru-RU" b="1"/>
              <a:t>1.Что общего между героиней рассказа и     бабочкой из стихотворения А.А. Фета?</a:t>
            </a:r>
          </a:p>
          <a:p>
            <a:pPr marL="342900" indent="-342900">
              <a:spcBef>
                <a:spcPct val="50000"/>
              </a:spcBef>
            </a:pPr>
            <a:r>
              <a:rPr lang="ru-RU"/>
              <a:t>          </a:t>
            </a:r>
            <a:r>
              <a:rPr lang="ru-RU" b="1">
                <a:solidFill>
                  <a:srgbClr val="0000FF"/>
                </a:solidFill>
              </a:rPr>
              <a:t>Ты прав. Одним воздушным очертаньем </a:t>
            </a:r>
          </a:p>
          <a:p>
            <a:pPr marL="342900" indent="-342900">
              <a:spcBef>
                <a:spcPct val="50000"/>
              </a:spcBef>
            </a:pPr>
            <a:r>
              <a:rPr lang="ru-RU" b="1">
                <a:solidFill>
                  <a:srgbClr val="0000FF"/>
                </a:solidFill>
              </a:rPr>
              <a:t>                                                            Я так мила.</a:t>
            </a:r>
          </a:p>
          <a:p>
            <a:pPr marL="342900" indent="-342900">
              <a:spcBef>
                <a:spcPct val="50000"/>
              </a:spcBef>
            </a:pPr>
            <a:r>
              <a:rPr lang="ru-RU" b="1">
                <a:solidFill>
                  <a:srgbClr val="0000FF"/>
                </a:solidFill>
              </a:rPr>
              <a:t>       Весь бархат мой с его живым сияньем – </a:t>
            </a:r>
          </a:p>
          <a:p>
            <a:pPr marL="342900" indent="-342900">
              <a:spcBef>
                <a:spcPct val="50000"/>
              </a:spcBef>
            </a:pPr>
            <a:r>
              <a:rPr lang="ru-RU" b="1">
                <a:solidFill>
                  <a:srgbClr val="0000FF"/>
                </a:solidFill>
              </a:rPr>
              <a:t>                                              Лишь два крыла. </a:t>
            </a:r>
          </a:p>
          <a:p>
            <a:pPr marL="342900" indent="-342900">
              <a:spcBef>
                <a:spcPct val="50000"/>
              </a:spcBef>
            </a:pPr>
            <a:r>
              <a:rPr lang="ru-RU" b="1">
                <a:solidFill>
                  <a:srgbClr val="0000FF"/>
                </a:solidFill>
              </a:rPr>
              <a:t>                  Не спрашивай: откуда появилась?</a:t>
            </a:r>
          </a:p>
          <a:p>
            <a:pPr marL="342900" indent="-342900">
              <a:spcBef>
                <a:spcPct val="50000"/>
              </a:spcBef>
            </a:pPr>
            <a:r>
              <a:rPr lang="ru-RU" b="1">
                <a:solidFill>
                  <a:srgbClr val="0000FF"/>
                </a:solidFill>
              </a:rPr>
              <a:t>                                                    Куда спешу? </a:t>
            </a:r>
          </a:p>
          <a:p>
            <a:pPr marL="342900" indent="-342900">
              <a:spcBef>
                <a:spcPct val="50000"/>
              </a:spcBef>
            </a:pPr>
            <a:r>
              <a:rPr lang="ru-RU" b="1">
                <a:solidFill>
                  <a:srgbClr val="0000FF"/>
                </a:solidFill>
              </a:rPr>
              <a:t>               Здесь на цветок я легкий опустилась</a:t>
            </a:r>
          </a:p>
          <a:p>
            <a:pPr marL="342900" indent="-342900">
              <a:spcBef>
                <a:spcPct val="50000"/>
              </a:spcBef>
            </a:pPr>
            <a:r>
              <a:rPr lang="ru-RU" b="1">
                <a:solidFill>
                  <a:srgbClr val="0000FF"/>
                </a:solidFill>
              </a:rPr>
              <a:t>                                                   И вот – дышу. </a:t>
            </a:r>
          </a:p>
          <a:p>
            <a:pPr marL="342900" indent="-342900">
              <a:spcBef>
                <a:spcPct val="50000"/>
              </a:spcBef>
            </a:pPr>
            <a:r>
              <a:rPr lang="ru-RU" b="1">
                <a:solidFill>
                  <a:srgbClr val="0000FF"/>
                </a:solidFill>
              </a:rPr>
              <a:t>                    Надолго ли, без цели, без усилья </a:t>
            </a:r>
          </a:p>
          <a:p>
            <a:pPr marL="342900" indent="-342900">
              <a:spcBef>
                <a:spcPct val="50000"/>
              </a:spcBef>
            </a:pPr>
            <a:r>
              <a:rPr lang="ru-RU" b="1">
                <a:solidFill>
                  <a:srgbClr val="0000FF"/>
                </a:solidFill>
              </a:rPr>
              <a:t>                                                    Дышать  хочу?</a:t>
            </a:r>
          </a:p>
          <a:p>
            <a:pPr marL="342900" indent="-342900">
              <a:spcBef>
                <a:spcPct val="50000"/>
              </a:spcBef>
            </a:pPr>
            <a:r>
              <a:rPr lang="ru-RU" b="1">
                <a:solidFill>
                  <a:srgbClr val="0000FF"/>
                </a:solidFill>
              </a:rPr>
              <a:t>     Вот-вот сейчас, сверкнув, раскину крылья </a:t>
            </a:r>
          </a:p>
          <a:p>
            <a:pPr marL="342900" indent="-342900">
              <a:spcBef>
                <a:spcPct val="50000"/>
              </a:spcBef>
            </a:pPr>
            <a:r>
              <a:rPr lang="ru-RU" b="1">
                <a:solidFill>
                  <a:srgbClr val="0000FF"/>
                </a:solidFill>
              </a:rPr>
              <a:t>                                                            И улечу.</a:t>
            </a:r>
          </a:p>
        </p:txBody>
      </p:sp>
      <p:pic>
        <p:nvPicPr>
          <p:cNvPr id="13317" name="Picture 5" descr="Image00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268413"/>
            <a:ext cx="380047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611188" y="6021388"/>
            <a:ext cx="3241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/>
              <a:t>В. Серов. «Натурщица».1905г.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1050</Words>
  <Application>Microsoft Office PowerPoint</Application>
  <PresentationFormat>Экран (4:3)</PresentationFormat>
  <Paragraphs>98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</dc:creator>
  <cp:lastModifiedBy>НТАЛИЯ</cp:lastModifiedBy>
  <cp:revision>9</cp:revision>
  <dcterms:created xsi:type="dcterms:W3CDTF">2013-02-10T16:18:49Z</dcterms:created>
  <dcterms:modified xsi:type="dcterms:W3CDTF">2013-07-02T10:28:38Z</dcterms:modified>
</cp:coreProperties>
</file>