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08" r:id="rId3"/>
    <p:sldMasterId id="2147483720" r:id="rId4"/>
    <p:sldMasterId id="2147483732" r:id="rId5"/>
    <p:sldMasterId id="2147483744" r:id="rId6"/>
    <p:sldMasterId id="2147483756" r:id="rId7"/>
  </p:sldMasterIdLst>
  <p:notesMasterIdLst>
    <p:notesMasterId r:id="rId20"/>
  </p:notesMasterIdLst>
  <p:sldIdLst>
    <p:sldId id="256" r:id="rId8"/>
    <p:sldId id="257" r:id="rId9"/>
    <p:sldId id="258" r:id="rId10"/>
    <p:sldId id="259" r:id="rId11"/>
    <p:sldId id="260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318742-A8A8-4B98-989B-A9DD2E4576B5}" type="datetimeFigureOut">
              <a:rPr lang="ru-RU" smtClean="0"/>
              <a:t>27.09.2011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F0499-8FB9-48BD-AE1B-6B807DAC4AF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F0499-8FB9-48BD-AE1B-6B807DAC4AFE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27.09.2011</a:t>
            </a:fld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27.09.2011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27.09.2011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27.09.2011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27.09.2011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27.09.2011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27.09.2011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27.09.2011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27.09.2011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27.09.2011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27.09.2011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27.09.2011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27.09.2011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27.09.2011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27.09.2011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27.09.2011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27.09.2011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27.09.2011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27.09.2011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27.09.2011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27.09.2011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27.09.2011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27.09.2011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27.09.2011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27.09.2011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27.09.2011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27.09.2011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27.09.2011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27.09.2011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27.09.2011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27.09.2011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27.09.2011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27.09.2011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27.09.2011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27.09.2011</a:t>
            </a:fld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27.09.2011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27.09.2011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27.09.2011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27.09.2011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27.09.2011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27.09.2011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Древнейшая история края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ru-RU" dirty="0" smtClean="0"/>
              <a:t>Описание границ территории юго-восточной Прибалтики представил в своей Географии древнегреческий учёный </a:t>
            </a:r>
            <a:r>
              <a:rPr lang="ru-RU" b="1" i="1" dirty="0" smtClean="0"/>
              <a:t>Клавдий Птолемей </a:t>
            </a:r>
            <a:r>
              <a:rPr lang="ru-RU" dirty="0" smtClean="0"/>
              <a:t>, современник Тацита. Он назвал эту землю Европейской Сарматией, которая на севере ограничивалась Сарматским океаном и от устья Вислы простиралась на восток , до реки Западная Двина.</a:t>
            </a:r>
            <a:endParaRPr lang="ru-RU" dirty="0"/>
          </a:p>
        </p:txBody>
      </p:sp>
      <p:pic>
        <p:nvPicPr>
          <p:cNvPr id="97282" name="Picture 2" descr="http://www.mlahanas.de/Greeks/images/ptolem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285992"/>
            <a:ext cx="3643496" cy="4429156"/>
          </a:xfrm>
          <a:prstGeom prst="rect">
            <a:avLst/>
          </a:prstGeom>
          <a:noFill/>
        </p:spPr>
      </p:pic>
      <p:pic>
        <p:nvPicPr>
          <p:cNvPr id="97284" name="Picture 4" descr="http://all-biography.ru/wp-photos/20091020-172243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428868"/>
            <a:ext cx="3191405" cy="391479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ru-RU" dirty="0" smtClean="0"/>
              <a:t>Примерно в 880-890 гг. путешественник </a:t>
            </a:r>
            <a:r>
              <a:rPr lang="ru-RU" b="1" i="1" dirty="0" smtClean="0"/>
              <a:t>Вульфстан</a:t>
            </a:r>
            <a:r>
              <a:rPr lang="ru-RU" dirty="0" smtClean="0"/>
              <a:t> , проплывший по Балтийскому морю от Шлезвига до Вислинского залива, описал огромную землю Эстландию, в которой было множество поселений, каждое из них возглавлял вождь, и они часто воевали между собой. В середине 10 в. В наших краях побывал арабский торговец </a:t>
            </a:r>
            <a:r>
              <a:rPr lang="ru-RU" b="1" i="1" dirty="0" smtClean="0"/>
              <a:t>Ибрагим ибн Якуб </a:t>
            </a:r>
            <a:r>
              <a:rPr lang="ru-RU" dirty="0" smtClean="0"/>
              <a:t>и оставил сообщение о жизни и быте местного населения.</a:t>
            </a:r>
          </a:p>
          <a:p>
            <a:r>
              <a:rPr lang="ru-RU" dirty="0" smtClean="0"/>
              <a:t>Более развёрнутое описание древней прусской земли, быта и нравов ее жителей на рубеже 13-14 вв. составил летописец Тевтонского ордена </a:t>
            </a:r>
            <a:r>
              <a:rPr lang="ru-RU" b="1" i="1" dirty="0" smtClean="0"/>
              <a:t>Пётр</a:t>
            </a:r>
            <a:r>
              <a:rPr lang="ru-RU" dirty="0" smtClean="0"/>
              <a:t> из </a:t>
            </a:r>
            <a:r>
              <a:rPr lang="ru-RU" dirty="0" err="1" smtClean="0"/>
              <a:t>Дусбурга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sz="7200" dirty="0" smtClean="0"/>
              <a:t>СПАСИБО КОНСТАНТИНУ ИГОРЕВИЧУ И 22+-5 УЧЕНИКАМ ЗА ВНИМАНИЕ =)</a:t>
            </a:r>
            <a:endParaRPr lang="ru-RU" sz="7200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2811769" y="1311578"/>
            <a:ext cx="45719" cy="457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Заселение нашего края человеком началось в завершающий период древнего каменного века-палеолита. Около 10-12 тыс. лет назад наступил период мезолита(среднего каменного века).На территории нашей области заканчивалось таяние ледника. Арктический климат сменился более умеренным, территория края покрылась густыми лесами. </a:t>
            </a:r>
            <a:endParaRPr lang="ru-RU" sz="2400" dirty="0"/>
          </a:p>
        </p:txBody>
      </p:sp>
      <p:pic>
        <p:nvPicPr>
          <p:cNvPr id="5" name="Рисунок 4" descr="images (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2071670" y="4714884"/>
            <a:ext cx="4357718" cy="1722847"/>
          </a:xfrm>
          <a:prstGeom prst="rect">
            <a:avLst/>
          </a:prstGeom>
        </p:spPr>
      </p:pic>
      <p:pic>
        <p:nvPicPr>
          <p:cNvPr id="7" name="Рисунок 6" descr="images (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65684">
            <a:off x="784980" y="2455441"/>
            <a:ext cx="2952303" cy="2174789"/>
          </a:xfrm>
          <a:prstGeom prst="rect">
            <a:avLst/>
          </a:prstGeom>
        </p:spPr>
      </p:pic>
      <p:pic>
        <p:nvPicPr>
          <p:cNvPr id="8" name="Рисунок 7" descr="images (7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6" y="2285992"/>
            <a:ext cx="2979677" cy="2231882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Богатая растительность привлекала в эти районы не только северных оленей , но и кабанов ,лосей, туров, поэтому первобытные люди могли охотиться. Кроме того они занимались рыболовством, собирательством, охотились на водоплавающих птиц.</a:t>
            </a:r>
          </a:p>
          <a:p>
            <a:r>
              <a:rPr lang="ru-RU" sz="2000" dirty="0" smtClean="0"/>
              <a:t>В качестве оружия люди использовали копья и дротики.</a:t>
            </a:r>
          </a:p>
          <a:p>
            <a:r>
              <a:rPr lang="ru-RU" sz="2000" dirty="0" smtClean="0"/>
              <a:t>Затем появились люк и стрелы.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r>
              <a:rPr lang="ru-RU" sz="2000" dirty="0" smtClean="0"/>
              <a:t>Большое значение в ведении хозяйства имело рыболовство. Рыбачили с помощью гарпуна, затем появились сети , плетёные верши, рыболовные крючки. Появились долбленые лодки-челны.</a:t>
            </a:r>
            <a:endParaRPr lang="ru-RU" sz="2000" dirty="0"/>
          </a:p>
        </p:txBody>
      </p:sp>
      <p:pic>
        <p:nvPicPr>
          <p:cNvPr id="5" name="Рисунок 4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45639">
            <a:off x="651209" y="2226954"/>
            <a:ext cx="1772102" cy="1748578"/>
          </a:xfrm>
          <a:prstGeom prst="rect">
            <a:avLst/>
          </a:prstGeom>
        </p:spPr>
      </p:pic>
      <p:pic>
        <p:nvPicPr>
          <p:cNvPr id="7" name="Рисунок 6" descr="images (8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36516">
            <a:off x="7204575" y="942413"/>
            <a:ext cx="1828800" cy="1371600"/>
          </a:xfrm>
          <a:prstGeom prst="rect">
            <a:avLst/>
          </a:prstGeom>
        </p:spPr>
      </p:pic>
      <p:pic>
        <p:nvPicPr>
          <p:cNvPr id="10" name="Рисунок 9" descr="images (10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59199">
            <a:off x="6194288" y="1775565"/>
            <a:ext cx="1423296" cy="1924768"/>
          </a:xfrm>
          <a:prstGeom prst="rect">
            <a:avLst/>
          </a:prstGeom>
        </p:spPr>
      </p:pic>
      <p:pic>
        <p:nvPicPr>
          <p:cNvPr id="11" name="Рисунок 10" descr="images (9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25073">
            <a:off x="2996912" y="2199438"/>
            <a:ext cx="2780587" cy="1571636"/>
          </a:xfrm>
          <a:prstGeom prst="rect">
            <a:avLst/>
          </a:prstGeom>
        </p:spPr>
      </p:pic>
      <p:pic>
        <p:nvPicPr>
          <p:cNvPr id="12" name="Рисунок 11" descr="images (11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7290" y="5000636"/>
            <a:ext cx="2357454" cy="1765815"/>
          </a:xfrm>
          <a:prstGeom prst="rect">
            <a:avLst/>
          </a:prstGeom>
        </p:spPr>
      </p:pic>
      <p:pic>
        <p:nvPicPr>
          <p:cNvPr id="13" name="Рисунок 12" descr="images (12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14942" y="5143512"/>
            <a:ext cx="2002842" cy="150019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 середине пятого тысячилетия до н.э. на смену мезолиту пришёл неолит(новый каменный век). Завершилось формирование береговой линии Балтийского моря.</a:t>
            </a:r>
          </a:p>
          <a:p>
            <a:r>
              <a:rPr lang="ru-RU" sz="2000" dirty="0" smtClean="0"/>
              <a:t>Люди, заселявшие территорию нашего края, начали осваивать более прогрессивные приёмы хозяйственной деятельности. Произошёл переход от присваивающего к производящему – земледелию и скотоводству.</a:t>
            </a:r>
          </a:p>
          <a:p>
            <a:r>
              <a:rPr lang="ru-RU" sz="2000" dirty="0" smtClean="0"/>
              <a:t>В период неолита усиливается межплеменные контакты , начинается сперва межплеменной обмен , а затем местное население получает возможность устанавливать отношения с соседними группами племён , с племенами более отдалённых территорий. Обменным материалом в нашем крае выступал янтарь.</a:t>
            </a:r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* Взамен местные племена получали кремневое сырьё и другие необходимые материалы и  продукты.</a:t>
            </a:r>
            <a:endParaRPr lang="ru-RU" sz="2000" dirty="0"/>
          </a:p>
        </p:txBody>
      </p:sp>
      <p:pic>
        <p:nvPicPr>
          <p:cNvPr id="6" name="Рисунок 5" descr="images (1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3357562"/>
            <a:ext cx="1714500" cy="1562100"/>
          </a:xfrm>
          <a:prstGeom prst="rect">
            <a:avLst/>
          </a:prstGeom>
        </p:spPr>
      </p:pic>
      <p:pic>
        <p:nvPicPr>
          <p:cNvPr id="7" name="Рисунок 6" descr="images (1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8428">
            <a:off x="4969255" y="3276411"/>
            <a:ext cx="2562343" cy="169894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endParaRPr lang="ru-RU" sz="2400" dirty="0" smtClean="0"/>
          </a:p>
          <a:p>
            <a:endParaRPr lang="ru-RU" sz="2400" smtClean="0"/>
          </a:p>
          <a:p>
            <a:r>
              <a:rPr lang="ru-RU" sz="2400" smtClean="0"/>
              <a:t>Особенностью </a:t>
            </a:r>
            <a:r>
              <a:rPr lang="ru-RU" sz="2400" dirty="0" smtClean="0"/>
              <a:t>развития нашего края в бронзовый век (середина 2 тысячелетия до н. э.- 5 век до н.э.) явилось вторжение на территорию Прибалтики кочевых племен, которые по бассейну реки Вислы проникли в Восточную Прибалтику и в дальнейшем заселили лесную зону Восточной Европы от Балтийского моря до верховьев Волги . Их называют балтославянскими индоевропейскими племенами.</a:t>
            </a:r>
          </a:p>
          <a:p>
            <a:r>
              <a:rPr lang="ru-RU" sz="2400" dirty="0" smtClean="0"/>
              <a:t>С началом эпохи железного века ( с 5 века до н. э.) балтославянские племена разделились на балтов и славян.</a:t>
            </a:r>
          </a:p>
          <a:p>
            <a:r>
              <a:rPr lang="ru-RU" sz="2400" dirty="0" smtClean="0"/>
              <a:t>На рубеже нашей эры практически завершился период древнейшей истории нашего края. 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57224" y="152400"/>
            <a:ext cx="7829576" cy="633394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      Начало древней истории края</a:t>
            </a:r>
            <a:endParaRPr lang="ru-RU" sz="3600" dirty="0"/>
          </a:p>
        </p:txBody>
      </p:sp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>
          <a:xfrm>
            <a:off x="0" y="928670"/>
            <a:ext cx="9144000" cy="5929330"/>
          </a:xfrm>
        </p:spPr>
        <p:txBody>
          <a:bodyPr/>
          <a:lstStyle/>
          <a:p>
            <a:r>
              <a:rPr lang="ru-RU" dirty="0" smtClean="0"/>
              <a:t>Одним из первых о Стране янтаря сообщил греческий учёный и мореплаватель </a:t>
            </a:r>
            <a:r>
              <a:rPr lang="ru-RU" b="1" i="1" dirty="0" smtClean="0"/>
              <a:t>Пифей</a:t>
            </a:r>
            <a:r>
              <a:rPr lang="ru-RU" dirty="0" smtClean="0"/>
              <a:t>. В 9 в. до н.э. он посетил устье Вислы. П его словам , в одном дне пути от этого устья лежал остов Абалус, на берега которого волны во время весенних бурь выбрасывали из моря янтарь.</a:t>
            </a:r>
          </a:p>
          <a:p>
            <a:r>
              <a:rPr lang="ru-RU" dirty="0" smtClean="0"/>
              <a:t>Этот янтарь местные жители использовали в качестве топлива и продавали его германским племенам.</a:t>
            </a:r>
            <a:endParaRPr lang="ru-RU" dirty="0"/>
          </a:p>
        </p:txBody>
      </p:sp>
      <p:sp>
        <p:nvSpPr>
          <p:cNvPr id="27650" name="AutoShape 2" descr="data:image/jpg;base64,/9j/4AAQSkZJRgABAQAAAQABAAD/2wCEAAkGBhQSEBUUExQUFBUWGBgVFxcYFxUWFxoaGBQcGBQaGBwZHCYfFxokGhoYHy8gIycpLCwsFh8xNTAqNSYrLCkBCQoKDgwOGg8PGiwlHyQsNCwpLCwsLCwsKiwqLCwsLCwsLC8sLCwpLCwsLCwsLCwsLCwsLCwpLCksLCwsLCwsLP/AABEIAOEA4QMBIgACEQEDEQH/xAAbAAEAAgMBAQAAAAAAAAAAAAAABQYCAwQHAf/EAEMQAAEDAgQCBwQHBwIGAwAAAAEAAhEDIQQFEjFBUQYTImFxgZEyobHwBxRCUlPB0RUjM2KSouFy8RYkgrKz0jRDY//EABsBAQACAwEBAAAAAAAAAAAAAAABAgMEBgUH/8QAMBEAAgECBAQEBQQDAAAAAAAAAAECAxEEEiGRBTFBUhMUUWEiU6HB8EJxseEy0fH/2gAMAwEAAhEDEQA/AINERfRjigiIgCIiAIiIAiIgCItlHDPeYa0n4epVZzjBXk7ImMXJ2irmtF2DKKsSGSP5S13uaSuNwgwZnaIMzyjmqwq05/4yT/ZlpU5x/wAk0EXzNCMP1YqvDHvvojU4DxaSJvtut2Iw+mCJLXAOa6CJBHx3HkteljqFWp4cJamaphatOGeS0NSIi3DWCIiAIiIAiIgCIiAIiIAiIgCIiAIiIAiIgCIiAIi+IAXKcx3RCtUose3E6KYb9ib6rmCBt396pQxz69RzQ6GtsTa4G0cla8s+sUqTAw6mdqQYgbRueK4fH8QniJZGvhT0sdRhcHGgsyerXUk8k6HNw+l1OvW13iT2SOINveOSjc56UUXYgtZRmoIaahMXAh3Z2kbT3KTzHE1ThapBggSCCBA47ledtpu1Fx5T42WlmcVozZsm9S0nOqXWVMa6l2dOnS7tSebPu+crdkfSXFYlvZwPW0ZLbA7dxjdfMhw4q4YUy1pnZpidPMLkw2Ax1Gs6lSBZQ1XeSGAzxErGpNaovZPRk1+wqVRx0VTScN6NRvbaYsN7ieKhcRh3McWvaWkcDZXLCUnCgXOh1UQGus52kHafD4Lr6Q5UMRQJpwXMAeyPtAtEgc/DuXvYDitXOo1ndPdfnU8rFYCDi5U9GvqefIiLqzwAiIgCIiAIiIAiIgCIiAIiIAiIgCIiAIiIAuTM2F1MtaYJgeU39y6lx18UBbdxsBxJ4Dlp4+q8riuJVCg1bWWn0N/h9F1aqfpqRmDpBjixvCCTxP8AhXPLsZrwDtLg5wIsPaF/h+irmBywsBL/AG3STBkDkApjLG9WRpgSRPw/VcRe7OmaPlStVc3QJM7j/CzodCqzrmGTuHfOyuuWYQGLRzuF3uwtthPkrZbkXsUdnRLF0zLC2pwAbYj3lcOJzOpr6mqHMPs7+V16lgaVrwo/OehrcRU6yQPvCDfvEbcU8PTQnP6lJbmjsLg3EAucHtIG4ggg3W/Ls8fRrU3UyeqrAODYkC41Du3V7q5Ez6m7DgW0EAb34HvKpHRXNqX/AC+Hqsg0yGFzgIB1AKrTTV2TdWLLnvROniCalPsVHCeTSf5u88159XoOY4tcCHNMEHgRuvUKOO7Mmew8tdNrRY+CrHTrLA3q6sgufIcfvcWu/pXS8Kx0s6oy1T5e39Hi4/CrL4kea5lTREXTnhhERAEREAREQBERAEREAREQBERAERfEBzY/E6W959w4n0XBpDiHieBHrBHpK3ZvSkWMEw3yJg/FfKzQ2iYuRYfPhK4XiuIdXENdI6L7/U6nAUVTop+uphlmNfUqvcdmmAPh+RU01ziQADzXFkrToLyI1EEDiYaG/ksMXiajKhNw0m/5fFeZmtyN21y2ZRnLqToeez8FasBjOuYSLiDE9wleZUsQHizp5jiF65kFECk1oEDSPgVNNtsSSRxYLPGaZO4mQbd1vRSWCzlj9jvwNlR86w7qD3MJkyXN8Df58FwYNuIJBeSWz9ls+MQqqrJO1iXBNXueqUKwJ4rzHN8gqNzKoKbOy4h4d9ntOkA/PBWzLsxaRdxkDjY+Y+dlwfSBm9elh218OA5tw+CBENLgbtM2DllnaSuUjdOxI4Sm80W9YNLnO6o3BOmAWmeMX9VlgcG3FYXqqoEtJZJgljh2SQTtF/JbMhxIdSph57TWB7vFxMfD3rVk2I14es9gkvfULRYbyWpTm4yUkyJxTTTPN8RQLHuY4Q5pII7wsFLdKz/zlXxE+OkT71Er6JQm504yfNpM5CrFRnKK6MIiLKYwiIgCIiAIiIAiIgCIiAIiIAiIgITNq9yOREeOoLDGVSGFwMTAj4x6FSeMwwc2DHtAzxsZUFmb5BPAGI/NfOsQ89abatq/5Oyo6U4r2RZcPiB1VOJ1EW533IWWPa0sPZPnY8PzXHl1DsUzazRHmF14moYMwteMTJJkdlQaakOMAHtHkIuCePJe0dG8wY9pDDtHpFj8V4w7FsosJiSSGgDiTv7pVgyOvXAdUwtPU5gBdcagLmBbtGC7ZM2Vk2uj07P8gZiW3B1gEAgxa9tu8riy3KuqbB1eZlfco6SCrhqdUhzZOh4NnBw5hTtKoHDmsiUZO6KO6VmRuMyhlUG+l4GkO/UcVrzHIteBqUfaJY+PHq3AR6qUDbrqaYjxFlbKiuZnlXRTpCalMkN/fURoq0/vtaSQW/zCSphj/qxY+kdWGqxfkHEWM8gD71zZDlDaOa454jQ2DA/0Bx+KlMgoiplrmuGwqkd0Nt8StdLWyMzehD9P8uY17KrLdZIdy1NAIPiQf7VVF6FnuTOxGEYWGXBoeG841BwHfEei89c2DBseR3XdcJrqph0r6r8Ry3EKThWbto/xhEReqaAREQBERAEREAREQBERAEREAREQETmVV/2Tu5sC1oklQ+ZPBLu834eKn8wYSRECBM/kq63CPfUgC03PALgcZFxxE8zu7nW4WSdKNlbQt2HcBTYBwa0ejVjiJcbBaMM5ojUbCGj4SVcehtKmK1ak5oNQaYdEgyGkH+WxWhyNkr+FyhlN7DUaHl3aDOO+55f5UycZS+sF7Jp2AaAOyCBsRxvPqo3MMS6pi8QxsU+3pe8gQ0NsANrmBxWr6vgxUAfitTrS0am8OJD7LHqy9kWzK+lbXu6uu2ARYm7dX5KyZViWlxDSRBgsNyOUd0XXkPSPDdRiWilUL6T9JEkktkDiSSV6RlOZs+udWQdXU0tPeNJv6yPJXi2nqVklbQtjiLFbWmePEKEzTFFuHLwD2YNiZiYKwy/GVH0S4EOc3bgSInlus2bWxjylOyrGVTneKp6TpJBdaAAGgdo7XAt4qcfiBg6jqRvSqC0G7dVjPLzU26u3Qyq5ukvLQ6wB/wCorzTLeuGPxPXgnUYuQWkOEMLY3i6wSVtVzMq15noOSNdSeaRktgOaf5XcR4KudMMplz6raZadUkgy1w4nucFZsJY4dpuQ17T3iCR+nktrcSBUcwxB7TSfZPCAfndbmFryw01OPT6+xr16Ua0XF/nueTopfpXh2MxTtEAGHFo+yeI/PzUQu+o1FVpxmuquclUhkm4+gREWUoEREAREQBERAEREAREQBa65hpi1j8FsWFVstI5grHWbVOTXOzL07Oav6kU2oTTdJJdq9eXhssmuLdOoFoNiRtc2Pitbqmhsmx5FbcyxFmxI1gHwLuHvXzlycuZ2SilyNmHaWGTftj/Hvj0V2yvHPpY+o/qh22UtZBiOyyYsq59QAIdqu1+gt2vuCJ8/UKcx7ziHTS3ZAg7uhsWPObKjJJDNOgQrAvOIc0ucXatNyHGfvd6hT9FGHaHF2IqWuTpHr7auuBxTjQ/fNLNhO47plVXNs2e/E1MM0X0C94h0HUf5b+8JdJaE6sM+jVlRrdGIc4N0uhzbltjuHHgpvozk+nE1Hv1B7YYAbjQB2Y9T6ruyJjRRZUBLpb1QPOwv7pXzEavrlPSZaxjRUJNhcx42IULoySWxZ00KgDZiOyBuCRsPeuTDv00xDCL3+yYIEX84tyUb0v6QfV30WAS6qSPCNreQXZUzljGUxUBmpZw5Rse66tJlUSlUU3UoeewW7OJv4E8e9ed4jLHYbGCi0ucx8VaTnHVabtJPIj3q64ymGxScey4jqnd/fztK7cdgg9rCRJpA87yOEeHFVccxKdiHwuLArgiq0vHYeyxibS2L8eHeu7Ev0gN1M7O4cJF77gjSVXsZgmivS00XsNQaySSSZJmATYgcxwXB0nxVanUNSg15d1bWVGaZiXPA4TtfzRS53Fjj6WUdOKcRYPDXR4tE+I4+ah1sq4hzg3UZ0tj3z8SVrX0TBqSoQU+dkcfiXF1ZZeVwiItowBERAEREAREQBERAEREAREQHJmNEFkluqLwpXo5gqOrXVvUBm92t42+eC4qgsVH4zMuqokC+qZ39PeuM41RjTrrIua+t2dJw2pKdJ5nyf2RJYut1uIJb7LnON++N10txNXDzLXRuC3YjcKsdH21a7nlvgL8fyXqmFo6MNpfDiL8wLFeI10Z6Zz9Cuk31kvHICQRzlRhoOfiscfZZTb1bXExZoFhzAj3KEo563CU3VKTQJdebST4QsqnSptSm1p3eQXxtLhcH19yr05FrFu6Btqspjrf4Z7TJuZ4Hu3XXnTXUqz2sv1w6wGRMkgEX3uuLKc9a5raFTsuIDWv3BuCJHA2WrpJUqNx/bgNawdUJNxIJ85VLqxNtSZdkTa1Si+sHdbRaS1w2cIuHcJ2UNlGWYjG4mrXrA02aiymwiCGsP5kEz3q20Mf1lBz2QTonvBG/ulR/RHMdRLCRJEtJ481ldrpFFe1ybxmVdY2nIvTILeGwj811YLFtdtBiWyDsRYg+9aKeZtdWLBqL2SD2THJZVcJDuwIDu049/wCSyRa5oo/c05wwiKjQ0vY1waXbbHvHCV5/nHSZz2lgDQ538R7ZvHAX2V66W0nHB1NE6gA4RvE9v+3UvJl0HCcFTqt1p62ei9/V/Y8niGJlBeHHr1+x8X1EXVHghERAEREAREQBERAEREAREQBEQIDF2xUXi2NcwERceyQpLGtLWkODgSDFiOHeoGpU1UzpiRaDv5XXJcbqQnUhkadk72Z0HDISjCWZFm6E5UHUyGmDIPkbH0hbemub1cNVZQ1QHAGRyNt/P3KK6C4epUeAHFtiREzuYO/NXutkeHzSoys8uiiNEWGsyDJkG1ojvXOtfFqeyUfP8vNXDhjGnXTu/jaJHkbquZJgH1nOZOkN9o8d9l7Jm2KpYdr9TWs1NjYX0i0QF5Rk2bMp1XgjsuP5+9SpNRaQLVQw4GmCOztfb5hSePJzLqadCozrKBl7nEkgGwEj2jcHjsujL+i9PF0yHsfTY6YqNqXBi3ZAFr81XeglUYTH1KDpe5tTRLbgjrAJPu3WKMdLss2ejZNlHUXa/WPZdyJ4mOH+VWPrRp5jVo0xOlxc3TfSHAmDy3hXQ4AsIaHHRF7Amfk+5cVDo1TY8v1OIJJIMcTz3V5K6SSKJ9SSxGOe1zdIYNcGSJJtf3ws/wBq6jpvNphpsfVV7KcZSqYmu4GdOlog7gzMTxtwUrh8iYTUfBs6Bc3HPdWV2HY7v2gNQa+2oRcQDa8XXnHSzJ24evDJ0PGtoPC5BHr8V6fQEsbqAgCZm0/JUVn/AEcZi9Jc5zXNkAiNjwIK9bhuK8vVvJ/C+f5+55+NoeNTtFarkeVoru/6Nx9mv6s/Ry4MV9Htdt2Op1B46T6H9V1MOJYaWinvdHhSwVeP6SrouzHZNWo/xKb2+VvULjW7GcZq8Xc1ZRcXZqwREViAiIgCIiAIiIAincq6J1KsOfNNvh2j4A7eas2EyOjSHZYCRxNyfXZeVieK0aDyr4n7f7N6jgKtVX5L3KHgsI6o8NaJP5C7ie4AFXqjkji2W6Gjl5cFX6WdubjS2uOrpz7O8crceav74LWuBIEeEjguZx+PeLktLJdL/wDD3MLhVh09btkFiuibauHc18anTBIu3lxVeZ9FrA21btf6YBPfdXqrUtJ8Bx3WIYV53I3HqUvA/RvUouL6eIEkaS0tMc7eZWzAdDsTh2EUzScNw0Eg9/2fBXIWXRSVbJkpsgMx6KtxmBNGoNLyZDnQTTdA9ne3cvPcy+iHEMeBSqMePvHs38IXsnBcFfE9qFfkRqQHRfJMRh4617HgthwE3PhEbKawmSYek4upUWNcd3AXN5uTutlMFbgVRWRLbM+O6+lYyvhcVNyChdMMIyliGupugvu9jbbfCZ9yuuRYz6xQBLSwNNoO/CDbvUXmHQ2lWeXlz2uJmREehClsvwnU09AM8yqrR3LN6HeKmwGwRrhC0hZg2V1IrY2ErHWsdax1XU5iLGyk2SBuOPL04rz/AKfZQKOID2tDWVRMAQA4GHbc7HzK9BwntBRH0gYIPwZdxpua4f8AUQ0/93uXrcLr+HXj6PTf+zz8dTz0n7anl6Ii7U5oIiIAiL4gLB0dyJlVvWVDIkgN225n52Vnw2U0WEFtNgI4xJ9SufKMPooMb/KCfE3PxUgCuFxuNqVKsrSeW7suljqcNhYQhH4VextL1rxILmkNOkkQDyK+g+CagvMzG9YgMv6IBlUVXVXOfubCCd1ajUnyXNrA/JfDXG/K88uCEG575qRybq9f91sCjaGODqzw2HDSztAyPZFl1MrmSAD6KtybHZ8+9ZtcoirmBaASHQXBu2xO03XU2q7VG0iZ53/wiYsSBIhRZALj8/4WYxrusfTIjRBmZnUAR8VzFzhWewxAAMjjPNOZJ3tMDcI6taQCY5LhrBza2nV2Or1xG1zN/JbabJIcHHw4GfzQix0nEBfOuC+5rlbn04pOAJ71F5RWJDqb5FRhhwO/cfBS9AtSU6/y81rq4i8W7pXyvTJb2SA4EHtbEDcLn692vRUZpJu1wu0xaAed9pUE2OunXW0VDC5Qt7HcLKEGfapMLWahg8lsf7+C0EbDn+SA6sA89Y2/zC6c/wAMKmFrM/8AzefNo1D4LTl1P94O4fIUnUZLSDxBHqIW1Qk4tS9GYKyvoeFL6s69PS5zeRI9DCwX0ZO5x3IIiIAtmFo63tbzIHvWtdeUtmszx/IrDXnkpSkuib+hkpRzVIx9Wi3ME8dvmF0Upj0/2WDW81uptsvmp2pm1bAzu4oBusx3+CA10cKwV6ojs2BHDYzHzwTAYPqm6dR9pxb4Fx0jwAMLdTonrKjrQ92obz5371t0qUirZF16HVY0FoGmuzUQPvNAk+qlGNWrE0A6rTMuBY13xbut7d0sSc+ZM/dN4zVb7l20wJ8/91rLQ4BrgInV5xusyA3bf3IiGcj6c4mtv9gcfuD12X11M/Wah4FrADwNr+9dLt54nc8+SG5G/wA+CkXNVVhOI1QC3qgzhvNx8V9cyCBYN+YWwtssN91DCMg8+S0VsLqqtqNMOA0utIcOE+9dJA+fVYgX+QgMgJ8li8WHdssuPqsT6fBCDW3fuWxtwSsJv8YW2m21vnkoLM+VRHOFqBvfgtrxw+fBaQ/eVAR35fZ471K8FFZaO2L81LFbNLkYZnjPSehoxtdo2FR0eZlRinunVOMfV79J9WhQK+g4aWajB+y/g5KsrVJL3YREWcxBSOQMmuO4E+7/ACo5SnR2o1tUlzg0aTuQOIWnj7+WqW9H9TZwlvGhf1LYGxt6LpbuuBuaUuNRnqFsbm1H8VnqFwHgVe17M6vxYdy3O8BZALjOb0b/AL2nt94Ic5oW/e0/6gp8vV7Hsx4tPuW5JNWRCj/27h/xmeq+/t/D8azPVWWHrdktmV8an3LdHYR2h4O+IWYFlGnpBh5H75kQePgs/wDiHD/jM9T+ieWrdktmPHpdy3RIhZhRh6RYb8Znv/RfW9JcN+M3+79FKwtfslsyHXpdy3RIErIOv88lFHpHhvxm/wB36L4ek2GH/wBrfR/6KfKV+yWzI8el3LdEsAfnwWLTdRo6T4b8Zvo79F9HSrDfij0d+ieUr/Llsx5il3LdEn896+woodKcL+KPR36L47pThvxR3dl/6J5TEfLlsx5il3LdEqR88PNfHHkPnvUP/wAWYef4v9r/ANEd0rw0fxP7X/8Aqnk8R8uWzHmKPet0Sjfn8lnRHuUM3pZhgP4h/of+i+s6XYb75n/Q/wDRPJYn5ctmHiaPet0TNR8FaHHc81F1el2G4PP9D/0Wmr0rw5bGp3P2XeSeRxPy5bMlYqj3rdFjwHtt8VOKj4Xplh2uaS53CeyeBUofpBwf33/0OWelgsQlrTlszFPE0X+pblE6a/8Az6/+pv8A42qFUl0kx7a2Lq1GSWuIIkQbMA24XBUau5w6caUE/RfwcvVadSTXqwiIsxjCIiAIiIAiIgCIiAIiIAiIgCIiAIiIAiIgCIiAIiIAiIgCIiAIiIAiIgCIiAIiIAiIgCIiAIiIAiIgCIiAIiIAiIgCIiAIiIAiIgCIiAIiIAiIg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2" name="AutoShape 4" descr="data:image/jpg;base64,/9j/4AAQSkZJRgABAQAAAQABAAD/2wCEAAkGBhQSEBUUExQUFBUWGBgVFxcYFxUWFxoaGBQcGBQaGBwZHCYfFxokGhoYHy8gIycpLCwsFh8xNTAqNSYrLCkBCQoKDgwOGg8PGiwlHyQsNCwpLCwsLCwsKiwqLCwsLCwsLC8sLCwpLCwsLCwsLCwsLCwsLCwpLCksLCwsLCwsLP/AABEIAOEA4QMBIgACEQEDEQH/xAAbAAEAAgMBAQAAAAAAAAAAAAAABQYCAwQHAf/EAEMQAAEDAgQCBwQHBwIGAwAAAAEAAhEDIQQFEjFBUQYTImFxgZEyobHwBxRCUlPB0RUjM2KSouFy8RYkgrKz0jRDY//EABsBAQACAwEBAAAAAAAAAAAAAAABAgMEBgUH/8QAMBEAAgECBAQEBQQDAAAAAAAAAAECAxEEEiGRBTFBUhMUUWEiU6HB8EJxseEy0fH/2gAMAwEAAhEDEQA/AINERfRjigiIgCIiAIiIAiIgCItlHDPeYa0n4epVZzjBXk7ImMXJ2irmtF2DKKsSGSP5S13uaSuNwgwZnaIMzyjmqwq05/4yT/ZlpU5x/wAk0EXzNCMP1YqvDHvvojU4DxaSJvtut2Iw+mCJLXAOa6CJBHx3HkteljqFWp4cJamaphatOGeS0NSIi3DWCIiAIiIAiIgCIiAIiIAiIgCIiAIiIAiIgCIiAIi+IAXKcx3RCtUose3E6KYb9ib6rmCBt396pQxz69RzQ6GtsTa4G0cla8s+sUqTAw6mdqQYgbRueK4fH8QniJZGvhT0sdRhcHGgsyerXUk8k6HNw+l1OvW13iT2SOINveOSjc56UUXYgtZRmoIaahMXAh3Z2kbT3KTzHE1ThapBggSCCBA47ledtpu1Fx5T42WlmcVozZsm9S0nOqXWVMa6l2dOnS7tSebPu+crdkfSXFYlvZwPW0ZLbA7dxjdfMhw4q4YUy1pnZpidPMLkw2Ax1Gs6lSBZQ1XeSGAzxErGpNaovZPRk1+wqVRx0VTScN6NRvbaYsN7ieKhcRh3McWvaWkcDZXLCUnCgXOh1UQGus52kHafD4Lr6Q5UMRQJpwXMAeyPtAtEgc/DuXvYDitXOo1ndPdfnU8rFYCDi5U9GvqefIiLqzwAiIgCIiAIiIAiIgCIiAIiIAiIgCIiAIiIAuTM2F1MtaYJgeU39y6lx18UBbdxsBxJ4Dlp4+q8riuJVCg1bWWn0N/h9F1aqfpqRmDpBjixvCCTxP8AhXPLsZrwDtLg5wIsPaF/h+irmBywsBL/AG3STBkDkApjLG9WRpgSRPw/VcRe7OmaPlStVc3QJM7j/CzodCqzrmGTuHfOyuuWYQGLRzuF3uwtthPkrZbkXsUdnRLF0zLC2pwAbYj3lcOJzOpr6mqHMPs7+V16lgaVrwo/OehrcRU6yQPvCDfvEbcU8PTQnP6lJbmjsLg3EAucHtIG4ggg3W/Ls8fRrU3UyeqrAODYkC41Du3V7q5Ez6m7DgW0EAb34HvKpHRXNqX/AC+Hqsg0yGFzgIB1AKrTTV2TdWLLnvROniCalPsVHCeTSf5u88159XoOY4tcCHNMEHgRuvUKOO7Mmew8tdNrRY+CrHTrLA3q6sgufIcfvcWu/pXS8Kx0s6oy1T5e39Hi4/CrL4kea5lTREXTnhhERAEREAREQBERAEREAREQBERAERfEBzY/E6W959w4n0XBpDiHieBHrBHpK3ZvSkWMEw3yJg/FfKzQ2iYuRYfPhK4XiuIdXENdI6L7/U6nAUVTop+uphlmNfUqvcdmmAPh+RU01ziQADzXFkrToLyI1EEDiYaG/ksMXiajKhNw0m/5fFeZmtyN21y2ZRnLqToeez8FasBjOuYSLiDE9wleZUsQHizp5jiF65kFECk1oEDSPgVNNtsSSRxYLPGaZO4mQbd1vRSWCzlj9jvwNlR86w7qD3MJkyXN8Df58FwYNuIJBeSWz9ls+MQqqrJO1iXBNXueqUKwJ4rzHN8gqNzKoKbOy4h4d9ntOkA/PBWzLsxaRdxkDjY+Y+dlwfSBm9elh218OA5tw+CBENLgbtM2DllnaSuUjdOxI4Sm80W9YNLnO6o3BOmAWmeMX9VlgcG3FYXqqoEtJZJgljh2SQTtF/JbMhxIdSph57TWB7vFxMfD3rVk2I14es9gkvfULRYbyWpTm4yUkyJxTTTPN8RQLHuY4Q5pII7wsFLdKz/zlXxE+OkT71Er6JQm504yfNpM5CrFRnKK6MIiLKYwiIgCIiAIiIAiIgCIiAIiIAiIgITNq9yOREeOoLDGVSGFwMTAj4x6FSeMwwc2DHtAzxsZUFmb5BPAGI/NfOsQ89abatq/5Oyo6U4r2RZcPiB1VOJ1EW533IWWPa0sPZPnY8PzXHl1DsUzazRHmF14moYMwteMTJJkdlQaakOMAHtHkIuCePJe0dG8wY9pDDtHpFj8V4w7FsosJiSSGgDiTv7pVgyOvXAdUwtPU5gBdcagLmBbtGC7ZM2Vk2uj07P8gZiW3B1gEAgxa9tu8riy3KuqbB1eZlfco6SCrhqdUhzZOh4NnBw5hTtKoHDmsiUZO6KO6VmRuMyhlUG+l4GkO/UcVrzHIteBqUfaJY+PHq3AR6qUDbrqaYjxFlbKiuZnlXRTpCalMkN/fURoq0/vtaSQW/zCSphj/qxY+kdWGqxfkHEWM8gD71zZDlDaOa454jQ2DA/0Bx+KlMgoiplrmuGwqkd0Nt8StdLWyMzehD9P8uY17KrLdZIdy1NAIPiQf7VVF6FnuTOxGEYWGXBoeG841BwHfEei89c2DBseR3XdcJrqph0r6r8Ry3EKThWbto/xhEReqaAREQBERAEREAREQBERAEREAREQETmVV/2Tu5sC1oklQ+ZPBLu834eKn8wYSRECBM/kq63CPfUgC03PALgcZFxxE8zu7nW4WSdKNlbQt2HcBTYBwa0ejVjiJcbBaMM5ojUbCGj4SVcehtKmK1ak5oNQaYdEgyGkH+WxWhyNkr+FyhlN7DUaHl3aDOO+55f5UycZS+sF7Jp2AaAOyCBsRxvPqo3MMS6pi8QxsU+3pe8gQ0NsANrmBxWr6vgxUAfitTrS0am8OJD7LHqy9kWzK+lbXu6uu2ARYm7dX5KyZViWlxDSRBgsNyOUd0XXkPSPDdRiWilUL6T9JEkktkDiSSV6RlOZs+udWQdXU0tPeNJv6yPJXi2nqVklbQtjiLFbWmePEKEzTFFuHLwD2YNiZiYKwy/GVH0S4EOc3bgSInlus2bWxjylOyrGVTneKp6TpJBdaAAGgdo7XAt4qcfiBg6jqRvSqC0G7dVjPLzU26u3Qyq5ukvLQ6wB/wCorzTLeuGPxPXgnUYuQWkOEMLY3i6wSVtVzMq15noOSNdSeaRktgOaf5XcR4KudMMplz6raZadUkgy1w4nucFZsJY4dpuQ17T3iCR+nktrcSBUcwxB7TSfZPCAfndbmFryw01OPT6+xr16Ua0XF/nueTopfpXh2MxTtEAGHFo+yeI/PzUQu+o1FVpxmuquclUhkm4+gREWUoEREAREQBERAEREAREQBa65hpi1j8FsWFVstI5grHWbVOTXOzL07Oav6kU2oTTdJJdq9eXhssmuLdOoFoNiRtc2Pitbqmhsmx5FbcyxFmxI1gHwLuHvXzlycuZ2SilyNmHaWGTftj/Hvj0V2yvHPpY+o/qh22UtZBiOyyYsq59QAIdqu1+gt2vuCJ8/UKcx7ziHTS3ZAg7uhsWPObKjJJDNOgQrAvOIc0ucXatNyHGfvd6hT9FGHaHF2IqWuTpHr7auuBxTjQ/fNLNhO47plVXNs2e/E1MM0X0C94h0HUf5b+8JdJaE6sM+jVlRrdGIc4N0uhzbltjuHHgpvozk+nE1Hv1B7YYAbjQB2Y9T6ruyJjRRZUBLpb1QPOwv7pXzEavrlPSZaxjRUJNhcx42IULoySWxZ00KgDZiOyBuCRsPeuTDv00xDCL3+yYIEX84tyUb0v6QfV30WAS6qSPCNreQXZUzljGUxUBmpZw5Rse66tJlUSlUU3UoeewW7OJv4E8e9ed4jLHYbGCi0ucx8VaTnHVabtJPIj3q64ymGxScey4jqnd/fztK7cdgg9rCRJpA87yOEeHFVccxKdiHwuLArgiq0vHYeyxibS2L8eHeu7Ev0gN1M7O4cJF77gjSVXsZgmivS00XsNQaySSSZJmATYgcxwXB0nxVanUNSg15d1bWVGaZiXPA4TtfzRS53Fjj6WUdOKcRYPDXR4tE+I4+ah1sq4hzg3UZ0tj3z8SVrX0TBqSoQU+dkcfiXF1ZZeVwiItowBERAEREAREQBERAEREAREQHJmNEFkluqLwpXo5gqOrXVvUBm92t42+eC4qgsVH4zMuqokC+qZ39PeuM41RjTrrIua+t2dJw2pKdJ5nyf2RJYut1uIJb7LnON++N10txNXDzLXRuC3YjcKsdH21a7nlvgL8fyXqmFo6MNpfDiL8wLFeI10Z6Zz9Cuk31kvHICQRzlRhoOfiscfZZTb1bXExZoFhzAj3KEo563CU3VKTQJdebST4QsqnSptSm1p3eQXxtLhcH19yr05FrFu6Btqspjrf4Z7TJuZ4Hu3XXnTXUqz2sv1w6wGRMkgEX3uuLKc9a5raFTsuIDWv3BuCJHA2WrpJUqNx/bgNawdUJNxIJ85VLqxNtSZdkTa1Si+sHdbRaS1w2cIuHcJ2UNlGWYjG4mrXrA02aiymwiCGsP5kEz3q20Mf1lBz2QTonvBG/ulR/RHMdRLCRJEtJ481ldrpFFe1ybxmVdY2nIvTILeGwj811YLFtdtBiWyDsRYg+9aKeZtdWLBqL2SD2THJZVcJDuwIDu049/wCSyRa5oo/c05wwiKjQ0vY1waXbbHvHCV5/nHSZz2lgDQ538R7ZvHAX2V66W0nHB1NE6gA4RvE9v+3UvJl0HCcFTqt1p62ei9/V/Y8niGJlBeHHr1+x8X1EXVHghERAEREAREQBERAEREAREQBEQIDF2xUXi2NcwERceyQpLGtLWkODgSDFiOHeoGpU1UzpiRaDv5XXJcbqQnUhkadk72Z0HDISjCWZFm6E5UHUyGmDIPkbH0hbemub1cNVZQ1QHAGRyNt/P3KK6C4epUeAHFtiREzuYO/NXutkeHzSoys8uiiNEWGsyDJkG1ojvXOtfFqeyUfP8vNXDhjGnXTu/jaJHkbquZJgH1nOZOkN9o8d9l7Jm2KpYdr9TWs1NjYX0i0QF5Rk2bMp1XgjsuP5+9SpNRaQLVQw4GmCOztfb5hSePJzLqadCozrKBl7nEkgGwEj2jcHjsujL+i9PF0yHsfTY6YqNqXBi3ZAFr81XeglUYTH1KDpe5tTRLbgjrAJPu3WKMdLss2ejZNlHUXa/WPZdyJ4mOH+VWPrRp5jVo0xOlxc3TfSHAmDy3hXQ4AsIaHHRF7Amfk+5cVDo1TY8v1OIJJIMcTz3V5K6SSKJ9SSxGOe1zdIYNcGSJJtf3ws/wBq6jpvNphpsfVV7KcZSqYmu4GdOlog7gzMTxtwUrh8iYTUfBs6Bc3HPdWV2HY7v2gNQa+2oRcQDa8XXnHSzJ24evDJ0PGtoPC5BHr8V6fQEsbqAgCZm0/JUVn/AEcZi9Jc5zXNkAiNjwIK9bhuK8vVvJ/C+f5+55+NoeNTtFarkeVoru/6Nx9mv6s/Ry4MV9Htdt2Op1B46T6H9V1MOJYaWinvdHhSwVeP6SrouzHZNWo/xKb2+VvULjW7GcZq8Xc1ZRcXZqwREViAiIgCIiAIiIAincq6J1KsOfNNvh2j4A7eas2EyOjSHZYCRxNyfXZeVieK0aDyr4n7f7N6jgKtVX5L3KHgsI6o8NaJP5C7ie4AFXqjkji2W6Gjl5cFX6WdubjS2uOrpz7O8crceav74LWuBIEeEjguZx+PeLktLJdL/wDD3MLhVh09btkFiuibauHc18anTBIu3lxVeZ9FrA21btf6YBPfdXqrUtJ8Bx3WIYV53I3HqUvA/RvUouL6eIEkaS0tMc7eZWzAdDsTh2EUzScNw0Eg9/2fBXIWXRSVbJkpsgMx6KtxmBNGoNLyZDnQTTdA9ne3cvPcy+iHEMeBSqMePvHs38IXsnBcFfE9qFfkRqQHRfJMRh4617HgthwE3PhEbKawmSYek4upUWNcd3AXN5uTutlMFbgVRWRLbM+O6+lYyvhcVNyChdMMIyliGupugvu9jbbfCZ9yuuRYz6xQBLSwNNoO/CDbvUXmHQ2lWeXlz2uJmREehClsvwnU09AM8yqrR3LN6HeKmwGwRrhC0hZg2V1IrY2ErHWsdax1XU5iLGyk2SBuOPL04rz/AKfZQKOID2tDWVRMAQA4GHbc7HzK9BwntBRH0gYIPwZdxpua4f8AUQ0/93uXrcLr+HXj6PTf+zz8dTz0n7anl6Ii7U5oIiIAiL4gLB0dyJlVvWVDIkgN225n52Vnw2U0WEFtNgI4xJ9SufKMPooMb/KCfE3PxUgCuFxuNqVKsrSeW7suljqcNhYQhH4VextL1rxILmkNOkkQDyK+g+CagvMzG9YgMv6IBlUVXVXOfubCCd1ajUnyXNrA/JfDXG/K88uCEG575qRybq9f91sCjaGODqzw2HDSztAyPZFl1MrmSAD6KtybHZ8+9ZtcoirmBaASHQXBu2xO03XU2q7VG0iZ53/wiYsSBIhRZALj8/4WYxrusfTIjRBmZnUAR8VzFzhWewxAAMjjPNOZJ3tMDcI6taQCY5LhrBza2nV2Or1xG1zN/JbabJIcHHw4GfzQix0nEBfOuC+5rlbn04pOAJ71F5RWJDqb5FRhhwO/cfBS9AtSU6/y81rq4i8W7pXyvTJb2SA4EHtbEDcLn692vRUZpJu1wu0xaAed9pUE2OunXW0VDC5Qt7HcLKEGfapMLWahg8lsf7+C0EbDn+SA6sA89Y2/zC6c/wAMKmFrM/8AzefNo1D4LTl1P94O4fIUnUZLSDxBHqIW1Qk4tS9GYKyvoeFL6s69PS5zeRI9DCwX0ZO5x3IIiIAtmFo63tbzIHvWtdeUtmszx/IrDXnkpSkuib+hkpRzVIx9Wi3ME8dvmF0Upj0/2WDW81uptsvmp2pm1bAzu4oBusx3+CA10cKwV6ojs2BHDYzHzwTAYPqm6dR9pxb4Fx0jwAMLdTonrKjrQ92obz5371t0qUirZF16HVY0FoGmuzUQPvNAk+qlGNWrE0A6rTMuBY13xbut7d0sSc+ZM/dN4zVb7l20wJ8/91rLQ4BrgInV5xusyA3bf3IiGcj6c4mtv9gcfuD12X11M/Wah4FrADwNr+9dLt54nc8+SG5G/wA+CkXNVVhOI1QC3qgzhvNx8V9cyCBYN+YWwtssN91DCMg8+S0VsLqqtqNMOA0utIcOE+9dJA+fVYgX+QgMgJ8li8WHdssuPqsT6fBCDW3fuWxtwSsJv8YW2m21vnkoLM+VRHOFqBvfgtrxw+fBaQ/eVAR35fZ471K8FFZaO2L81LFbNLkYZnjPSehoxtdo2FR0eZlRinunVOMfV79J9WhQK+g4aWajB+y/g5KsrVJL3YREWcxBSOQMmuO4E+7/ACo5SnR2o1tUlzg0aTuQOIWnj7+WqW9H9TZwlvGhf1LYGxt6LpbuuBuaUuNRnqFsbm1H8VnqFwHgVe17M6vxYdy3O8BZALjOb0b/AL2nt94Ic5oW/e0/6gp8vV7Hsx4tPuW5JNWRCj/27h/xmeq+/t/D8azPVWWHrdktmV8an3LdHYR2h4O+IWYFlGnpBh5H75kQePgs/wDiHD/jM9T+ieWrdktmPHpdy3RIhZhRh6RYb8Znv/RfW9JcN+M3+79FKwtfslsyHXpdy3RIErIOv88lFHpHhvxm/wB36L4ek2GH/wBrfR/6KfKV+yWzI8el3LdEsAfnwWLTdRo6T4b8Zvo79F9HSrDfij0d+ieUr/Llsx5il3LdEn896+woodKcL+KPR36L47pThvxR3dl/6J5TEfLlsx5il3LdEqR88PNfHHkPnvUP/wAWYef4v9r/ANEd0rw0fxP7X/8Aqnk8R8uWzHmKPet0Sjfn8lnRHuUM3pZhgP4h/of+i+s6XYb75n/Q/wDRPJYn5ctmHiaPet0TNR8FaHHc81F1el2G4PP9D/0Wmr0rw5bGp3P2XeSeRxPy5bMlYqj3rdFjwHtt8VOKj4Xplh2uaS53CeyeBUofpBwf33/0OWelgsQlrTlszFPE0X+pblE6a/8Az6/+pv8A42qFUl0kx7a2Lq1GSWuIIkQbMA24XBUau5w6caUE/RfwcvVadSTXqwiIsxjCIiAIiIAiIgCIiAIiIAiIgCIiAIiIAiIgCIiAIiIAiIgCIiAIiIAiIgCIiAIiIAiIgCIiAIiIAiIgCIiAIiIAiIgCIiAIiIAiIgCIiAIiIAiIg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4" name="Picture 6" descr="http://library.thinkquest.org/06aug/00336/images/Pythea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4143380"/>
            <a:ext cx="3643338" cy="2329749"/>
          </a:xfrm>
          <a:prstGeom prst="rect">
            <a:avLst/>
          </a:prstGeom>
          <a:noFill/>
        </p:spPr>
      </p:pic>
      <p:pic>
        <p:nvPicPr>
          <p:cNvPr id="27656" name="Picture 8" descr="http://civilizacija.ru/wp-content/uploads/2008/02/alexand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3857628"/>
            <a:ext cx="2000264" cy="270033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Другой грек , </a:t>
            </a:r>
            <a:r>
              <a:rPr lang="ru-RU" b="1" i="1" dirty="0" smtClean="0"/>
              <a:t>Эратосфен Киренский</a:t>
            </a:r>
            <a:r>
              <a:rPr lang="ru-RU" dirty="0" smtClean="0"/>
              <a:t>, примерно через сто лет после Пифея в своей работе «География» изобразил южную часть побережья Балтийского моря. 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Описывать древние территории нашего края начали ещё и римляне. У римлян в первые века новой эры большой популярностью использовались украшения из янтаря. Им удалось организовать Янтарный торговый путь, от Рима выводивший к устью Вислы, куда и стекался янтарь, собранный балтскими племенами на побережье своего моря.</a:t>
            </a:r>
          </a:p>
        </p:txBody>
      </p:sp>
      <p:pic>
        <p:nvPicPr>
          <p:cNvPr id="82946" name="Picture 2" descr="http://www.proshkolu.ru/content/media/pic/std/1000000/914000/913557-480580e847d1de0b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571876"/>
            <a:ext cx="2143140" cy="3086123"/>
          </a:xfrm>
          <a:prstGeom prst="rect">
            <a:avLst/>
          </a:prstGeom>
          <a:noFill/>
        </p:spPr>
      </p:pic>
      <p:pic>
        <p:nvPicPr>
          <p:cNvPr id="82948" name="Picture 4" descr="http://sc20lipetsk.ucoz.ru/_si/0/8784217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857628"/>
            <a:ext cx="3000396" cy="2522539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ru-RU" dirty="0" smtClean="0"/>
              <a:t>Первым учёным античного мира , которому достоверно стало известно о существовании Балтийского моря и территории, где собирается янтарь, был </a:t>
            </a:r>
            <a:r>
              <a:rPr lang="ru-RU" b="1" i="1" dirty="0" smtClean="0"/>
              <a:t>Гай Плиний Секунд, </a:t>
            </a:r>
            <a:r>
              <a:rPr lang="ru-RU" dirty="0" smtClean="0"/>
              <a:t>более известный как </a:t>
            </a:r>
            <a:r>
              <a:rPr lang="ru-RU" b="1" i="1" dirty="0" smtClean="0"/>
              <a:t>Плиний Старший</a:t>
            </a:r>
            <a:r>
              <a:rPr lang="ru-RU" dirty="0" smtClean="0"/>
              <a:t>. Он написал «Естественную историю», в которую поместил рассказ о поездке посланца Нерона за янтарём для украшения подиума при гладиаторских играх.</a:t>
            </a:r>
          </a:p>
          <a:p>
            <a:r>
              <a:rPr lang="ru-RU" dirty="0" smtClean="0"/>
              <a:t>Анализируя текст Плиния, учёные пришли к выводу, что римскому посланцу удалось попасть в устье Вислы, которая в те далёкие времена впадала не в само Балтийское море ,а в нынешний Вислинский залив.</a:t>
            </a:r>
          </a:p>
          <a:p>
            <a:endParaRPr lang="ru-RU" dirty="0"/>
          </a:p>
        </p:txBody>
      </p:sp>
      <p:pic>
        <p:nvPicPr>
          <p:cNvPr id="83970" name="Picture 2" descr="http://e-lub.net/images/plini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7" y="4214818"/>
            <a:ext cx="3429024" cy="2418347"/>
          </a:xfrm>
          <a:prstGeom prst="rect">
            <a:avLst/>
          </a:prstGeom>
          <a:noFill/>
        </p:spPr>
      </p:pic>
      <p:pic>
        <p:nvPicPr>
          <p:cNvPr id="83972" name="Picture 4" descr="http://img-fotki.yandex.ru/get/5404/e675xa.77/0_453d1_761a055a_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4218664"/>
            <a:ext cx="2286016" cy="2639336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ru-RU" dirty="0" smtClean="0"/>
              <a:t>Весьма точную географическую картину юго-восточной Прибалтики с бытовыми подробностями удалось представить на рубеже 1-2 вв.н.э. </a:t>
            </a:r>
            <a:r>
              <a:rPr lang="ru-RU" b="1" i="1" dirty="0" smtClean="0"/>
              <a:t>Корнелию Тациту</a:t>
            </a:r>
            <a:r>
              <a:rPr lang="ru-RU" dirty="0" smtClean="0"/>
              <a:t>, римскому писателю и историку. Рассказывая о племенах на правом берегу Свевского моря , он упомянул эстиев, создавших культуру, ставшую предшественницей культуры пруссов на территории нашего края.</a:t>
            </a:r>
          </a:p>
          <a:p>
            <a:endParaRPr lang="ru-RU" dirty="0"/>
          </a:p>
        </p:txBody>
      </p:sp>
      <p:pic>
        <p:nvPicPr>
          <p:cNvPr id="98306" name="Picture 2" descr="http://www.boris-nuernberg-reisen.de/gaj_kornelij_taz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2786058"/>
            <a:ext cx="3032146" cy="3898475"/>
          </a:xfrm>
          <a:prstGeom prst="rect">
            <a:avLst/>
          </a:prstGeom>
          <a:noFill/>
        </p:spPr>
      </p:pic>
      <p:pic>
        <p:nvPicPr>
          <p:cNvPr id="98308" name="Picture 4" descr="http://countries.ru/library/photos/tacit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928934"/>
            <a:ext cx="2500330" cy="360592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218</TotalTime>
  <Words>756</Words>
  <PresentationFormat>Экран (4:3)</PresentationFormat>
  <Paragraphs>39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Литейная</vt:lpstr>
      <vt:lpstr>Городская</vt:lpstr>
      <vt:lpstr>Апекс</vt:lpstr>
      <vt:lpstr>Справедливость</vt:lpstr>
      <vt:lpstr>Бумажная</vt:lpstr>
      <vt:lpstr>Эркер</vt:lpstr>
      <vt:lpstr>Трек</vt:lpstr>
      <vt:lpstr>Древнейшая история края</vt:lpstr>
      <vt:lpstr> </vt:lpstr>
      <vt:lpstr>Слайд 3</vt:lpstr>
      <vt:lpstr>Слайд 4</vt:lpstr>
      <vt:lpstr>Слайд 5</vt:lpstr>
      <vt:lpstr>      Начало древней истории края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Древнейшая история края</dc:title>
  <dc:creator>артур</dc:creator>
  <cp:lastModifiedBy>артур</cp:lastModifiedBy>
  <cp:revision>27</cp:revision>
  <dcterms:created xsi:type="dcterms:W3CDTF">2011-09-09T15:23:53Z</dcterms:created>
  <dcterms:modified xsi:type="dcterms:W3CDTF">2011-09-27T19:36:39Z</dcterms:modified>
</cp:coreProperties>
</file>