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1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4" r:id="rId57"/>
    <p:sldId id="316" r:id="rId58"/>
    <p:sldId id="315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2948"/>
    <a:srgbClr val="204C82"/>
    <a:srgbClr val="3379CD"/>
    <a:srgbClr val="FFE389"/>
    <a:srgbClr val="FFCC99"/>
    <a:srgbClr val="CC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44E36-0629-4145-A26D-5FFC7F8BDE5A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518F1-94A1-4CD1-B65B-8ADE2F8EF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4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31A5-1D0F-4DC4-B56E-6E615A78FA32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92C-40E5-4904-9D6F-075D2FCC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31A5-1D0F-4DC4-B56E-6E615A78FA32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92C-40E5-4904-9D6F-075D2FCC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31A5-1D0F-4DC4-B56E-6E615A78FA32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92C-40E5-4904-9D6F-075D2FCC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31A5-1D0F-4DC4-B56E-6E615A78FA32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92C-40E5-4904-9D6F-075D2FCC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31A5-1D0F-4DC4-B56E-6E615A78FA32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92C-40E5-4904-9D6F-075D2FCC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31A5-1D0F-4DC4-B56E-6E615A78FA32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92C-40E5-4904-9D6F-075D2FCC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31A5-1D0F-4DC4-B56E-6E615A78FA32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92C-40E5-4904-9D6F-075D2FCC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31A5-1D0F-4DC4-B56E-6E615A78FA32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92C-40E5-4904-9D6F-075D2FCC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31A5-1D0F-4DC4-B56E-6E615A78FA32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92C-40E5-4904-9D6F-075D2FCC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31A5-1D0F-4DC4-B56E-6E615A78FA32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92C-40E5-4904-9D6F-075D2FCC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31A5-1D0F-4DC4-B56E-6E615A78FA32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4F92C-40E5-4904-9D6F-075D2FCC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31A5-1D0F-4DC4-B56E-6E615A78FA32}" type="datetimeFigureOut">
              <a:rPr lang="ru-RU" smtClean="0"/>
              <a:pPr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4F92C-40E5-4904-9D6F-075D2FCC4B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1"/>
            <a:ext cx="1944216" cy="2405967"/>
          </a:xfrm>
          <a:prstGeom prst="rect">
            <a:avLst/>
          </a:prstGeom>
        </p:spPr>
      </p:pic>
      <p:pic>
        <p:nvPicPr>
          <p:cNvPr id="5" name="Рисунок 4" descr="Эмблема гимназ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88640"/>
            <a:ext cx="2418160" cy="2681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3861048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«Гимназия №21»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852936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029075" algn="l"/>
              </a:tabLst>
            </a:pP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 организации работы общеобразовательной школы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476672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Городское округ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Электросталь </a:t>
            </a:r>
          </a:p>
          <a:p>
            <a:pPr algn="ctr"/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Московской области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58000"/>
            <a:ext cx="4098671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Вестибюльная группа (гардеробные для учащихся, администрация, канцелярия) –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4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4572000" cy="3028208"/>
          </a:xfrm>
          <a:prstGeom prst="rect">
            <a:avLst/>
          </a:prstGeom>
        </p:spPr>
      </p:pic>
      <p:pic>
        <p:nvPicPr>
          <p:cNvPr id="4" name="Рисунок 3" descr="DSC_642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2873"/>
            <a:ext cx="4572000" cy="2885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064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Рекреационные помещения (в т.ч. Как центр досуга) - 1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476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4716016" cy="3144011"/>
          </a:xfrm>
          <a:prstGeom prst="rect">
            <a:avLst/>
          </a:prstGeom>
        </p:spPr>
      </p:pic>
      <p:pic>
        <p:nvPicPr>
          <p:cNvPr id="5" name="Рисунок 4" descr="IMG_47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5024"/>
            <a:ext cx="4716016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332656"/>
            <a:ext cx="1898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Холл, коридор 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4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36"/>
            <a:ext cx="4788024" cy="2756860"/>
          </a:xfrm>
          <a:prstGeom prst="rect">
            <a:avLst/>
          </a:prstGeom>
        </p:spPr>
      </p:pic>
      <p:pic>
        <p:nvPicPr>
          <p:cNvPr id="5" name="Рисунок 4" descr="DSC_642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040"/>
            <a:ext cx="4633528" cy="3068960"/>
          </a:xfrm>
          <a:prstGeom prst="rect">
            <a:avLst/>
          </a:prstGeom>
        </p:spPr>
      </p:pic>
      <p:pic>
        <p:nvPicPr>
          <p:cNvPr id="6" name="Рисунок 5" descr="IMG_478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76175"/>
            <a:ext cx="4783239" cy="3081825"/>
          </a:xfrm>
          <a:prstGeom prst="rect">
            <a:avLst/>
          </a:prstGeom>
        </p:spPr>
      </p:pic>
      <p:pic>
        <p:nvPicPr>
          <p:cNvPr id="7" name="Рисунок 6" descr="DSC_642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052736"/>
            <a:ext cx="4788024" cy="3068960"/>
          </a:xfrm>
          <a:prstGeom prst="rect">
            <a:avLst/>
          </a:prstGeom>
        </p:spPr>
      </p:pic>
      <p:pic>
        <p:nvPicPr>
          <p:cNvPr id="8" name="Рисунок 7" descr="DSC_644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760" y="3789040"/>
            <a:ext cx="4783240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937" y="15350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 (читальный зал,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медиатека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число мест, рабочие зоны…) , справочно-информационный центр - 1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656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744"/>
            <a:ext cx="4716016" cy="2952018"/>
          </a:xfrm>
          <a:prstGeom prst="rect">
            <a:avLst/>
          </a:prstGeom>
        </p:spPr>
      </p:pic>
      <p:pic>
        <p:nvPicPr>
          <p:cNvPr id="6" name="Рисунок 5" descr="DSC_657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7032"/>
            <a:ext cx="4716016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260648"/>
            <a:ext cx="4023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Медицинский блок (лицензия, функционирование) 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4355976" cy="2376264"/>
          </a:xfrm>
          <a:prstGeom prst="rect">
            <a:avLst/>
          </a:prstGeom>
        </p:spPr>
      </p:pic>
      <p:pic>
        <p:nvPicPr>
          <p:cNvPr id="4" name="Рисунок 3" descr="Изображение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67250"/>
            <a:ext cx="4355976" cy="2190750"/>
          </a:xfrm>
          <a:prstGeom prst="rect">
            <a:avLst/>
          </a:prstGeom>
        </p:spPr>
      </p:pic>
      <p:pic>
        <p:nvPicPr>
          <p:cNvPr id="7" name="Рисунок 6" descr="Изображение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4355976" cy="2190750"/>
          </a:xfrm>
          <a:prstGeom prst="rect">
            <a:avLst/>
          </a:prstGeom>
        </p:spPr>
      </p:pic>
      <p:pic>
        <p:nvPicPr>
          <p:cNvPr id="6" name="Рисунок 5" descr="Изображение 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492896"/>
            <a:ext cx="4355976" cy="2190750"/>
          </a:xfrm>
          <a:prstGeom prst="rect">
            <a:avLst/>
          </a:prstGeom>
        </p:spPr>
      </p:pic>
      <p:pic>
        <p:nvPicPr>
          <p:cNvPr id="8" name="Рисунок 7" descr="Изображение 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667250"/>
            <a:ext cx="4355976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3197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Кухонный блок (пищеблок) 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56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8007"/>
            <a:ext cx="4788024" cy="3110048"/>
          </a:xfrm>
          <a:prstGeom prst="rect">
            <a:avLst/>
          </a:prstGeom>
        </p:spPr>
      </p:pic>
      <p:pic>
        <p:nvPicPr>
          <p:cNvPr id="5" name="Рисунок 4" descr="DSC_655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2098"/>
            <a:ext cx="4716016" cy="3075902"/>
          </a:xfrm>
          <a:prstGeom prst="rect">
            <a:avLst/>
          </a:prstGeom>
        </p:spPr>
      </p:pic>
      <p:pic>
        <p:nvPicPr>
          <p:cNvPr id="6" name="Рисунок 5" descr="DSC_656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562" y="836712"/>
            <a:ext cx="4448438" cy="2946368"/>
          </a:xfrm>
          <a:prstGeom prst="rect">
            <a:avLst/>
          </a:prstGeom>
        </p:spPr>
      </p:pic>
      <p:pic>
        <p:nvPicPr>
          <p:cNvPr id="7" name="Рисунок 6" descr="DSC_655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782098"/>
            <a:ext cx="4644008" cy="3075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88640"/>
            <a:ext cx="380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Столовая (обеденный  зал,  буфет)- 4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473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4644008" cy="2927987"/>
          </a:xfrm>
          <a:prstGeom prst="rect">
            <a:avLst/>
          </a:prstGeom>
        </p:spPr>
      </p:pic>
      <p:pic>
        <p:nvPicPr>
          <p:cNvPr id="5" name="Рисунок 4" descr="IMG_474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908716"/>
            <a:ext cx="4644008" cy="2949284"/>
          </a:xfrm>
          <a:prstGeom prst="rect">
            <a:avLst/>
          </a:prstGeom>
        </p:spPr>
      </p:pic>
      <p:pic>
        <p:nvPicPr>
          <p:cNvPr id="6" name="Рисунок 5" descr="IMG_473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980728"/>
            <a:ext cx="4499992" cy="2927986"/>
          </a:xfrm>
          <a:prstGeom prst="rect">
            <a:avLst/>
          </a:prstGeom>
        </p:spPr>
      </p:pic>
      <p:pic>
        <p:nvPicPr>
          <p:cNvPr id="7" name="Рисунок 6" descr="IMG_475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908715"/>
            <a:ext cx="4499992" cy="297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332656"/>
            <a:ext cx="486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Учебно-спортивная зона (спортзал, бассейн) - 3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47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36"/>
            <a:ext cx="4644008" cy="3048000"/>
          </a:xfrm>
          <a:prstGeom prst="rect">
            <a:avLst/>
          </a:prstGeom>
        </p:spPr>
      </p:pic>
      <p:pic>
        <p:nvPicPr>
          <p:cNvPr id="4" name="Рисунок 3" descr="IMG_472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1995"/>
            <a:ext cx="4644008" cy="3096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04664"/>
            <a:ext cx="322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Учебная группа помещений - 3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465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5024"/>
            <a:ext cx="4819464" cy="3212976"/>
          </a:xfrm>
          <a:prstGeom prst="rect">
            <a:avLst/>
          </a:prstGeom>
        </p:spPr>
      </p:pic>
      <p:pic>
        <p:nvPicPr>
          <p:cNvPr id="4" name="Рисунок 3" descr="IMG_467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4788024" cy="2951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начальных классов (организация урочной и внеурочной деятельности)  - 2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479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4572000" cy="3023997"/>
          </a:xfrm>
          <a:prstGeom prst="rect">
            <a:avLst/>
          </a:prstGeom>
        </p:spPr>
      </p:pic>
      <p:pic>
        <p:nvPicPr>
          <p:cNvPr id="4" name="Рисунок 3" descr="DSC_643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05945"/>
            <a:ext cx="4608004" cy="305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576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Общее состояние  внутреннего пространства здания  - 4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04583"/>
            <a:ext cx="4644008" cy="3153417"/>
          </a:xfrm>
          <a:prstGeom prst="rect">
            <a:avLst/>
          </a:prstGeom>
        </p:spPr>
      </p:pic>
      <p:pic>
        <p:nvPicPr>
          <p:cNvPr id="8" name="Рисунок 7" descr="DSC_644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4644008" cy="2837434"/>
          </a:xfrm>
          <a:prstGeom prst="rect">
            <a:avLst/>
          </a:prstGeom>
        </p:spPr>
      </p:pic>
      <p:pic>
        <p:nvPicPr>
          <p:cNvPr id="5" name="Рисунок 4" descr="Изображение 00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908720"/>
            <a:ext cx="4499992" cy="3140969"/>
          </a:xfrm>
          <a:prstGeom prst="rect">
            <a:avLst/>
          </a:prstGeom>
        </p:spPr>
      </p:pic>
      <p:pic>
        <p:nvPicPr>
          <p:cNvPr id="9" name="Рисунок 8" descr="Изображение 01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717032"/>
            <a:ext cx="4499992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592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Универсальные помещения для групп продленного дня -0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3345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Зрительный зал, актовый зал 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358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3"/>
            <a:ext cx="914400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32656"/>
            <a:ext cx="574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Методический кабинет с учительской и зоной отдыха - 5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468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836712"/>
            <a:ext cx="7632848" cy="5733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32656"/>
            <a:ext cx="3976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Зимний сад, уголок живой природы -1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44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149080"/>
            <a:ext cx="5004048" cy="2708920"/>
          </a:xfrm>
          <a:prstGeom prst="rect">
            <a:avLst/>
          </a:prstGeom>
        </p:spPr>
      </p:pic>
      <p:pic>
        <p:nvPicPr>
          <p:cNvPr id="6" name="Picture 4" descr="сады 0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5004047" cy="3283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76672"/>
            <a:ext cx="481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Помещения для психологической разгрузки - 0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413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Кабинет психолога, кабинет логопеда -2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47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6329"/>
            <a:ext cx="4572000" cy="3100216"/>
          </a:xfrm>
          <a:prstGeom prst="rect">
            <a:avLst/>
          </a:prstGeom>
        </p:spPr>
      </p:pic>
      <p:pic>
        <p:nvPicPr>
          <p:cNvPr id="5" name="Рисунок 4" descr="DSC_647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1048"/>
            <a:ext cx="4572000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Места личной гигиены (уборные, умывальные, душевые –соответствие, количество санитарных приборов)-2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650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744"/>
            <a:ext cx="4716016" cy="2874266"/>
          </a:xfrm>
          <a:prstGeom prst="rect">
            <a:avLst/>
          </a:prstGeom>
        </p:spPr>
      </p:pic>
      <p:pic>
        <p:nvPicPr>
          <p:cNvPr id="7" name="Рисунок 6" descr="Изображение 01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9113"/>
            <a:ext cx="4716016" cy="2888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492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Отопление, вентиляция, кондиционирование -4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65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744"/>
            <a:ext cx="4716016" cy="3024336"/>
          </a:xfrm>
          <a:prstGeom prst="rect">
            <a:avLst/>
          </a:prstGeom>
        </p:spPr>
      </p:pic>
      <p:pic>
        <p:nvPicPr>
          <p:cNvPr id="4" name="Рисунок 3" descr="DSC_65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3808"/>
            <a:ext cx="4644008" cy="2884192"/>
          </a:xfrm>
          <a:prstGeom prst="rect">
            <a:avLst/>
          </a:prstGeom>
        </p:spPr>
      </p:pic>
      <p:pic>
        <p:nvPicPr>
          <p:cNvPr id="6" name="Рисунок 5" descr="DSC_651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008936"/>
            <a:ext cx="4499992" cy="2849064"/>
          </a:xfrm>
          <a:prstGeom prst="rect">
            <a:avLst/>
          </a:prstGeom>
        </p:spPr>
      </p:pic>
      <p:pic>
        <p:nvPicPr>
          <p:cNvPr id="7" name="Рисунок 6" descr="DSC_651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718" y="1124744"/>
            <a:ext cx="4463282" cy="295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Температура воздуха, влажность. Инсоляция, солнцезащита и ориентация помещений 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64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037" y="3645024"/>
            <a:ext cx="4850963" cy="3212976"/>
          </a:xfrm>
          <a:prstGeom prst="rect">
            <a:avLst/>
          </a:prstGeom>
        </p:spPr>
      </p:pic>
      <p:pic>
        <p:nvPicPr>
          <p:cNvPr id="6" name="Рисунок 5" descr="IMG_46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91645"/>
            <a:ext cx="4850963" cy="2985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Канализация и водоснабжение. Организация питьевого режима - 5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показатели гимназии\DSC_644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87366"/>
            <a:ext cx="3168352" cy="5670634"/>
          </a:xfrm>
          <a:prstGeom prst="rect">
            <a:avLst/>
          </a:prstGeom>
          <a:noFill/>
        </p:spPr>
      </p:pic>
      <p:pic>
        <p:nvPicPr>
          <p:cNvPr id="4" name="Picture 2" descr="C:\Users\408D7000\DSC_658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1910" y="1268760"/>
            <a:ext cx="603209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88640"/>
            <a:ext cx="627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Единый стиль оформления кабинетов, коридоров, классов 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4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4572000" cy="3028208"/>
          </a:xfrm>
          <a:prstGeom prst="rect">
            <a:avLst/>
          </a:prstGeom>
        </p:spPr>
      </p:pic>
      <p:pic>
        <p:nvPicPr>
          <p:cNvPr id="5" name="Рисунок 4" descr="DSC_643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9792"/>
            <a:ext cx="4571999" cy="3028208"/>
          </a:xfrm>
          <a:prstGeom prst="rect">
            <a:avLst/>
          </a:prstGeom>
        </p:spPr>
      </p:pic>
      <p:pic>
        <p:nvPicPr>
          <p:cNvPr id="6" name="Рисунок 5" descr="DSC_644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3" y="836712"/>
            <a:ext cx="4644008" cy="3024337"/>
          </a:xfrm>
          <a:prstGeom prst="rect">
            <a:avLst/>
          </a:prstGeom>
        </p:spPr>
      </p:pic>
      <p:pic>
        <p:nvPicPr>
          <p:cNvPr id="7" name="Рисунок 6" descr="DSC_643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472" y="3789040"/>
            <a:ext cx="4633527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4179" y="548680"/>
            <a:ext cx="5851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Естественное, искусственное и совместное освещение 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46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4572000" cy="2932820"/>
          </a:xfrm>
          <a:prstGeom prst="rect">
            <a:avLst/>
          </a:prstGeom>
        </p:spPr>
      </p:pic>
      <p:pic>
        <p:nvPicPr>
          <p:cNvPr id="4" name="Рисунок 3" descr="IMG_471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073690"/>
            <a:ext cx="4572000" cy="2784310"/>
          </a:xfrm>
          <a:prstGeom prst="rect">
            <a:avLst/>
          </a:prstGeom>
        </p:spPr>
      </p:pic>
      <p:pic>
        <p:nvPicPr>
          <p:cNvPr id="5" name="Рисунок 4" descr="IMG_478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98905"/>
            <a:ext cx="4572000" cy="290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Ученическая мебель (безопасное материалы, эргономические параметры размещения мебели и оборудования) 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фото школа\2012-13\1 класс оборудование\IMG_46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1" y="1200329"/>
            <a:ext cx="4704756" cy="294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фото школа\2012-13\1 класс оборудование\IMG_46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37052"/>
            <a:ext cx="4716016" cy="282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IMG_465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872" y="1200329"/>
            <a:ext cx="4423127" cy="2948751"/>
          </a:xfrm>
          <a:prstGeom prst="rect">
            <a:avLst/>
          </a:prstGeom>
        </p:spPr>
      </p:pic>
      <p:pic>
        <p:nvPicPr>
          <p:cNvPr id="6" name="Рисунок 5" descr="IMG_466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971329"/>
            <a:ext cx="4427984" cy="2886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Компьютеры, базы данных, коммуникационные каналы, программные продукты 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47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" y="1082518"/>
            <a:ext cx="4633585" cy="2945040"/>
          </a:xfrm>
          <a:prstGeom prst="rect">
            <a:avLst/>
          </a:prstGeom>
        </p:spPr>
      </p:pic>
      <p:pic>
        <p:nvPicPr>
          <p:cNvPr id="1027" name="Picture 3" descr="C:\Users\фото школа\2012-13\Атом-класс\DSC007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537012"/>
            <a:ext cx="4716016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0"/>
            <a:ext cx="55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Электронные дневники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5, Электронные журналы - 5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фото школа\2012-13\электронный журна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32848" cy="60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Учебники с электронными приложениями, доступ к электронно-образовательным ресурсам - 3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45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36"/>
            <a:ext cx="4716016" cy="3024336"/>
          </a:xfrm>
          <a:prstGeom prst="rect">
            <a:avLst/>
          </a:prstGeom>
        </p:spPr>
      </p:pic>
      <p:pic>
        <p:nvPicPr>
          <p:cNvPr id="4" name="Рисунок 3" descr="DSC_645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23475"/>
            <a:ext cx="4732517" cy="313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Доступность для обучающихся с ограниченными возможностями здоровья  (инвалидов) – пандусы, лифты - 0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76672"/>
            <a:ext cx="565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Дистанционное обучение (только для базовых школ) -0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67544" y="188640"/>
            <a:ext cx="823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Внеурочная деятельность (воспитывающая среда, обеспечивающая активизацию социальных, интеллектуальных, творческих, физических  способностей) - 3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Данилова Ю Н\Desktop\dscf4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706199" cy="2780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Данилова Ю Н\Pictures\2011-2012\8 марта 2\DSC_04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43859"/>
            <a:ext cx="4716016" cy="2970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476672"/>
            <a:ext cx="379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Кнопка тревожной  сигнализации - 5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5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1268760"/>
            <a:ext cx="7616101" cy="5044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657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Периметровое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ограждение , освещение участка (территории) - 3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_654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744"/>
            <a:ext cx="4716016" cy="2884192"/>
          </a:xfrm>
          <a:prstGeom prst="rect">
            <a:avLst/>
          </a:prstGeom>
        </p:spPr>
      </p:pic>
      <p:pic>
        <p:nvPicPr>
          <p:cNvPr id="5" name="Рисунок 4" descr="DSC_654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34405"/>
            <a:ext cx="4716016" cy="312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Соответствие требованиям оптимальной организации учебной среды 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_64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36"/>
            <a:ext cx="4644008" cy="3075902"/>
          </a:xfrm>
          <a:prstGeom prst="rect">
            <a:avLst/>
          </a:prstGeom>
        </p:spPr>
      </p:pic>
      <p:pic>
        <p:nvPicPr>
          <p:cNvPr id="9" name="Рисунок 8" descr="DSC_649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9792"/>
            <a:ext cx="4572000" cy="3028208"/>
          </a:xfrm>
          <a:prstGeom prst="rect">
            <a:avLst/>
          </a:prstGeom>
        </p:spPr>
      </p:pic>
      <p:pic>
        <p:nvPicPr>
          <p:cNvPr id="5" name="Рисунок 4" descr="DSC_643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052736"/>
            <a:ext cx="4572000" cy="3028208"/>
          </a:xfrm>
          <a:prstGeom prst="rect">
            <a:avLst/>
          </a:prstGeom>
        </p:spPr>
      </p:pic>
      <p:pic>
        <p:nvPicPr>
          <p:cNvPr id="6" name="Рисунок 5" descr="IMG_465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560" y="3789040"/>
            <a:ext cx="4603440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0"/>
            <a:ext cx="8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видеонаблюдения (визуальный контроль за ситуацией на охраняемом объекте -5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65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600" y="3501009"/>
            <a:ext cx="5068400" cy="3356992"/>
          </a:xfrm>
          <a:prstGeom prst="rect">
            <a:avLst/>
          </a:prstGeom>
        </p:spPr>
      </p:pic>
      <p:pic>
        <p:nvPicPr>
          <p:cNvPr id="5" name="Рисунок 4" descr="DSC_655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4704"/>
            <a:ext cx="5004048" cy="317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548680"/>
            <a:ext cx="444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контроля управления доступом - 1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408D7000\DSC_65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393262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DSC_652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498984" y="3973624"/>
            <a:ext cx="3068960" cy="2699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Автоматическая охранно-пожарная сигнализация с выводом сигнала на пульт пожарной охраны  - 5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652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423420" y="2137420"/>
            <a:ext cx="4797152" cy="4644008"/>
          </a:xfrm>
          <a:prstGeom prst="rect">
            <a:avLst/>
          </a:prstGeom>
        </p:spPr>
      </p:pic>
      <p:pic>
        <p:nvPicPr>
          <p:cNvPr id="3" name="Рисунок 2" descr="DSC_652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060848"/>
            <a:ext cx="4694191" cy="4797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515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оповещения и управления эвакуацией - 5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649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601" y="3501008"/>
            <a:ext cx="5068399" cy="3356992"/>
          </a:xfrm>
          <a:prstGeom prst="rect">
            <a:avLst/>
          </a:prstGeom>
        </p:spPr>
      </p:pic>
      <p:pic>
        <p:nvPicPr>
          <p:cNvPr id="4" name="Рисунок 3" descr="DSC_649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5148064" cy="325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593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Электробезопасность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энергосберегающие  технологии - 3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зображение 0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4853965" cy="2736304"/>
          </a:xfrm>
          <a:prstGeom prst="rect">
            <a:avLst/>
          </a:prstGeom>
        </p:spPr>
      </p:pic>
      <p:pic>
        <p:nvPicPr>
          <p:cNvPr id="5" name="Рисунок 4" descr="DSC_646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5024"/>
            <a:ext cx="4850964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00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Охрана труда в образовательном процессе (аттестация рабочих мест) 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5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882" y="3429001"/>
            <a:ext cx="5177118" cy="3429000"/>
          </a:xfrm>
          <a:prstGeom prst="rect">
            <a:avLst/>
          </a:prstGeom>
        </p:spPr>
      </p:pic>
      <p:pic>
        <p:nvPicPr>
          <p:cNvPr id="4" name="Рисунок 3" descr="DSC_653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2695"/>
            <a:ext cx="4063688" cy="4464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6175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Внешний вид здания общеобразовательного учреждения - 3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55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4716016" cy="3123595"/>
          </a:xfrm>
          <a:prstGeom prst="rect">
            <a:avLst/>
          </a:prstGeom>
        </p:spPr>
      </p:pic>
      <p:pic>
        <p:nvPicPr>
          <p:cNvPr id="4" name="Рисунок 3" descr="DSC_654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040"/>
            <a:ext cx="4716016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Защитные полосы и изгороди из кустарников вдоль ограждения на участке - 2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54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9"/>
            <a:ext cx="4355976" cy="2736304"/>
          </a:xfrm>
          <a:prstGeom prst="rect">
            <a:avLst/>
          </a:prstGeom>
        </p:spPr>
      </p:pic>
      <p:pic>
        <p:nvPicPr>
          <p:cNvPr id="4" name="Рисунок 3" descr="DSC_653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5064"/>
            <a:ext cx="4355976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Эстетическая зона территории (цветники, клумбы, вертикальные декоративные ограждения и др.) -3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55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11342"/>
            <a:ext cx="4283968" cy="2646658"/>
          </a:xfrm>
          <a:prstGeom prst="rect">
            <a:avLst/>
          </a:prstGeom>
        </p:spPr>
      </p:pic>
      <p:pic>
        <p:nvPicPr>
          <p:cNvPr id="4" name="Рисунок 3" descr="DSC_654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792"/>
            <a:ext cx="4283968" cy="2681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9180" y="548680"/>
            <a:ext cx="355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Физкультурно-спортивная зона - 0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0648"/>
            <a:ext cx="575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Внешний вид участников образовательного процесса 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фото школа\2012-13\ФОТКИ МОУ ГИМ.№21\DSCF22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01911"/>
            <a:ext cx="4572000" cy="325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SC_64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0728"/>
            <a:ext cx="4566155" cy="3024336"/>
          </a:xfrm>
          <a:prstGeom prst="rect">
            <a:avLst/>
          </a:prstGeom>
        </p:spPr>
      </p:pic>
      <p:pic>
        <p:nvPicPr>
          <p:cNvPr id="5" name="Рисунок 4" descr="DSC_643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80728"/>
            <a:ext cx="4572000" cy="3096344"/>
          </a:xfrm>
          <a:prstGeom prst="rect">
            <a:avLst/>
          </a:prstGeom>
        </p:spPr>
      </p:pic>
      <p:pic>
        <p:nvPicPr>
          <p:cNvPr id="7" name="Рисунок 6" descr="IMG_479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05064"/>
            <a:ext cx="4572000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8345" y="620688"/>
            <a:ext cx="302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Учебно-опытный участок - 2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54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6872"/>
            <a:ext cx="4731547" cy="3133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659" y="260648"/>
            <a:ext cx="472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отдыха (площадки для тихого отдыха) - 1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653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2816"/>
            <a:ext cx="5022403" cy="3326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548680"/>
            <a:ext cx="496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Игровая зона (малые архитектурные формы)  - 0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111" y="404664"/>
            <a:ext cx="5628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Зона для проведения занятий по профилактике ДТП - 0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120" y="260648"/>
            <a:ext cx="488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Хозяйственная зона (отдельный въезд, вход) - 5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5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9040"/>
            <a:ext cx="4644008" cy="3068960"/>
          </a:xfrm>
          <a:prstGeom prst="rect">
            <a:avLst/>
          </a:prstGeom>
        </p:spPr>
      </p:pic>
      <p:pic>
        <p:nvPicPr>
          <p:cNvPr id="4" name="Рисунок 3" descr="DSC_65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692696"/>
            <a:ext cx="4644008" cy="3140968"/>
          </a:xfrm>
          <a:prstGeom prst="rect">
            <a:avLst/>
          </a:prstGeom>
        </p:spPr>
      </p:pic>
      <p:pic>
        <p:nvPicPr>
          <p:cNvPr id="5" name="Рисунок 4" descr="DSC_655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472" y="3789041"/>
            <a:ext cx="4633528" cy="306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Подъезды для спецтранспорта, возможность объезда вокруг здания - 3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54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4788024" cy="3171289"/>
          </a:xfrm>
          <a:prstGeom prst="rect">
            <a:avLst/>
          </a:prstGeom>
        </p:spPr>
      </p:pic>
      <p:pic>
        <p:nvPicPr>
          <p:cNvPr id="6" name="Рисунок 5" descr="DSC_654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81879"/>
            <a:ext cx="4788024" cy="2776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864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Состояние дорожек, площадок, проездов (твердые, мощёные) 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54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4355976" cy="2885127"/>
          </a:xfrm>
          <a:prstGeom prst="rect">
            <a:avLst/>
          </a:prstGeom>
        </p:spPr>
      </p:pic>
      <p:pic>
        <p:nvPicPr>
          <p:cNvPr id="5" name="Рисунок 4" descr="DSC_654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2873"/>
            <a:ext cx="4355976" cy="2885127"/>
          </a:xfrm>
          <a:prstGeom prst="rect">
            <a:avLst/>
          </a:prstGeom>
        </p:spPr>
      </p:pic>
      <p:pic>
        <p:nvPicPr>
          <p:cNvPr id="6" name="Picture 2" descr="D:\42 КАБИНЕТ\ФОТО\2006-2007\весна 2007\IMG_10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5" y="2060848"/>
            <a:ext cx="4788025" cy="359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Индивидуальные особенности благоустройства пришкольного участка (территории) - 3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фото школа\2013-14\Пятница - 13\DSC_41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627065" cy="306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Состояние пришкольной территории и её использование в осенне-зимний период 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65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08720"/>
            <a:ext cx="5011685" cy="3024336"/>
          </a:xfrm>
          <a:prstGeom prst="rect">
            <a:avLst/>
          </a:prstGeom>
        </p:spPr>
      </p:pic>
      <p:pic>
        <p:nvPicPr>
          <p:cNvPr id="4" name="Рисунок 3" descr="DSC_654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9" y="3608550"/>
            <a:ext cx="4860031" cy="324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Уют (атмосфера, удобный порядок, приятная устроенность быта обстановки). Совокупность изящества и комфорта 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468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2736"/>
            <a:ext cx="4932040" cy="3480048"/>
          </a:xfrm>
          <a:prstGeom prst="rect">
            <a:avLst/>
          </a:prstGeom>
        </p:spPr>
      </p:pic>
      <p:pic>
        <p:nvPicPr>
          <p:cNvPr id="5" name="Рисунок 4" descr="DSC_644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1324"/>
            <a:ext cx="4932040" cy="3266676"/>
          </a:xfrm>
          <a:prstGeom prst="rect">
            <a:avLst/>
          </a:prstGeom>
        </p:spPr>
      </p:pic>
      <p:pic>
        <p:nvPicPr>
          <p:cNvPr id="6" name="Рисунок 5" descr="IMG_467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052735"/>
            <a:ext cx="4211960" cy="5805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Воспитательная среда- действительность окружающая ребенка, из которой он черпает знания об отношениях (традиции, дисциплина) - 5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64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4744"/>
            <a:ext cx="4590256" cy="3040299"/>
          </a:xfrm>
          <a:prstGeom prst="rect">
            <a:avLst/>
          </a:prstGeom>
        </p:spPr>
      </p:pic>
      <p:pic>
        <p:nvPicPr>
          <p:cNvPr id="7" name="Рисунок 6" descr="DSC_648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68260"/>
            <a:ext cx="4572000" cy="2789740"/>
          </a:xfrm>
          <a:prstGeom prst="rect">
            <a:avLst/>
          </a:prstGeom>
        </p:spPr>
      </p:pic>
      <p:pic>
        <p:nvPicPr>
          <p:cNvPr id="6" name="Рисунок 5" descr="1384673018969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124744"/>
            <a:ext cx="4572000" cy="3088678"/>
          </a:xfrm>
          <a:prstGeom prst="rect">
            <a:avLst/>
          </a:prstGeom>
        </p:spPr>
      </p:pic>
      <p:pic>
        <p:nvPicPr>
          <p:cNvPr id="8" name="Рисунок 7" descr="DSC_6483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4077072"/>
            <a:ext cx="4572000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60648"/>
            <a:ext cx="5395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режима образовательного процесса - 3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646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8720"/>
            <a:ext cx="4572000" cy="2774336"/>
          </a:xfrm>
          <a:prstGeom prst="rect">
            <a:avLst/>
          </a:prstGeom>
        </p:spPr>
      </p:pic>
      <p:pic>
        <p:nvPicPr>
          <p:cNvPr id="5" name="Рисунок 4" descr="IMG_466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614246"/>
            <a:ext cx="4571999" cy="3224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Расписание занятий (правильное распределение нагрузки, учет работоспособности, физиологических возрастных особенностей) - 4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140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595</Words>
  <Application>Microsoft Office PowerPoint</Application>
  <PresentationFormat>Экран (4:3)</PresentationFormat>
  <Paragraphs>62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стартовой оценки условий функционирования  МОУ «Гимназия №21»</dc:title>
  <dc:creator>MetodKabinet</dc:creator>
  <cp:lastModifiedBy>iidiimm</cp:lastModifiedBy>
  <cp:revision>101</cp:revision>
  <dcterms:created xsi:type="dcterms:W3CDTF">2013-12-10T10:02:57Z</dcterms:created>
  <dcterms:modified xsi:type="dcterms:W3CDTF">2014-03-28T12:29:00Z</dcterms:modified>
</cp:coreProperties>
</file>