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5" r:id="rId17"/>
    <p:sldId id="273" r:id="rId18"/>
    <p:sldId id="276" r:id="rId19"/>
    <p:sldId id="284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112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3598C-4E32-4D31-957B-2BFB68EEEE3A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D9CC9-EAA0-416D-A824-F2528A087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D9CC9-EAA0-416D-A824-F2528A087DB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020762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Габдулла Тукай – Величайший татарский поэт.</a:t>
            </a:r>
            <a:endParaRPr lang="ru-RU" sz="3200" dirty="0"/>
          </a:p>
        </p:txBody>
      </p:sp>
      <p:pic>
        <p:nvPicPr>
          <p:cNvPr id="7" name="Содержимое 6" descr="58289830_Tukay_Gabdulla_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524000"/>
            <a:ext cx="3279648" cy="4261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1524000"/>
            <a:ext cx="388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 Antiqua" pitchFamily="18" charset="0"/>
                <a:cs typeface="Shruti" pitchFamily="2"/>
              </a:rPr>
              <a:t>Габдулла Тукай вошел в историю татарской литературы как великий народный поэт, заложивший основу национальной поэзии и создавший ее классический стиль. Уже при своей жизни он был признан певцом чаяний обездоленных масс. </a:t>
            </a:r>
            <a:endParaRPr lang="ru-RU" sz="2400" dirty="0">
              <a:latin typeface="Book Antiqua" pitchFamily="18" charset="0"/>
              <a:cs typeface="Shruti" pitchFamily="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676400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Первые шаги к творчеству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0"/>
            <a:ext cx="8534400" cy="5364163"/>
          </a:xfrm>
        </p:spPr>
        <p:txBody>
          <a:bodyPr>
            <a:noAutofit/>
          </a:bodyPr>
          <a:lstStyle/>
          <a:p>
            <a:endParaRPr lang="ru-RU" sz="2400" dirty="0" smtClean="0">
              <a:latin typeface="Book Antiqua" pitchFamily="18" charset="0"/>
            </a:endParaRPr>
          </a:p>
          <a:p>
            <a:endParaRPr lang="ru-RU" sz="2400" dirty="0" smtClean="0">
              <a:latin typeface="Book Antiqua" pitchFamily="18" charset="0"/>
            </a:endParaRPr>
          </a:p>
          <a:p>
            <a:endParaRPr lang="ru-RU" sz="2400" dirty="0" smtClean="0">
              <a:latin typeface="Book Antiqua" pitchFamily="18" charset="0"/>
            </a:endParaRPr>
          </a:p>
          <a:p>
            <a:r>
              <a:rPr lang="ru-RU" sz="2400" dirty="0" smtClean="0">
                <a:latin typeface="Book Antiqua" pitchFamily="18" charset="0"/>
              </a:rPr>
              <a:t>Тукай обладал сильной волей и большим врожденным талантом. Новые веяния, предвещавшие подъем революционного движения, оказывали на него заметное влияние в условиях медресе. При активном непосредственном участии Тукая выпускается рукописный журнал «</a:t>
            </a:r>
            <a:r>
              <a:rPr lang="ru-RU" sz="2400" dirty="0" err="1" smtClean="0">
                <a:latin typeface="Book Antiqua" pitchFamily="18" charset="0"/>
              </a:rPr>
              <a:t>Эль-гаср-эль-джадид</a:t>
            </a:r>
            <a:r>
              <a:rPr lang="ru-RU" sz="2400" dirty="0" smtClean="0">
                <a:latin typeface="Book Antiqua" pitchFamily="18" charset="0"/>
              </a:rPr>
              <a:t>» («Новый век»), в котором он публикует свои первые ученические стихи и статьи. Все его творчество пронизывается боевым духом защиты демократических идеалов. В том же 1905 г. Тукай публикует свои оригинальные стихотворения «О свободе», «Одно слово друзьям», в которых выступает защитником прогресса и равноправия народов.</a:t>
            </a:r>
          </a:p>
          <a:p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534400" cy="2514600"/>
          </a:xfrm>
        </p:spPr>
        <p:txBody>
          <a:bodyPr>
            <a:noAutofit/>
          </a:bodyPr>
          <a:lstStyle/>
          <a:p>
            <a:endParaRPr lang="ru-RU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    В начале 1907 года Тукай покинул медресе «</a:t>
            </a:r>
            <a:r>
              <a:rPr lang="ru-RU" sz="2400" dirty="0" err="1" smtClean="0">
                <a:latin typeface="Book Antiqua" pitchFamily="18" charset="0"/>
              </a:rPr>
              <a:t>Мутыгия</a:t>
            </a:r>
            <a:r>
              <a:rPr lang="ru-RU" sz="2400" dirty="0" smtClean="0">
                <a:latin typeface="Book Antiqua" pitchFamily="18" charset="0"/>
              </a:rPr>
              <a:t>». Началась его «вольная жизнь».  Стихотворение «Что рассказывают </a:t>
            </a:r>
            <a:r>
              <a:rPr lang="ru-RU" sz="2400" dirty="0" err="1" smtClean="0">
                <a:latin typeface="Book Antiqua" pitchFamily="18" charset="0"/>
              </a:rPr>
              <a:t>шакирды</a:t>
            </a:r>
            <a:r>
              <a:rPr lang="ru-RU" sz="2400" dirty="0" smtClean="0">
                <a:latin typeface="Book Antiqua" pitchFamily="18" charset="0"/>
              </a:rPr>
              <a:t>…» (январь 1907) призывало молодежь идти в жизнь, на помощь народу, наперекор фанатизму и реакции. В начале 1907 года власти запретили издания органов татарской печати, в которых сотрудничал и работал Тукай. </a:t>
            </a:r>
          </a:p>
          <a:p>
            <a:pPr>
              <a:buNone/>
            </a:pPr>
            <a:endParaRPr lang="ru-RU" sz="2400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3124200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В начале 1907 года власти запретили издания органов татарской печати, в которых сотрудничал и работал Тукай. </a:t>
            </a:r>
            <a:r>
              <a:rPr lang="ru-RU" sz="2400" dirty="0" err="1" smtClean="0">
                <a:latin typeface="Book Antiqua" pitchFamily="18" charset="0"/>
              </a:rPr>
              <a:t>Третьиюньский</a:t>
            </a:r>
            <a:r>
              <a:rPr lang="ru-RU" sz="2400" dirty="0" smtClean="0">
                <a:latin typeface="Book Antiqua" pitchFamily="18" charset="0"/>
              </a:rPr>
              <a:t> переворот 1907 года означал решительное наступление реакции на демократию. Боевым откликом на это стало стихотворение Тукая </a:t>
            </a:r>
            <a:r>
              <a:rPr lang="ru-RU" sz="2400" b="1" dirty="0" smtClean="0">
                <a:latin typeface="Book Antiqua" pitchFamily="18" charset="0"/>
              </a:rPr>
              <a:t>«Не уйдем!» </a:t>
            </a:r>
            <a:r>
              <a:rPr lang="ru-RU" sz="2400" dirty="0" smtClean="0">
                <a:latin typeface="Book Antiqua" pitchFamily="18" charset="0"/>
              </a:rPr>
              <a:t>В его ярких строках прозвучал голос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поэта-борца, зовущего до конца стоять за честь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Родины и торжество демократии.</a:t>
            </a: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0" y="762000"/>
            <a:ext cx="5562600" cy="2438400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Казань в  </a:t>
            </a:r>
            <a:br>
              <a:rPr lang="ru-RU" sz="5300" dirty="0" smtClean="0"/>
            </a:br>
            <a:r>
              <a:rPr lang="ru-RU" sz="5300" dirty="0" smtClean="0"/>
              <a:t>судьбе </a:t>
            </a:r>
            <a:br>
              <a:rPr lang="ru-RU" sz="5300" dirty="0" smtClean="0"/>
            </a:br>
            <a:r>
              <a:rPr lang="ru-RU" sz="5300" dirty="0" smtClean="0"/>
              <a:t>поэта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609600"/>
            <a:ext cx="7315200" cy="381000"/>
          </a:xfrm>
        </p:spPr>
        <p:txBody>
          <a:bodyPr>
            <a:normAutofit fontScale="25000" lnSpcReduction="20000"/>
          </a:bodyPr>
          <a:lstStyle/>
          <a:p>
            <a:endParaRPr lang="ru-RU" sz="3400" dirty="0" smtClean="0"/>
          </a:p>
          <a:p>
            <a:pPr>
              <a:buNone/>
            </a:pPr>
            <a:endParaRPr lang="ru-RU" sz="72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7200" dirty="0" smtClean="0">
              <a:latin typeface="Bookman Old Style" pitchFamily="18" charset="0"/>
            </a:endParaRPr>
          </a:p>
          <a:p>
            <a:endParaRPr lang="ru-RU" sz="7200" dirty="0" smtClean="0">
              <a:latin typeface="Bookman Old Style" pitchFamily="18" charset="0"/>
            </a:endParaRPr>
          </a:p>
          <a:p>
            <a:endParaRPr lang="ru-RU" sz="72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Book Antiqua" pitchFamily="18" charset="0"/>
              </a:rPr>
              <a:t>                                    </a:t>
            </a:r>
            <a:endParaRPr lang="ru-RU" sz="9600" dirty="0" smtClean="0"/>
          </a:p>
          <a:p>
            <a:pPr>
              <a:buNone/>
            </a:pPr>
            <a:endParaRPr lang="ru-RU" sz="9600" dirty="0" smtClean="0">
              <a:latin typeface="Book Antiqua" pitchFamily="18" charset="0"/>
            </a:endParaRPr>
          </a:p>
          <a:p>
            <a:endParaRPr lang="ru-RU" sz="9600" dirty="0" smtClean="0">
              <a:latin typeface="Book Antiqua" pitchFamily="18" charset="0"/>
            </a:endParaRPr>
          </a:p>
          <a:p>
            <a:endParaRPr lang="ru-RU" sz="9600" dirty="0" smtClean="0">
              <a:latin typeface="Book Antiqua" pitchFamily="18" charset="0"/>
            </a:endParaRPr>
          </a:p>
          <a:p>
            <a:endParaRPr lang="ru-RU" sz="9600" dirty="0" smtClean="0">
              <a:latin typeface="Book Antiqua" pitchFamily="18" charset="0"/>
            </a:endParaRPr>
          </a:p>
          <a:p>
            <a:endParaRPr lang="ru-RU" sz="9600" dirty="0" smtClean="0">
              <a:latin typeface="Book Antiqua" pitchFamily="18" charset="0"/>
            </a:endParaRPr>
          </a:p>
          <a:p>
            <a:endParaRPr lang="ru-RU" sz="9600" dirty="0" smtClean="0">
              <a:latin typeface="Book Antiqua" pitchFamily="18" charset="0"/>
            </a:endParaRPr>
          </a:p>
          <a:p>
            <a:endParaRPr lang="ru-RU" sz="9600" dirty="0" smtClean="0">
              <a:latin typeface="Book Antiqua" pitchFamily="18" charset="0"/>
            </a:endParaRPr>
          </a:p>
          <a:p>
            <a:pPr>
              <a:buNone/>
            </a:pPr>
            <a:endParaRPr lang="ru-RU" sz="9600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sz="9600" dirty="0" smtClean="0"/>
              <a:t>                                                                                                   </a:t>
            </a:r>
          </a:p>
          <a:p>
            <a:endParaRPr lang="ru-RU" dirty="0"/>
          </a:p>
        </p:txBody>
      </p:sp>
      <p:pic>
        <p:nvPicPr>
          <p:cNvPr id="4" name="Рисунок 3" descr="«Светозарная Казань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57200"/>
            <a:ext cx="4038600" cy="2633472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9600" y="327660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 Antiqua" pitchFamily="18" charset="0"/>
              </a:rPr>
              <a:t>«Светозарная Казань» </a:t>
            </a:r>
            <a:r>
              <a:rPr lang="ru-RU" sz="2400" dirty="0" smtClean="0">
                <a:latin typeface="Book Antiqua" pitchFamily="18" charset="0"/>
              </a:rPr>
              <a:t>притягивала своей богатой и необходимой поэту культурной средой – газетами, книжными издательствами, театром, кругом людей, родственных Тукаю по мысли и духу.</a:t>
            </a:r>
          </a:p>
          <a:p>
            <a:endParaRPr lang="ru-RU" sz="2400" dirty="0" smtClean="0">
              <a:latin typeface="Book Antiqua" pitchFamily="18" charset="0"/>
            </a:endParaRPr>
          </a:p>
          <a:p>
            <a:r>
              <a:rPr lang="ru-RU" sz="2400" dirty="0" smtClean="0">
                <a:latin typeface="Book Antiqua" pitchFamily="18" charset="0"/>
              </a:rPr>
              <a:t>Осенью 1907 года Тукай приехал в Казань – колыбель национальной культуры и истории, чтобы посвятить свою деятельность новым общественным и творческим задачам.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     </a:t>
            </a:r>
            <a:r>
              <a:rPr lang="ru-RU" sz="2400" dirty="0" smtClean="0">
                <a:latin typeface="Book Antiqua" pitchFamily="18" charset="0"/>
              </a:rPr>
              <a:t>Здесь он сблизился с первым татарским большевиком Х. Ямашевым, вошел в среду писателей-демократов, сдружился с молодежью, группировавшейся вокруг газеты «</a:t>
            </a:r>
            <a:r>
              <a:rPr lang="ru-RU" sz="2400" dirty="0" err="1" smtClean="0">
                <a:latin typeface="Book Antiqua" pitchFamily="18" charset="0"/>
              </a:rPr>
              <a:t>Аль-Ислах</a:t>
            </a:r>
            <a:r>
              <a:rPr lang="ru-RU" sz="2400" dirty="0" smtClean="0">
                <a:latin typeface="Book Antiqua" pitchFamily="18" charset="0"/>
              </a:rPr>
              <a:t>» («Реформа»), которая выходила по инициативе писателя Ф. </a:t>
            </a:r>
            <a:r>
              <a:rPr lang="ru-RU" sz="2400" dirty="0" err="1" smtClean="0">
                <a:latin typeface="Book Antiqua" pitchFamily="18" charset="0"/>
              </a:rPr>
              <a:t>Амирхана</a:t>
            </a:r>
            <a:r>
              <a:rPr lang="ru-RU" sz="2400" dirty="0" smtClean="0">
                <a:latin typeface="Book Antiqua" pitchFamily="18" charset="0"/>
              </a:rPr>
              <a:t> и являлась одним из самых прогрессивных печатных органов. </a:t>
            </a:r>
          </a:p>
          <a:p>
            <a:endParaRPr lang="ru-RU" sz="2400" dirty="0" smtClean="0">
              <a:latin typeface="Book Antiqua" pitchFamily="18" charset="0"/>
            </a:endParaRPr>
          </a:p>
          <a:p>
            <a:r>
              <a:rPr lang="ru-RU" sz="2400" dirty="0" smtClean="0">
                <a:latin typeface="Book Antiqua" pitchFamily="18" charset="0"/>
              </a:rPr>
              <a:t>Появление Тукая в Казани и его первые стихотворные сборники «Габдулла </a:t>
            </a:r>
            <a:r>
              <a:rPr lang="ru-RU" sz="2400" dirty="0" err="1" smtClean="0">
                <a:latin typeface="Book Antiqua" pitchFamily="18" charset="0"/>
              </a:rPr>
              <a:t>Тукаев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шигырьлэре</a:t>
            </a:r>
            <a:r>
              <a:rPr lang="ru-RU" sz="2400" dirty="0" smtClean="0">
                <a:latin typeface="Book Antiqua" pitchFamily="18" charset="0"/>
              </a:rPr>
              <a:t>» («Стихотворения </a:t>
            </a:r>
            <a:r>
              <a:rPr lang="ru-RU" sz="2400" dirty="0" err="1" smtClean="0">
                <a:latin typeface="Book Antiqua" pitchFamily="18" charset="0"/>
              </a:rPr>
              <a:t>Габдуллы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Тукаева</a:t>
            </a:r>
            <a:r>
              <a:rPr lang="ru-RU" sz="2400" dirty="0" smtClean="0">
                <a:latin typeface="Book Antiqua" pitchFamily="18" charset="0"/>
              </a:rPr>
              <a:t>», I и II части) были встречены демократической интеллигенцией с большим сочувствием.</a:t>
            </a: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Поэт входит в литературные круги и сближается с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     молодежью, группировавшейся вокруг газеты «</a:t>
            </a:r>
            <a:r>
              <a:rPr lang="ru-RU" sz="2400" dirty="0" err="1" smtClean="0">
                <a:latin typeface="Book Antiqua" pitchFamily="18" charset="0"/>
              </a:rPr>
              <a:t>Аль-Ислах</a:t>
            </a:r>
            <a:r>
              <a:rPr lang="ru-RU" sz="2400" dirty="0" smtClean="0">
                <a:latin typeface="Book Antiqua" pitchFamily="18" charset="0"/>
              </a:rPr>
              <a:t>» («Реформа»). В Казани он с большим </a:t>
            </a:r>
          </a:p>
          <a:p>
            <a:r>
              <a:rPr lang="ru-RU" sz="2400" dirty="0" smtClean="0">
                <a:latin typeface="Book Antiqua" pitchFamily="18" charset="0"/>
              </a:rPr>
              <a:t>воодушевлением отдался творческой работе. Его никогда </a:t>
            </a:r>
          </a:p>
          <a:p>
            <a:r>
              <a:rPr lang="ru-RU" sz="2400" dirty="0" smtClean="0">
                <a:latin typeface="Book Antiqua" pitchFamily="18" charset="0"/>
              </a:rPr>
              <a:t>не покидался мысль о необходимости продолжить </a:t>
            </a:r>
          </a:p>
          <a:p>
            <a:r>
              <a:rPr lang="ru-RU" sz="2400" dirty="0" smtClean="0">
                <a:latin typeface="Book Antiqua" pitchFamily="18" charset="0"/>
              </a:rPr>
              <a:t>традиции свободной национальной печати, служащей </a:t>
            </a:r>
          </a:p>
          <a:p>
            <a:r>
              <a:rPr lang="ru-RU" sz="2400" dirty="0" smtClean="0">
                <a:latin typeface="Book Antiqua" pitchFamily="18" charset="0"/>
              </a:rPr>
              <a:t>«своей любимой идее». </a:t>
            </a:r>
          </a:p>
          <a:p>
            <a:endParaRPr lang="ru-RU" sz="2400" dirty="0" smtClean="0">
              <a:latin typeface="Book Antiqua" pitchFamily="18" charset="0"/>
            </a:endParaRPr>
          </a:p>
          <a:p>
            <a:r>
              <a:rPr lang="ru-RU" sz="2400" dirty="0" smtClean="0">
                <a:latin typeface="Book Antiqua" pitchFamily="18" charset="0"/>
              </a:rPr>
              <a:t>Частично это осуществлялось в издании сатирических журналов, сперва «</a:t>
            </a:r>
            <a:r>
              <a:rPr lang="ru-RU" sz="2400" dirty="0" err="1" smtClean="0">
                <a:latin typeface="Book Antiqua" pitchFamily="18" charset="0"/>
              </a:rPr>
              <a:t>Яшен</a:t>
            </a:r>
            <a:r>
              <a:rPr lang="ru-RU" sz="2400" dirty="0" smtClean="0">
                <a:latin typeface="Book Antiqua" pitchFamily="18" charset="0"/>
              </a:rPr>
              <a:t>» («Молния»), затем «</a:t>
            </a:r>
            <a:r>
              <a:rPr lang="ru-RU" sz="2400" dirty="0" err="1" smtClean="0">
                <a:latin typeface="Book Antiqua" pitchFamily="18" charset="0"/>
              </a:rPr>
              <a:t>Ялт-йолт</a:t>
            </a:r>
            <a:r>
              <a:rPr lang="ru-RU" sz="2400" dirty="0" smtClean="0">
                <a:latin typeface="Book Antiqua" pitchFamily="18" charset="0"/>
              </a:rPr>
              <a:t>» («Зарница»). Все свои творческие возможности Тукай посвятил этим журналам. </a:t>
            </a: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Book Antiqua" pitchFamily="18" charset="0"/>
              </a:rPr>
              <a:t>    </a:t>
            </a:r>
            <a:r>
              <a:rPr lang="ru-RU" sz="2400" dirty="0" smtClean="0">
                <a:latin typeface="Book Antiqua" pitchFamily="18" charset="0"/>
              </a:rPr>
              <a:t>Печатаясь в них, он яростно боролся со всевозможными проявлениями реакции. Его главным девизом стало:</a:t>
            </a:r>
          </a:p>
          <a:p>
            <a:r>
              <a:rPr lang="ru-RU" sz="2400" dirty="0" smtClean="0">
                <a:latin typeface="Book Antiqua" pitchFamily="18" charset="0"/>
              </a:rPr>
              <a:t>С кем только жизнь в злой распре не бывала?</a:t>
            </a:r>
          </a:p>
          <a:p>
            <a:r>
              <a:rPr lang="ru-RU" sz="2400" dirty="0" smtClean="0">
                <a:latin typeface="Book Antiqua" pitchFamily="18" charset="0"/>
              </a:rPr>
              <a:t>В борьбе ты ей не уступай нимало!</a:t>
            </a:r>
          </a:p>
          <a:p>
            <a:r>
              <a:rPr lang="ru-RU" sz="2400" dirty="0" smtClean="0">
                <a:latin typeface="Book Antiqua" pitchFamily="18" charset="0"/>
              </a:rPr>
              <a:t>(«Жизнь», 1908). Совместно с Г. </a:t>
            </a:r>
            <a:r>
              <a:rPr lang="ru-RU" sz="2400" dirty="0" err="1" smtClean="0">
                <a:latin typeface="Book Antiqua" pitchFamily="18" charset="0"/>
              </a:rPr>
              <a:t>Камалом</a:t>
            </a:r>
            <a:r>
              <a:rPr lang="ru-RU" sz="2400" dirty="0" smtClean="0">
                <a:latin typeface="Book Antiqua" pitchFamily="18" charset="0"/>
              </a:rPr>
              <a:t> Тукай в 1908-1909 гг. издает сатирический журнал «</a:t>
            </a:r>
            <a:r>
              <a:rPr lang="ru-RU" sz="2400" dirty="0" err="1" smtClean="0">
                <a:latin typeface="Book Antiqua" pitchFamily="18" charset="0"/>
              </a:rPr>
              <a:t>Яшен</a:t>
            </a:r>
            <a:r>
              <a:rPr lang="ru-RU" sz="2400" dirty="0" smtClean="0">
                <a:latin typeface="Book Antiqua" pitchFamily="18" charset="0"/>
              </a:rPr>
              <a:t>» («Молния»), а с 1910 г. работает в журнале «</a:t>
            </a:r>
            <a:r>
              <a:rPr lang="ru-RU" sz="2400" dirty="0" err="1" smtClean="0">
                <a:latin typeface="Book Antiqua" pitchFamily="18" charset="0"/>
              </a:rPr>
              <a:t>Ялт-юлт</a:t>
            </a:r>
            <a:r>
              <a:rPr lang="ru-RU" sz="2400" dirty="0" smtClean="0">
                <a:latin typeface="Book Antiqua" pitchFamily="18" charset="0"/>
              </a:rPr>
              <a:t>» («Зарница»), фактическим руководителем которого он являлся до конца жизни. </a:t>
            </a:r>
          </a:p>
          <a:p>
            <a:endParaRPr lang="ru-RU" sz="2600" dirty="0" smtClean="0">
              <a:latin typeface="Book Antiqu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1000"/>
            <a:ext cx="4038600" cy="4419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    Казань стала временем расцвета его таланта, временем его человеческой зрелости, временем его славы. Здесь он состоялся как поэт, как журналист, как общественный деятель.</a:t>
            </a:r>
          </a:p>
          <a:p>
            <a:pPr>
              <a:buNone/>
            </a:pPr>
            <a:endParaRPr lang="ru-RU" sz="2400" dirty="0" smtClean="0">
              <a:latin typeface="Book Antiqua" pitchFamily="18" charset="0"/>
            </a:endParaRPr>
          </a:p>
          <a:p>
            <a:pPr>
              <a:buNone/>
            </a:pPr>
            <a:endParaRPr lang="ru-RU" sz="2400" dirty="0" smtClean="0">
              <a:latin typeface="Book Antiqua" pitchFamily="18" charset="0"/>
            </a:endParaRPr>
          </a:p>
          <a:p>
            <a:pPr>
              <a:buNone/>
            </a:pPr>
            <a:endParaRPr lang="ru-RU" sz="2400" dirty="0" smtClean="0">
              <a:latin typeface="Book Antiqua" pitchFamily="18" charset="0"/>
            </a:endParaRPr>
          </a:p>
          <a:p>
            <a:pPr>
              <a:buNone/>
            </a:pPr>
            <a:endParaRPr lang="ru-RU" sz="2400" dirty="0" smtClean="0">
              <a:latin typeface="Book Antiqua" pitchFamily="18" charset="0"/>
            </a:endParaRPr>
          </a:p>
        </p:txBody>
      </p:sp>
      <p:pic>
        <p:nvPicPr>
          <p:cNvPr id="7" name="Рисунок 6" descr="Сквер Тукая с памятником поэта. Казань. Татарст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81000"/>
            <a:ext cx="3429000" cy="557452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Прямоугольник 7"/>
          <p:cNvSpPr/>
          <p:nvPr/>
        </p:nvSpPr>
        <p:spPr>
          <a:xfrm>
            <a:off x="-152400" y="49530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Book Antiqua" pitchFamily="18" charset="0"/>
              </a:rPr>
              <a:t>Сквер Тукая с памятником поэта. </a:t>
            </a:r>
          </a:p>
          <a:p>
            <a:r>
              <a:rPr lang="ru-RU" dirty="0" smtClean="0">
                <a:latin typeface="Book Antiqua" pitchFamily="18" charset="0"/>
              </a:rPr>
              <a:t>      Казань. Татарстан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>
            <a:normAutofit fontScale="25000" lnSpcReduction="20000"/>
          </a:bodyPr>
          <a:lstStyle/>
          <a:p>
            <a:endParaRPr lang="ru-RU" sz="9600" dirty="0" smtClean="0">
              <a:latin typeface="Book Antiqua" pitchFamily="18" charset="0"/>
            </a:endParaRPr>
          </a:p>
          <a:p>
            <a:endParaRPr lang="ru-RU" sz="9600" dirty="0" smtClean="0">
              <a:latin typeface="Book Antiqua" pitchFamily="18" charset="0"/>
            </a:endParaRPr>
          </a:p>
          <a:p>
            <a:r>
              <a:rPr lang="ru-RU" sz="9600" dirty="0" smtClean="0">
                <a:latin typeface="Book Antiqua" pitchFamily="18" charset="0"/>
              </a:rPr>
              <a:t>В творчестве Тукая возникает целый цикл высокохудожественных поэтических и очерково-публицистических произведений.</a:t>
            </a:r>
          </a:p>
          <a:p>
            <a:endParaRPr lang="ru-RU" sz="9600" dirty="0" smtClean="0">
              <a:latin typeface="Book Antiqua" pitchFamily="18" charset="0"/>
            </a:endParaRPr>
          </a:p>
          <a:p>
            <a:r>
              <a:rPr lang="ru-RU" sz="9600" dirty="0" smtClean="0">
                <a:latin typeface="Book Antiqua" pitchFamily="18" charset="0"/>
              </a:rPr>
              <a:t>Такие его стихотворения, как «Осенние ветры» , </a:t>
            </a:r>
          </a:p>
          <a:p>
            <a:r>
              <a:rPr lang="ru-RU" sz="9600" dirty="0" smtClean="0">
                <a:latin typeface="Book Antiqua" pitchFamily="18" charset="0"/>
              </a:rPr>
              <a:t>«Гнет» , «Дача» , «Чего же не хватает сельскому </a:t>
            </a:r>
          </a:p>
          <a:p>
            <a:r>
              <a:rPr lang="ru-RU" sz="9600" dirty="0" smtClean="0">
                <a:latin typeface="Book Antiqua" pitchFamily="18" charset="0"/>
              </a:rPr>
              <a:t>люду?» , «Надежды народа …»  и др., являются </a:t>
            </a:r>
          </a:p>
          <a:p>
            <a:r>
              <a:rPr lang="ru-RU" sz="9600" dirty="0" smtClean="0">
                <a:latin typeface="Book Antiqua" pitchFamily="18" charset="0"/>
              </a:rPr>
              <a:t>классическими образцами гражданской и </a:t>
            </a:r>
          </a:p>
          <a:p>
            <a:r>
              <a:rPr lang="ru-RU" sz="9600" dirty="0" smtClean="0">
                <a:latin typeface="Book Antiqua" pitchFamily="18" charset="0"/>
              </a:rPr>
              <a:t>социальной лирики, в которых раскрыта трагедия </a:t>
            </a:r>
          </a:p>
          <a:p>
            <a:r>
              <a:rPr lang="ru-RU" sz="9600" dirty="0" smtClean="0">
                <a:latin typeface="Book Antiqua" pitchFamily="18" charset="0"/>
              </a:rPr>
              <a:t>народных масс в капиталистическом обществе </a:t>
            </a:r>
          </a:p>
          <a:p>
            <a:r>
              <a:rPr lang="ru-RU" sz="9600" dirty="0" smtClean="0">
                <a:latin typeface="Book Antiqua" pitchFamily="18" charset="0"/>
              </a:rPr>
              <a:t>независимо от их национальной принадлежности. </a:t>
            </a:r>
          </a:p>
          <a:p>
            <a:pPr>
              <a:buNone/>
            </a:pPr>
            <a:r>
              <a:rPr lang="ru-RU" sz="9600" dirty="0" smtClean="0">
                <a:latin typeface="Book Antiqua" pitchFamily="18" charset="0"/>
              </a:rPr>
              <a:t>   </a:t>
            </a:r>
          </a:p>
          <a:p>
            <a:pPr>
              <a:buNone/>
            </a:pPr>
            <a:r>
              <a:rPr lang="ru-RU" sz="9600" dirty="0" smtClean="0">
                <a:latin typeface="Book Antiqua" pitchFamily="18" charset="0"/>
              </a:rPr>
              <a:t> Мир обездоленных предстал в его творениях во всей </a:t>
            </a:r>
          </a:p>
          <a:p>
            <a:pPr>
              <a:buNone/>
            </a:pPr>
            <a:r>
              <a:rPr lang="ru-RU" sz="9600" dirty="0" smtClean="0">
                <a:latin typeface="Book Antiqua" pitchFamily="18" charset="0"/>
              </a:rPr>
              <a:t>страшной правде.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-228600"/>
            <a:ext cx="8153400" cy="6400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Book Antiqua" pitchFamily="18" charset="0"/>
            </a:endParaRPr>
          </a:p>
          <a:p>
            <a:pPr>
              <a:buNone/>
            </a:pPr>
            <a:endParaRPr lang="ru-RU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Литературный музей </a:t>
            </a:r>
            <a:r>
              <a:rPr lang="ru-RU" sz="2400" dirty="0" err="1" smtClean="0">
                <a:latin typeface="Book Antiqua" pitchFamily="18" charset="0"/>
              </a:rPr>
              <a:t>Габдуллы</a:t>
            </a:r>
            <a:r>
              <a:rPr lang="ru-RU" sz="2400" dirty="0" smtClean="0">
                <a:latin typeface="Book Antiqua" pitchFamily="18" charset="0"/>
              </a:rPr>
              <a:t> Тукая — отдел Национального музея       Республики Татарстан — в Казани.</a:t>
            </a:r>
          </a:p>
        </p:txBody>
      </p:sp>
      <p:pic>
        <p:nvPicPr>
          <p:cNvPr id="7" name="Рисунок 6" descr="в музее в каза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134612"/>
            <a:ext cx="2362200" cy="148818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8" name="Рисунок 7" descr="im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956816"/>
            <a:ext cx="2438400" cy="1606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31750"/>
          </a:effectLst>
        </p:spPr>
      </p:pic>
      <p:pic>
        <p:nvPicPr>
          <p:cNvPr id="6" name="Рисунок 5" descr="Литературный музей Габдуллы Тукая — отдел Национального музея Республики Татарстан — в Казани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905000"/>
            <a:ext cx="5260839" cy="38862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softEdge rad="127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0" y="304800"/>
            <a:ext cx="3200400" cy="61722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Подлинные</a:t>
            </a:r>
            <a:r>
              <a:rPr lang="ru-RU" sz="2400" dirty="0">
                <a:latin typeface="Book Antiqua" pitchFamily="18" charset="0"/>
              </a:rPr>
              <a:t> </a:t>
            </a:r>
            <a:r>
              <a:rPr lang="ru-RU" sz="2400" dirty="0" smtClean="0">
                <a:latin typeface="Book Antiqua" pitchFamily="18" charset="0"/>
              </a:rPr>
              <a:t>вещи</a:t>
            </a:r>
          </a:p>
          <a:p>
            <a:pPr>
              <a:buNone/>
            </a:pPr>
            <a:r>
              <a:rPr lang="ru-RU" sz="2400" dirty="0" err="1" smtClean="0">
                <a:latin typeface="Book Antiqua" pitchFamily="18" charset="0"/>
              </a:rPr>
              <a:t>Габдуллы</a:t>
            </a:r>
            <a:r>
              <a:rPr lang="ru-RU" sz="2400" dirty="0">
                <a:latin typeface="Book Antiqua" pitchFamily="18" charset="0"/>
              </a:rPr>
              <a:t> Тукая в </a:t>
            </a:r>
            <a:endParaRPr lang="ru-RU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казанском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музее</a:t>
            </a:r>
            <a:r>
              <a:rPr lang="ru-RU" sz="2400" dirty="0">
                <a:latin typeface="Book Antiqua" pitchFamily="18" charset="0"/>
              </a:rPr>
              <a:t> поэта.</a:t>
            </a:r>
            <a:endParaRPr lang="ru-RU" sz="2400" dirty="0" smtClean="0">
              <a:latin typeface="Book Antiqua" pitchFamily="18" charset="0"/>
            </a:endParaRPr>
          </a:p>
        </p:txBody>
      </p:sp>
      <p:pic>
        <p:nvPicPr>
          <p:cNvPr id="9" name="Рисунок 8" descr="Подлинные вещ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0"/>
            <a:ext cx="4724400" cy="4524649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543800" cy="4343399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latin typeface="Book Antiqua" pitchFamily="18" charset="0"/>
              </a:rPr>
              <a:t>Трудно найти в татарской литературе ХХ века другого писателя, для которого понятия «народ» и «поэт» были столь же неотделимы друг от друга, как для Тукая.</a:t>
            </a:r>
          </a:p>
          <a:p>
            <a:r>
              <a:rPr lang="ru-RU" sz="2600" dirty="0" smtClean="0">
                <a:latin typeface="Book Antiqua" pitchFamily="18" charset="0"/>
              </a:rPr>
              <a:t>Габдулла Тукай – из тех художников слова, которые открывали новые горизонты и новые перспективы перед национальной литературой. В многогранном творческом наследии Тукая непреходящие художественно-эстетические ценности содержатся прежде всего и больше всего в его поэзии.</a:t>
            </a:r>
          </a:p>
          <a:p>
            <a:r>
              <a:rPr lang="ru-RU" sz="2600" dirty="0" smtClean="0">
                <a:latin typeface="Book Antiqua" pitchFamily="18" charset="0"/>
              </a:rPr>
              <a:t>В истории татарской культуры имя Тукая занимает особое место, сопоставимое со значением Пушкина для русской культуры.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Путешествия по России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602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В пору нового революционного подъема происходят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значительные изменения в жизни поэта. Несмотря на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резкое ухудшение здоровья, в 1911-1912 годах он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совершает путешествия, имевшие для него большое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значение. В начале мая 1911 года пароходом едет в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Астрахань, по пути знакомясь с жизнью Поволжья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(«Дача», очерк «Маленькое путешествие»). Здесь он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был гостем своего друга – поэта С. </a:t>
            </a:r>
            <a:r>
              <a:rPr lang="ru-RU" sz="2400" dirty="0" err="1" smtClean="0">
                <a:latin typeface="Book Antiqua" pitchFamily="18" charset="0"/>
              </a:rPr>
              <a:t>Рамиева</a:t>
            </a:r>
            <a:r>
              <a:rPr lang="ru-RU" sz="2400" dirty="0" smtClean="0">
                <a:latin typeface="Book Antiqua" pitchFamily="18" charset="0"/>
              </a:rPr>
              <a:t>, встретился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с азербайджанским общественным деятелем и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писателем </a:t>
            </a:r>
            <a:r>
              <a:rPr lang="ru-RU" sz="2400" dirty="0" err="1" smtClean="0">
                <a:latin typeface="Book Antiqua" pitchFamily="18" charset="0"/>
              </a:rPr>
              <a:t>Нариманом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Наримановым</a:t>
            </a:r>
            <a:r>
              <a:rPr lang="ru-RU" sz="2400" dirty="0" smtClean="0">
                <a:latin typeface="Book Antiqua" pitchFamily="18" charset="0"/>
              </a:rPr>
              <a:t>, сосланным сюда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за революционную деятельность в родном краю, и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принял участие в маевке, где с речью о празднике 1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Мая выступил </a:t>
            </a:r>
            <a:r>
              <a:rPr lang="ru-RU" sz="2400" dirty="0" err="1" smtClean="0">
                <a:latin typeface="Book Antiqua" pitchFamily="18" charset="0"/>
              </a:rPr>
              <a:t>Нариманов</a:t>
            </a:r>
            <a:r>
              <a:rPr lang="ru-RU" sz="2400" dirty="0" smtClean="0">
                <a:latin typeface="Book Antiqua" pitchFamily="18" charset="0"/>
              </a:rPr>
              <a:t>.</a:t>
            </a: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Book Antiqua" pitchFamily="18" charset="0"/>
              </a:rPr>
              <a:t>Весной 1912 года Тукай решается на более значительные путешествия по маршруту Уфа – Петербург. В Уфе он встречается с </a:t>
            </a:r>
            <a:r>
              <a:rPr lang="ru-RU" dirty="0" err="1" smtClean="0">
                <a:latin typeface="Book Antiqua" pitchFamily="18" charset="0"/>
              </a:rPr>
              <a:t>Мажитом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Гафури</a:t>
            </a:r>
            <a:r>
              <a:rPr lang="ru-RU" dirty="0" smtClean="0">
                <a:latin typeface="Book Antiqua" pitchFamily="18" charset="0"/>
              </a:rPr>
              <a:t>. Они еще раз убедились в своей идейной и творческой близости.</a:t>
            </a:r>
          </a:p>
          <a:p>
            <a:r>
              <a:rPr lang="ru-RU" dirty="0" smtClean="0">
                <a:latin typeface="Book Antiqua" pitchFamily="18" charset="0"/>
              </a:rPr>
              <a:t>Петербург встречает Тукая холодно. Здесь он не находит людей, подобных </a:t>
            </a:r>
            <a:r>
              <a:rPr lang="ru-RU" dirty="0" err="1" smtClean="0">
                <a:latin typeface="Book Antiqua" pitchFamily="18" charset="0"/>
              </a:rPr>
              <a:t>Гафури</a:t>
            </a:r>
            <a:r>
              <a:rPr lang="ru-RU" dirty="0" smtClean="0">
                <a:latin typeface="Book Antiqua" pitchFamily="18" charset="0"/>
              </a:rPr>
              <a:t>. Становилось очевидным, что петербургские «национальные интеллигенты» пригласили его лишь как «модную знаменитость» и вовсе не интересуются изданием новых татарских газет и журналов.</a:t>
            </a:r>
          </a:p>
          <a:p>
            <a:r>
              <a:rPr lang="ru-RU" dirty="0" smtClean="0">
                <a:latin typeface="Book Antiqua" pitchFamily="18" charset="0"/>
              </a:rPr>
              <a:t>Разумеется, передовая национальная интеллигенция Петербурга не осталась равнодушной к приезду любимого поэта. Узнав о нем с опозданием, она стремилась окружить поэта своим вниманием.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533400"/>
            <a:ext cx="4648200" cy="51054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Book Antiqua" pitchFamily="18" charset="0"/>
              </a:rPr>
              <a:t>Памятник </a:t>
            </a:r>
            <a:r>
              <a:rPr lang="ru-RU" sz="2400" dirty="0" err="1" smtClean="0">
                <a:latin typeface="Book Antiqua" pitchFamily="18" charset="0"/>
              </a:rPr>
              <a:t>Габдулле</a:t>
            </a:r>
            <a:r>
              <a:rPr lang="ru-RU" sz="2400" dirty="0" smtClean="0">
                <a:latin typeface="Book Antiqua" pitchFamily="18" charset="0"/>
              </a:rPr>
              <a:t> Тукаю был открыт в Санкт-Петербурге в 2006 году. Он стал подарком Татарстана Северной столице.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4" name="Содержимое 3" descr="тукай-питер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371600"/>
            <a:ext cx="3810000" cy="4457700"/>
          </a:xfrm>
          <a:ln>
            <a:solidFill>
              <a:schemeClr val="tx1"/>
            </a:solidFill>
          </a:ln>
          <a:effectLst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Book Antiqua" pitchFamily="18" charset="0"/>
              </a:rPr>
              <a:t>Среди демократической молодежи был, видимо, и </a:t>
            </a:r>
            <a:r>
              <a:rPr lang="ru-RU" sz="2800" dirty="0" err="1" smtClean="0">
                <a:latin typeface="Book Antiqua" pitchFamily="18" charset="0"/>
              </a:rPr>
              <a:t>Мулланур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Вахитов</a:t>
            </a:r>
            <a:r>
              <a:rPr lang="ru-RU" sz="2800" dirty="0" smtClean="0">
                <a:latin typeface="Book Antiqua" pitchFamily="18" charset="0"/>
              </a:rPr>
              <a:t>, тогда студент, впоследствии видный революционер. Надо полагать, что стихотворение «Татарская молодежь» написано Тукаем под впечатлением встречи с такими представителями национальной демократической молодежи. Именно в этих кругах он увидел, как молодым людям дороги память и образ Ямашева, убедился в том, что они верны его заветам.</a:t>
            </a:r>
          </a:p>
          <a:p>
            <a:r>
              <a:rPr lang="ru-RU" sz="2800" dirty="0" smtClean="0">
                <a:latin typeface="Book Antiqua" pitchFamily="18" charset="0"/>
              </a:rPr>
              <a:t>Прожив в Петербурге 13 дней, 6 (19) мая Тукай покинул столицу и отправился в Троицк, в середине июня он очутился в казахской степи, где надеялся поправить кумысом свое здоровье.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Последний год жизни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latin typeface="Book Antiqua" pitchFamily="18" charset="0"/>
              </a:rPr>
              <a:t>Из поездки поэт вернулся в Казань в начале августа 1912 г. Даже будучи тяжело больным, он продолжал работать в типографии, дыша воздухом, насыщенным свинцовыми испарениями, и писать несмотря ни на что.</a:t>
            </a:r>
          </a:p>
          <a:p>
            <a:r>
              <a:rPr lang="ru-RU" sz="2600" dirty="0" smtClean="0">
                <a:latin typeface="Book Antiqua" pitchFamily="18" charset="0"/>
              </a:rPr>
              <a:t>2 (15) апреля 1913 года в 20 часов 15 минут </a:t>
            </a:r>
            <a:r>
              <a:rPr lang="ru-RU" sz="2600" dirty="0" err="1" smtClean="0">
                <a:latin typeface="Book Antiqua" pitchFamily="18" charset="0"/>
              </a:rPr>
              <a:t>Габдуллы</a:t>
            </a:r>
            <a:r>
              <a:rPr lang="ru-RU" sz="2600" dirty="0" smtClean="0">
                <a:latin typeface="Book Antiqua" pitchFamily="18" charset="0"/>
              </a:rPr>
              <a:t> Тукая не стало.</a:t>
            </a:r>
          </a:p>
          <a:p>
            <a:r>
              <a:rPr lang="ru-RU" sz="2600" dirty="0" smtClean="0">
                <a:latin typeface="Book Antiqua" pitchFamily="18" charset="0"/>
              </a:rPr>
              <a:t>Он умер, прожив неполные двадцать семь лет.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5943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«Татары в лице </a:t>
            </a:r>
            <a:r>
              <a:rPr lang="ru-RU" sz="2400" dirty="0" err="1" smtClean="0">
                <a:latin typeface="Book Antiqua" pitchFamily="18" charset="0"/>
              </a:rPr>
              <a:t>Тукаева</a:t>
            </a:r>
            <a:r>
              <a:rPr lang="ru-RU" sz="2400" dirty="0" smtClean="0">
                <a:latin typeface="Book Antiqua" pitchFamily="18" charset="0"/>
              </a:rPr>
              <a:t> потеряли величайшего </a:t>
            </a: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      национального поэта»,— писали казанские русскоязычные газеты.</a:t>
            </a:r>
          </a:p>
          <a:p>
            <a:pPr>
              <a:buNone/>
            </a:pPr>
            <a:endParaRPr lang="ru-RU" sz="2400" dirty="0" smtClean="0">
              <a:latin typeface="Book Antiqua" pitchFamily="18" charset="0"/>
            </a:endParaRPr>
          </a:p>
          <a:p>
            <a:pPr>
              <a:buNone/>
            </a:pPr>
            <a:endParaRPr lang="ru-RU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Тукаевские</a:t>
            </a:r>
            <a:r>
              <a:rPr lang="ru-RU" sz="2400" dirty="0" smtClean="0">
                <a:latin typeface="Book Antiqua" pitchFamily="18" charset="0"/>
              </a:rPr>
              <a:t> традиции стали одним из решающих </a:t>
            </a:r>
          </a:p>
          <a:p>
            <a:endParaRPr lang="ru-RU" sz="2400" dirty="0" smtClean="0">
              <a:latin typeface="Book Antiqua" pitchFamily="18" charset="0"/>
            </a:endParaRPr>
          </a:p>
          <a:p>
            <a:r>
              <a:rPr lang="ru-RU" sz="2400" dirty="0" smtClean="0">
                <a:latin typeface="Book Antiqua" pitchFamily="18" charset="0"/>
              </a:rPr>
              <a:t>идейно-эстетических факторов и животворных </a:t>
            </a:r>
          </a:p>
          <a:p>
            <a:endParaRPr lang="ru-RU" sz="2400" dirty="0" smtClean="0">
              <a:latin typeface="Book Antiqua" pitchFamily="18" charset="0"/>
            </a:endParaRPr>
          </a:p>
          <a:p>
            <a:endParaRPr lang="ru-RU" sz="2400" dirty="0" smtClean="0">
              <a:latin typeface="Book Antiqua" pitchFamily="18" charset="0"/>
            </a:endParaRPr>
          </a:p>
          <a:p>
            <a:r>
              <a:rPr lang="ru-RU" sz="2400" dirty="0" smtClean="0">
                <a:latin typeface="Book Antiqua" pitchFamily="18" charset="0"/>
              </a:rPr>
              <a:t>источников для дальнейшего развития татарской </a:t>
            </a:r>
          </a:p>
          <a:p>
            <a:endParaRPr lang="ru-RU" sz="2400" dirty="0" smtClean="0">
              <a:latin typeface="Book Antiqua" pitchFamily="18" charset="0"/>
            </a:endParaRPr>
          </a:p>
          <a:p>
            <a:r>
              <a:rPr lang="ru-RU" sz="2400" dirty="0" smtClean="0">
                <a:latin typeface="Book Antiqua" pitchFamily="18" charset="0"/>
              </a:rPr>
              <a:t>литературы под знаменем реализма и народности.</a:t>
            </a: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на могиле Г.Тукая.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  <a:solidFill>
            <a:schemeClr val="bg1"/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  <a:t>В душе, свободной от мирской тщеты,</a:t>
            </a:r>
            <a:b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</a:b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  <a:t>храня наказ страны труда и света,</a:t>
            </a:r>
            <a:b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</a:b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  <a:t>я возлагаю красные цветы</a:t>
            </a:r>
            <a:b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</a:b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  <a:t>к священному пристанищу поэта.</a:t>
            </a:r>
            <a:b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</a:b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  <a:t>В живой земле кладбищенской цветут</a:t>
            </a:r>
            <a:b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</a:b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  <a:t>багряные цветы - они прекрасны!</a:t>
            </a:r>
            <a:b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</a:b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  <a:t>Но красота живет не только тут;</a:t>
            </a:r>
            <a:b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</a:b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  <a:t>по всей земле - широкой, светлой,</a:t>
            </a:r>
            <a:b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</a:b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  <a:t>страстной!</a:t>
            </a:r>
          </a:p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  <a:t>(</a:t>
            </a:r>
            <a:r>
              <a:rPr lang="ru-RU" sz="1600" dirty="0" err="1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  <a:t>Муса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  <a:t> ДЖАЛИЛЬ</a:t>
            </a:r>
          </a:p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  <a:t>«У могилы Тукая».)</a:t>
            </a:r>
          </a:p>
          <a:p>
            <a:endParaRPr lang="ru-RU" sz="1400" dirty="0">
              <a:latin typeface="Book Antiqua" pitchFamily="18" charset="0"/>
            </a:endParaRPr>
          </a:p>
        </p:txBody>
      </p:sp>
      <p:pic>
        <p:nvPicPr>
          <p:cNvPr id="4" name="Рисунок 3" descr="Памятник Тукаю на его могиле в Казани (Старое Татарское кладбище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24000"/>
            <a:ext cx="3429000" cy="4446142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latin typeface="Book Antiqua" pitchFamily="18" charset="0"/>
              </a:rPr>
              <a:t>Детство</a:t>
            </a:r>
          </a:p>
          <a:p>
            <a:r>
              <a:rPr lang="ru-RU" sz="2600" dirty="0" smtClean="0">
                <a:latin typeface="Book Antiqua" pitchFamily="18" charset="0"/>
              </a:rPr>
              <a:t>Габдулла Тукай (Тукай Габдулла </a:t>
            </a:r>
            <a:r>
              <a:rPr lang="ru-RU" sz="2600" dirty="0" err="1" smtClean="0">
                <a:latin typeface="Book Antiqua" pitchFamily="18" charset="0"/>
              </a:rPr>
              <a:t>Мухамедгарифович</a:t>
            </a:r>
            <a:r>
              <a:rPr lang="ru-RU" sz="2600" dirty="0" smtClean="0">
                <a:latin typeface="Book Antiqua" pitchFamily="18" charset="0"/>
              </a:rPr>
              <a:t>) родился 14 (26) апреля 1886 года в деревне </a:t>
            </a:r>
            <a:r>
              <a:rPr lang="ru-RU" sz="2600" dirty="0" err="1" smtClean="0">
                <a:latin typeface="Book Antiqua" pitchFamily="18" charset="0"/>
              </a:rPr>
              <a:t>Кушлауч</a:t>
            </a:r>
            <a:r>
              <a:rPr lang="ru-RU" sz="2600" dirty="0" smtClean="0">
                <a:latin typeface="Book Antiqua" pitchFamily="18" charset="0"/>
              </a:rPr>
              <a:t> Казанской губернии (ныне Арского района Республики Татарстан) в семье приходского муллы. Когда ему было пять месяцев, умер отец. Позднее мать, оставив трехлетнего мальчика бедной старушке на воспитание, вышла замуж и переехала в другую деревню.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1600200"/>
            <a:ext cx="46482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Book Antiqua" pitchFamily="18" charset="0"/>
              </a:rPr>
              <a:t>Через некоторое время мать взяла малыша к себе, но вскоре умерла, и четырехлетний Габдулла остался </a:t>
            </a:r>
            <a:br>
              <a:rPr lang="ru-RU" sz="2700" dirty="0" smtClean="0">
                <a:latin typeface="Book Antiqua" pitchFamily="18" charset="0"/>
              </a:rPr>
            </a:br>
            <a:r>
              <a:rPr lang="ru-RU" sz="2700" dirty="0" smtClean="0">
                <a:latin typeface="Book Antiqua" pitchFamily="18" charset="0"/>
              </a:rPr>
              <a:t>круглым сиротой.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Примерно когда умерла мать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115375"/>
            <a:ext cx="2819400" cy="3841538"/>
          </a:xfrm>
          <a:ln>
            <a:solidFill>
              <a:schemeClr val="accent4">
                <a:lumMod val="50000"/>
              </a:schemeClr>
            </a:solidFill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62400" y="29718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Сначала мальчика приютил дед по материнской линии, </a:t>
            </a:r>
            <a:r>
              <a:rPr lang="ru-RU" sz="2400" dirty="0" err="1" smtClean="0">
                <a:latin typeface="Book Antiqua" pitchFamily="18" charset="0"/>
              </a:rPr>
              <a:t>Зиннатулла</a:t>
            </a:r>
            <a:r>
              <a:rPr lang="ru-RU" sz="2400" dirty="0" smtClean="0">
                <a:latin typeface="Book Antiqua" pitchFamily="18" charset="0"/>
              </a:rPr>
              <a:t>, в многодетной и полуголодной семье которого Габдулла оказался просто лишним ртом. </a:t>
            </a: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Book Antiqua" pitchFamily="18" charset="0"/>
              </a:rPr>
              <a:t>В конце концов дед отправил его в Казань, где на Сенном базаре </a:t>
            </a:r>
            <a:r>
              <a:rPr lang="ru-RU" sz="2400" dirty="0" err="1" smtClean="0">
                <a:latin typeface="Book Antiqua" pitchFamily="18" charset="0"/>
              </a:rPr>
              <a:t>Габдуллу</a:t>
            </a:r>
            <a:r>
              <a:rPr lang="ru-RU" sz="2400" dirty="0" smtClean="0">
                <a:latin typeface="Book Antiqua" pitchFamily="18" charset="0"/>
              </a:rPr>
              <a:t> взял на воспитание кустарь </a:t>
            </a:r>
            <a:r>
              <a:rPr lang="ru-RU" sz="2400" dirty="0" err="1" smtClean="0">
                <a:latin typeface="Book Antiqua" pitchFamily="18" charset="0"/>
              </a:rPr>
              <a:t>Мухаммедвали</a:t>
            </a:r>
            <a:r>
              <a:rPr lang="ru-RU" sz="2400" dirty="0" smtClean="0">
                <a:latin typeface="Book Antiqua" pitchFamily="18" charset="0"/>
              </a:rPr>
              <a:t>. В его семье впервые улыбнулось мальчику счастье. Однако вскоре грянула беда: новые родители заболели и потому решили вернуть сироту в деревню </a:t>
            </a:r>
            <a:r>
              <a:rPr lang="ru-RU" sz="2400" dirty="0" err="1" smtClean="0">
                <a:latin typeface="Book Antiqua" pitchFamily="18" charset="0"/>
              </a:rPr>
              <a:t>Училе</a:t>
            </a:r>
            <a:r>
              <a:rPr lang="ru-RU" sz="2400" dirty="0" smtClean="0">
                <a:latin typeface="Book Antiqua" pitchFamily="18" charset="0"/>
              </a:rPr>
              <a:t> к деду, которому через некоторое время удалось отдать </a:t>
            </a:r>
            <a:r>
              <a:rPr lang="ru-RU" sz="2400" dirty="0" err="1" smtClean="0">
                <a:latin typeface="Book Antiqua" pitchFamily="18" charset="0"/>
              </a:rPr>
              <a:t>Габдуллу</a:t>
            </a:r>
            <a:r>
              <a:rPr lang="ru-RU" sz="2400" dirty="0" smtClean="0">
                <a:latin typeface="Book Antiqua" pitchFamily="18" charset="0"/>
              </a:rPr>
              <a:t> крестьянину </a:t>
            </a:r>
            <a:r>
              <a:rPr lang="ru-RU" sz="2400" dirty="0" err="1" smtClean="0">
                <a:latin typeface="Book Antiqua" pitchFamily="18" charset="0"/>
              </a:rPr>
              <a:t>Сагди</a:t>
            </a:r>
            <a:r>
              <a:rPr lang="ru-RU" sz="2400" dirty="0" smtClean="0">
                <a:latin typeface="Book Antiqua" pitchFamily="18" charset="0"/>
              </a:rPr>
              <a:t> из соседней деревни </a:t>
            </a:r>
            <a:r>
              <a:rPr lang="ru-RU" sz="2400" dirty="0" err="1" smtClean="0">
                <a:latin typeface="Book Antiqua" pitchFamily="18" charset="0"/>
              </a:rPr>
              <a:t>Кырлай</a:t>
            </a:r>
            <a:r>
              <a:rPr lang="ru-RU" sz="2400" dirty="0" smtClean="0">
                <a:latin typeface="Book Antiqua" pitchFamily="18" charset="0"/>
              </a:rPr>
              <a:t>. В 1892-1895 годы жизнь его проходит в семье </a:t>
            </a:r>
            <a:r>
              <a:rPr lang="ru-RU" sz="2400" dirty="0" err="1" smtClean="0">
                <a:latin typeface="Book Antiqua" pitchFamily="18" charset="0"/>
              </a:rPr>
              <a:t>Сагди</a:t>
            </a:r>
            <a:r>
              <a:rPr lang="ru-RU" sz="2400" dirty="0" smtClean="0">
                <a:latin typeface="Book Antiqua" pitchFamily="18" charset="0"/>
              </a:rPr>
              <a:t>, где не было нужды в куске хлеба. Здесь Габдулла начал приобщаться к крестьянскому труду. Именно в </a:t>
            </a:r>
            <a:r>
              <a:rPr lang="ru-RU" sz="2400" dirty="0" err="1" smtClean="0">
                <a:latin typeface="Book Antiqua" pitchFamily="18" charset="0"/>
              </a:rPr>
              <a:t>кырлайский</a:t>
            </a:r>
            <a:r>
              <a:rPr lang="ru-RU" sz="2400" dirty="0" smtClean="0">
                <a:latin typeface="Book Antiqua" pitchFamily="18" charset="0"/>
              </a:rPr>
              <a:t> период он впервые осознал чувство любви к народу и родной земле. </a:t>
            </a: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9445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Book Antiqua" pitchFamily="18" charset="0"/>
              </a:rPr>
              <a:t>Ныне в деревне </a:t>
            </a:r>
            <a:r>
              <a:rPr lang="ru-RU" sz="3200" dirty="0" err="1" smtClean="0">
                <a:latin typeface="Book Antiqua" pitchFamily="18" charset="0"/>
              </a:rPr>
              <a:t>Кырлай</a:t>
            </a:r>
            <a:r>
              <a:rPr lang="ru-RU" sz="3200" dirty="0" smtClean="0">
                <a:latin typeface="Book Antiqua" pitchFamily="18" charset="0"/>
              </a:rPr>
              <a:t> находится музей </a:t>
            </a:r>
            <a:r>
              <a:rPr lang="ru-RU" sz="3200" dirty="0" err="1" smtClean="0">
                <a:latin typeface="Book Antiqua" pitchFamily="18" charset="0"/>
              </a:rPr>
              <a:t>Габдуллы</a:t>
            </a:r>
            <a:r>
              <a:rPr lang="ru-RU" sz="3200" dirty="0" smtClean="0">
                <a:latin typeface="Book Antiqua" pitchFamily="18" charset="0"/>
              </a:rPr>
              <a:t> Тукая.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4" name="Содержимое 3" descr="Музей Габдуллы Тукая в деревне Кырлай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48400" y="1524000"/>
            <a:ext cx="2362200" cy="1695450"/>
          </a:xfrm>
          <a:effectLst>
            <a:softEdge rad="63500"/>
          </a:effectLst>
        </p:spPr>
      </p:pic>
      <p:pic>
        <p:nvPicPr>
          <p:cNvPr id="6" name="Рисунок 5" descr="6f358192-92bf-4a16-981d-f6df043de1f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124200"/>
            <a:ext cx="228600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Рисунок 4" descr="IMG_2612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4000"/>
            <a:ext cx="6248400" cy="46863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endParaRPr lang="ru-RU" sz="3100" dirty="0" smtClean="0">
              <a:latin typeface="Book Antiqua" pitchFamily="18" charset="0"/>
            </a:endParaRPr>
          </a:p>
          <a:p>
            <a:r>
              <a:rPr lang="ru-RU" sz="3100" dirty="0" smtClean="0">
                <a:latin typeface="Book Antiqua" pitchFamily="18" charset="0"/>
              </a:rPr>
              <a:t>«Деревня </a:t>
            </a:r>
            <a:r>
              <a:rPr lang="ru-RU" sz="3100" dirty="0" err="1" smtClean="0">
                <a:latin typeface="Book Antiqua" pitchFamily="18" charset="0"/>
              </a:rPr>
              <a:t>Кырлай</a:t>
            </a:r>
            <a:r>
              <a:rPr lang="ru-RU" sz="3100" dirty="0" smtClean="0">
                <a:latin typeface="Book Antiqua" pitchFamily="18" charset="0"/>
              </a:rPr>
              <a:t> открыла мне глаза на жизнь», - писал поэт потом в своих воспоминаниях («Что я помню о себе», 1909). Впечатления </a:t>
            </a:r>
            <a:r>
              <a:rPr lang="ru-RU" sz="3100" dirty="0" err="1" smtClean="0">
                <a:latin typeface="Book Antiqua" pitchFamily="18" charset="0"/>
              </a:rPr>
              <a:t>кырлайской</a:t>
            </a:r>
            <a:r>
              <a:rPr lang="ru-RU" sz="3100" dirty="0" smtClean="0">
                <a:latin typeface="Book Antiqua" pitchFamily="18" charset="0"/>
              </a:rPr>
              <a:t> поры оставили в его творчестве неизгладимый след.</a:t>
            </a:r>
          </a:p>
          <a:p>
            <a:r>
              <a:rPr lang="ru-RU" sz="3100" dirty="0" smtClean="0">
                <a:latin typeface="Book Antiqua" pitchFamily="18" charset="0"/>
              </a:rPr>
              <a:t>В </a:t>
            </a:r>
            <a:r>
              <a:rPr lang="ru-RU" sz="3100" dirty="0" err="1" smtClean="0">
                <a:latin typeface="Book Antiqua" pitchFamily="18" charset="0"/>
              </a:rPr>
              <a:t>Кырлае</a:t>
            </a:r>
            <a:r>
              <a:rPr lang="ru-RU" sz="3100" dirty="0" smtClean="0">
                <a:latin typeface="Book Antiqua" pitchFamily="18" charset="0"/>
              </a:rPr>
              <a:t> Габдулла начал учиться. Однако и тут ему было суждено пережить тяжелые дни. Взрослые дочери </a:t>
            </a:r>
            <a:r>
              <a:rPr lang="ru-RU" sz="3100" dirty="0" err="1" smtClean="0">
                <a:latin typeface="Book Antiqua" pitchFamily="18" charset="0"/>
              </a:rPr>
              <a:t>Сагди</a:t>
            </a:r>
            <a:r>
              <a:rPr lang="ru-RU" sz="3100" dirty="0" smtClean="0">
                <a:latin typeface="Book Antiqua" pitchFamily="18" charset="0"/>
              </a:rPr>
              <a:t> умерли от разных болезней, а сам хозяин неожиданно стал калекой. Его суеверная жена все эти несчастья связывала с пребыванием в своем доме сироты. Когда у нее родился сын, ее отношение к приемышу вовсе ухудшилось. К счастью для мальчика, в начале зимы 1895 года он был взят в семью сестры своего родного отца, </a:t>
            </a:r>
            <a:r>
              <a:rPr lang="ru-RU" sz="3100" dirty="0" err="1" smtClean="0">
                <a:latin typeface="Book Antiqua" pitchFamily="18" charset="0"/>
              </a:rPr>
              <a:t>Газизы</a:t>
            </a:r>
            <a:r>
              <a:rPr lang="ru-RU" sz="3100" dirty="0" smtClean="0">
                <a:latin typeface="Book Antiqua" pitchFamily="18" charset="0"/>
              </a:rPr>
              <a:t> </a:t>
            </a:r>
            <a:r>
              <a:rPr lang="ru-RU" sz="3100" dirty="0" err="1" smtClean="0">
                <a:latin typeface="Book Antiqua" pitchFamily="18" charset="0"/>
              </a:rPr>
              <a:t>Забировой</a:t>
            </a:r>
            <a:r>
              <a:rPr lang="ru-RU" sz="3100" dirty="0" smtClean="0">
                <a:latin typeface="Book Antiqua" pitchFamily="18" charset="0"/>
              </a:rPr>
              <a:t> (</a:t>
            </a:r>
            <a:r>
              <a:rPr lang="ru-RU" sz="3100" dirty="0" err="1" smtClean="0">
                <a:latin typeface="Book Antiqua" pitchFamily="18" charset="0"/>
              </a:rPr>
              <a:t>Усмановой</a:t>
            </a:r>
            <a:r>
              <a:rPr lang="ru-RU" sz="3100" dirty="0" smtClean="0">
                <a:latin typeface="Book Antiqua" pitchFamily="18" charset="0"/>
              </a:rPr>
              <a:t>), в Уральск.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705600" cy="2209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Музей </a:t>
            </a:r>
            <a:r>
              <a:rPr lang="ru-RU" sz="2400" dirty="0" err="1" smtClean="0">
                <a:latin typeface="Book Antiqua" pitchFamily="18" charset="0"/>
              </a:rPr>
              <a:t>Габдуллы</a:t>
            </a:r>
            <a:r>
              <a:rPr lang="ru-RU" sz="2400" dirty="0" smtClean="0">
                <a:latin typeface="Book Antiqua" pitchFamily="18" charset="0"/>
              </a:rPr>
              <a:t> Тукая в городе Уральск.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4" name="Содержимое 3" descr="музей уральск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752600"/>
            <a:ext cx="4603473" cy="2667000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Рисунок 4" descr="в музее в уральск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752600"/>
            <a:ext cx="2716452" cy="167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62000" y="49530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Также его именем названа улица в Уральске и установлен бюст поэта.</a:t>
            </a:r>
          </a:p>
          <a:p>
            <a:endParaRPr lang="ru-RU" dirty="0"/>
          </a:p>
        </p:txBody>
      </p:sp>
      <p:pic>
        <p:nvPicPr>
          <p:cNvPr id="8" name="Рисунок 7" descr="бюст в уральск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505200"/>
            <a:ext cx="1891129" cy="275316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 </a:t>
            </a:r>
            <a:r>
              <a:rPr lang="ru-RU" sz="2400" dirty="0" smtClean="0">
                <a:latin typeface="Book Antiqua" pitchFamily="18" charset="0"/>
              </a:rPr>
              <a:t>Здесь Габдулла продолжал учиться в медресе «</a:t>
            </a:r>
            <a:r>
              <a:rPr lang="ru-RU" sz="2400" dirty="0" err="1" smtClean="0">
                <a:latin typeface="Book Antiqua" pitchFamily="18" charset="0"/>
              </a:rPr>
              <a:t>Мутыгия</a:t>
            </a:r>
            <a:r>
              <a:rPr lang="ru-RU" sz="2400" dirty="0" smtClean="0">
                <a:latin typeface="Book Antiqua" pitchFamily="18" charset="0"/>
              </a:rPr>
              <a:t>», одновременно посещая русский класс при нем. Хотя медресе было учебным заведением старого типа, но </a:t>
            </a:r>
            <a:r>
              <a:rPr lang="ru-RU" sz="2400" dirty="0" err="1" smtClean="0">
                <a:latin typeface="Book Antiqua" pitchFamily="18" charset="0"/>
              </a:rPr>
              <a:t>шакирдская</a:t>
            </a:r>
            <a:r>
              <a:rPr lang="ru-RU" sz="2400" dirty="0" smtClean="0">
                <a:latin typeface="Book Antiqua" pitchFamily="18" charset="0"/>
              </a:rPr>
              <a:t> молодежь не бездействовала. Ей была здесь предоставлена относительная свобода. </a:t>
            </a:r>
            <a:r>
              <a:rPr lang="ru-RU" sz="2400" dirty="0" err="1" smtClean="0">
                <a:latin typeface="Book Antiqua" pitchFamily="18" charset="0"/>
              </a:rPr>
              <a:t>Шакирдам</a:t>
            </a:r>
            <a:r>
              <a:rPr lang="ru-RU" sz="2400" dirty="0" smtClean="0">
                <a:latin typeface="Book Antiqua" pitchFamily="18" charset="0"/>
              </a:rPr>
              <a:t> разрешалось знакомиться с периодической литературой на восточных языках и обучаться русскому. Под влиянием национального просветительского движения учащаяся молодежь требует обновления учебных программ и стремится к светским знаниям.</a:t>
            </a: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1407</Words>
  <PresentationFormat>Экран (4:3)</PresentationFormat>
  <Paragraphs>130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Габдулла Тукай – Величайший татарский поэт.</vt:lpstr>
      <vt:lpstr>Слайд 2</vt:lpstr>
      <vt:lpstr>Слайд 3</vt:lpstr>
      <vt:lpstr>Через некоторое время мать взяла малыша к себе, но вскоре умерла, и четырехлетний Габдулла остался  круглым сиротой.  </vt:lpstr>
      <vt:lpstr>Слайд 5</vt:lpstr>
      <vt:lpstr>Ныне в деревне Кырлай находится музей Габдуллы Тукая.</vt:lpstr>
      <vt:lpstr>Слайд 7</vt:lpstr>
      <vt:lpstr>Музей Габдуллы Тукая в городе Уральск.</vt:lpstr>
      <vt:lpstr>Слайд 9</vt:lpstr>
      <vt:lpstr>Первые шаги к творчеству </vt:lpstr>
      <vt:lpstr>Слайд 11</vt:lpstr>
      <vt:lpstr>Казань в   судьбе  поэта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Путешествия по России </vt:lpstr>
      <vt:lpstr>Слайд 21</vt:lpstr>
      <vt:lpstr>Памятник Габдулле Тукаю был открыт в Санкт-Петербурге в 2006 году. Он стал подарком Татарстана Северной столице.</vt:lpstr>
      <vt:lpstr>Слайд 23</vt:lpstr>
      <vt:lpstr>Последний год жизни </vt:lpstr>
      <vt:lpstr>Слайд 25</vt:lpstr>
      <vt:lpstr>Памятник на могиле Г.Тукая.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Альберт</cp:lastModifiedBy>
  <cp:revision>23</cp:revision>
  <dcterms:modified xsi:type="dcterms:W3CDTF">2012-02-17T18:27:59Z</dcterms:modified>
</cp:coreProperties>
</file>