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75" r:id="rId4"/>
    <p:sldId id="279" r:id="rId5"/>
    <p:sldId id="281" r:id="rId6"/>
    <p:sldId id="280" r:id="rId7"/>
    <p:sldId id="277" r:id="rId8"/>
    <p:sldId id="282" r:id="rId9"/>
    <p:sldId id="271" r:id="rId10"/>
    <p:sldId id="269" r:id="rId11"/>
    <p:sldId id="272" r:id="rId12"/>
    <p:sldId id="273" r:id="rId13"/>
    <p:sldId id="283" r:id="rId14"/>
    <p:sldId id="259" r:id="rId15"/>
    <p:sldId id="266" r:id="rId16"/>
    <p:sldId id="261" r:id="rId17"/>
    <p:sldId id="262" r:id="rId18"/>
    <p:sldId id="263" r:id="rId19"/>
    <p:sldId id="260" r:id="rId20"/>
    <p:sldId id="264" r:id="rId21"/>
    <p:sldId id="26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94" autoAdjust="0"/>
  </p:normalViewPr>
  <p:slideViewPr>
    <p:cSldViewPr>
      <p:cViewPr varScale="1">
        <p:scale>
          <a:sx n="107" d="100"/>
          <a:sy n="107" d="100"/>
        </p:scale>
        <p:origin x="-8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8434B8-C74D-4F50-996A-E586B0B1AD66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9CA539-78A6-4EE3-A6DF-FBDA472B0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43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1%82%D0%B0%D0%BB%D0%B8%D1%8F" TargetMode="External"/><Relationship Id="rId13" Type="http://schemas.openxmlformats.org/officeDocument/2006/relationships/hyperlink" Target="http://ru.wikipedia.org/wiki/%D0%9F%D0%B0%D1%80%D0%B8%D0%BA" TargetMode="External"/><Relationship Id="rId3" Type="http://schemas.openxmlformats.org/officeDocument/2006/relationships/hyperlink" Target="http://ru.wikipedia.org/wiki/1715" TargetMode="External"/><Relationship Id="rId7" Type="http://schemas.openxmlformats.org/officeDocument/2006/relationships/hyperlink" Target="http://ru.wikipedia.org/wiki/%D0%91%D0%B0%D1%80%D0%BE%D0%BA%D0%BA%D0%BE" TargetMode="External"/><Relationship Id="rId12" Type="http://schemas.openxmlformats.org/officeDocument/2006/relationships/hyperlink" Target="http://ru.wikipedia.org/wiki/%D0%A4%D1%80%D0%BE%D0%BD%D1%82%D0%BE%D0%BD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1780-%D0%B5" TargetMode="External"/><Relationship Id="rId11" Type="http://schemas.openxmlformats.org/officeDocument/2006/relationships/hyperlink" Target="http://ru.wikipedia.org/wiki/%D0%91%D0%B0%D0%BB%D1%8E%D1%81%D1%82%D1%80%D0%B0%D0%B4%D0%B0" TargetMode="External"/><Relationship Id="rId5" Type="http://schemas.openxmlformats.org/officeDocument/2006/relationships/hyperlink" Target="http://ru.wikipedia.org/wiki/%D0%9B%D1%8E%D0%B4%D0%BE%D0%B2%D0%B8%D0%BA_XV_(%D0%BA%D0%BE%D1%80%D0%BE%D0%BB%D1%8C_%D0%A4%D1%80%D0%B0%D0%BD%D1%86%D0%B8%D0%B8)" TargetMode="External"/><Relationship Id="rId10" Type="http://schemas.openxmlformats.org/officeDocument/2006/relationships/hyperlink" Target="http://ru.wikipedia.org/wiki/%D0%9F%D0%B8%D0%BB%D1%8F%D1%81%D1%82%D1%80" TargetMode="External"/><Relationship Id="rId4" Type="http://schemas.openxmlformats.org/officeDocument/2006/relationships/hyperlink" Target="http://ru.wikipedia.org/wiki/1723" TargetMode="External"/><Relationship Id="rId9" Type="http://schemas.openxmlformats.org/officeDocument/2006/relationships/hyperlink" Target="http://ru.wikipedia.org/wiki/%D0%9A%D0%B0%D0%BF%D0%B8%D1%82%D0%B5%D0%BB%D1%8C" TargetMode="External"/><Relationship Id="rId14" Type="http://schemas.openxmlformats.org/officeDocument/2006/relationships/hyperlink" Target="http://ru.wikipedia.org/wiki/%D0%9D%D0%B5%D0%BC%D0%B5%D1%86%D0%BA%D0%B8%D0%B9_%D1%8F%D0%B7%D1%8B%D0%BA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D%D1%82%D1%83%D0%B0%D0%BD_%D0%92%D0%B0%D1%82%D1%82%D0%BE" TargetMode="External"/><Relationship Id="rId3" Type="http://schemas.openxmlformats.org/officeDocument/2006/relationships/hyperlink" Target="http://ru.wikipedia.org/wiki/%D0%90%D0%BD%D1%82%D1%80%D0%BE%D0%BF%D0%BE%D0%B2,_%D0%90%D0%BB%D0%B5%D0%BA%D1%81%D0%B5%D0%B9_%D0%9F%D0%B5%D1%82%D1%80%D0%BE%D0%B2%D0%B8%D1%87" TargetMode="External"/><Relationship Id="rId7" Type="http://schemas.openxmlformats.org/officeDocument/2006/relationships/hyperlink" Target="http://ru.wikipedia.org/wiki/%D0%91%D1%83%D0%BA%D0%BE%D0%BB%D0%B8%D0%BA%D0%B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F%D0%B0%D1%81%D1%82%D0%BE%D1%80%D0%B0%D0%BB%D1%8C" TargetMode="External"/><Relationship Id="rId11" Type="http://schemas.openxmlformats.org/officeDocument/2006/relationships/hyperlink" Target="http://ru.wikipedia.org/wiki/%D0%A4%D1%80%D0%B0%D0%BD%D1%81%D1%83%D0%B0_%D0%91%D1%83%D1%88%D0%B5" TargetMode="External"/><Relationship Id="rId5" Type="http://schemas.openxmlformats.org/officeDocument/2006/relationships/hyperlink" Target="http://ru.wikipedia.org/wiki/%D0%A0%D0%B5%D0%BF%D1%80%D0%B5%D0%B7%D0%B5%D0%BD%D1%82%D0%B0%D1%82%D0%B8%D0%B2%D0%BD%D0%BE%D1%81%D1%82%D1%8C" TargetMode="External"/><Relationship Id="rId10" Type="http://schemas.openxmlformats.org/officeDocument/2006/relationships/hyperlink" Target="http://ru.wikipedia.org/wiki/%D0%92%D0%B5%D0%BD%D0%B5%D1%80%D0%B0_(%D0%BC%D0%B8%D1%84%D0%BE%D0%BB%D0%BE%D0%B3%D0%B8%D1%8F)" TargetMode="External"/><Relationship Id="rId4" Type="http://schemas.openxmlformats.org/officeDocument/2006/relationships/hyperlink" Target="http://ru.wikipedia.org/wiki/%D0%A0%D0%BE%D0%BA%D0%BE%D1%82%D0%BE%D0%B2,_%D0%A4%D1%91%D0%B4%D0%BE%D1%80_%D0%A1%D1%82%D0%B5%D0%BF%D0%B0%D0%BD%D0%BE%D0%B2%D0%B8%D1%87" TargetMode="External"/><Relationship Id="rId9" Type="http://schemas.openxmlformats.org/officeDocument/2006/relationships/hyperlink" Target="http://ru.wikipedia.org/wiki/%D0%9D%D0%B8%D0%BC%D1%84%D1%8B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Стиль Рококо, возникший в XVIII в. во Франции, продолжает традиции стиля барокко, немного их изменяя. Рококо (фр. </a:t>
            </a:r>
            <a:r>
              <a:rPr lang="ru-RU" dirty="0" err="1" smtClean="0"/>
              <a:t>rocaille</a:t>
            </a:r>
            <a:r>
              <a:rPr lang="ru-RU" dirty="0" smtClean="0"/>
              <a:t>) переводится как раковина. Он олицетворяет атмосферу вечного наслаждения и праздника, ведь он родился во дворе французской аристократии, в светской среде. Орнаментальный элемент </a:t>
            </a:r>
            <a:r>
              <a:rPr lang="ru-RU" dirty="0" err="1" smtClean="0"/>
              <a:t>рокайля</a:t>
            </a:r>
            <a:r>
              <a:rPr lang="ru-RU" dirty="0" smtClean="0"/>
              <a:t> легко узнать по двойному С — образному изгибу. Французские истоки Рококо восходят к творчеству художников — декораторов и прежде всего к Пьеру </a:t>
            </a:r>
            <a:r>
              <a:rPr lang="ru-RU" dirty="0" err="1" smtClean="0"/>
              <a:t>Лепотру</a:t>
            </a:r>
            <a:r>
              <a:rPr lang="ru-RU" dirty="0" smtClean="0"/>
              <a:t>. Он отказался от архитектурных форм Барокко, смягчил крайности стиля Людовика XIV и явился создателем нового стиля рококо.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Архитектура этого стиля очень воздушная, игривая и асимметричная. Жилые помещения становятся более уютными и изысканно оформленными, чем в эпоху Барокко, но гораздо меньше по размеру. Стиль Рококо создает атмосферу любви, утонченного наслаждения, грациозности и легкости. Со времен Возрождения неизменным источником вдохновения для художников была античная мифология. В эпоху Рококо Венера затмевает все остальные божества, вытесняя других олимпийских богов. Амуры, обнаженные нимфы, сатиры следуют за торжествующей богиней любви веселым хороводом.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Архитекторы при помощи падуги — плавного полукруглого перехода, который декорировался тонким орнаментальным рельефом, пытались сгладить угол между стеной и потолком. Окна </a:t>
            </a:r>
            <a:r>
              <a:rPr lang="ru-RU" dirty="0" err="1" smtClean="0"/>
              <a:t>распологались</a:t>
            </a:r>
            <a:r>
              <a:rPr lang="ru-RU" dirty="0" smtClean="0"/>
              <a:t> почти в одной плоскости со стеной. В эпоху Рококо впервые возникает представление об интерьере, как целостном ансамбле: стилевом единстве здания, декора стен, потолков, мебели.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Роль криволинейных форм Барокко теперь усиливается, плавные и грациозные линии становятся более динамичными и свободными. Хрупкие, изящные лепные орнаменты плафонов и стен интерьеров, состоящие из «рокайлей» (формы раковины), сплетающихся с цветочными гирляндами и стеблями, с лентообразными обрамлениями, вся эта композиция декора пронизана легким, капризным ритмом. Заключенные в причудливые рамы зеркала и картины вплетаются в архитектурное убранство. Расположенные одно против другого, зеркала дают множество отражений, обманчиво расширяющих пространство. Цветовая гамма интерьера приглушенная, применяются пастельные тона: бледно — охристый, перламутровый, жемчужный, серебристый, голубоватый. В этот период времени появляется большое количество новой мебели (шезлонг, белая мебель, канапе). Были придуманы пружины для сиденья. Мягкая мебель оббивается шелком или ситцем. Декор мебели симметричен и строится на свободном решении изогнутых и прямых линий. Мебель не велика по размерам и исключительно удобна. Форма комода </a:t>
            </a:r>
            <a:r>
              <a:rPr lang="ru-RU" dirty="0" err="1" smtClean="0"/>
              <a:t>раздувается,а</a:t>
            </a:r>
            <a:r>
              <a:rPr lang="ru-RU" dirty="0" smtClean="0"/>
              <a:t> сам комод увеличивается по высоте. Дополнением для такого интерьера являются золоченые бронзой часы, канделябры и вазы из китайского фарфора. В интерьере рококо архитектурный образ словно переносит человека в мир мечты и иллюзии. Явной становится тяга к экзотике и безграничное восхищение искусством Китая с его фарфором и лаками, а также искусством Персии, Индии, Японии. Часто изображаются пальмы, обезьяны и другие заморские животные, а также раковины. Мотивы морской пены и волны являются еще одним элементом этого стиля.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10B860-2B8D-47A2-9CF7-A18CD27A7F5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Архитектурный (точнее — декоративный) стиль рококо появился во Франции во времена регентства (</a:t>
            </a:r>
            <a:r>
              <a:rPr lang="ru-RU" dirty="0" smtClean="0">
                <a:hlinkClick r:id="rId3" action="ppaction://hlinkfile" tooltip="1715"/>
              </a:rPr>
              <a:t>1715</a:t>
            </a:r>
            <a:r>
              <a:rPr lang="ru-RU" dirty="0" smtClean="0"/>
              <a:t>—</a:t>
            </a:r>
            <a:r>
              <a:rPr lang="ru-RU" dirty="0" smtClean="0">
                <a:hlinkClick r:id="rId4" action="ppaction://hlinkfile" tooltip="1723"/>
              </a:rPr>
              <a:t>1723</a:t>
            </a:r>
            <a:r>
              <a:rPr lang="ru-RU" dirty="0" smtClean="0"/>
              <a:t>) и достиг апогея при </a:t>
            </a:r>
            <a:r>
              <a:rPr lang="ru-RU" dirty="0" smtClean="0">
                <a:hlinkClick r:id="rId5" action="ppaction://hlinkfile" tooltip="Людовик XV (король Франции)"/>
              </a:rPr>
              <a:t>Людовике XV</a:t>
            </a:r>
            <a:r>
              <a:rPr lang="ru-RU" dirty="0" smtClean="0"/>
              <a:t>, перешёл в другие страны Европы и господствовал в ней до </a:t>
            </a:r>
            <a:r>
              <a:rPr lang="ru-RU" dirty="0" smtClean="0">
                <a:hlinkClick r:id="rId6" action="ppaction://hlinkfile" tooltip="1780-е"/>
              </a:rPr>
              <a:t>1780</a:t>
            </a:r>
            <a:r>
              <a:rPr lang="ru-RU" dirty="0" smtClean="0"/>
              <a:t>-х годов. Стиль рококо был продолжением стиля </a:t>
            </a:r>
            <a:r>
              <a:rPr lang="ru-RU" dirty="0" smtClean="0">
                <a:hlinkClick r:id="rId7" action="ppaction://hlinkfile" tooltip="Барокко"/>
              </a:rPr>
              <a:t>барокко</a:t>
            </a:r>
            <a:r>
              <a:rPr lang="ru-RU" dirty="0" smtClean="0"/>
              <a:t> или, точнее сказать, его видоизменением, соответствовавшим жеманному, вычурному времени. Он не внёс в архитектуру никаких новых конструктивных элементов, но пользовался старыми, не стесняя себя при их употреблении никакими традициями и имея в виду, главным образом, достижение декоративной эффектности.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Отбросив холодную парадность, тяжёлую и скучную напыщенность искусства времён Людовика XIV и </a:t>
            </a:r>
            <a:r>
              <a:rPr lang="ru-RU" dirty="0" smtClean="0">
                <a:hlinkClick r:id="rId8" action="ppaction://hlinkfile" tooltip="Италия"/>
              </a:rPr>
              <a:t>итальянского</a:t>
            </a:r>
            <a:r>
              <a:rPr lang="ru-RU" dirty="0" smtClean="0"/>
              <a:t> барокко, архитектура рококо стремится быть лёгкой, приветливой, игривой во что бы то ни стало; она не заботится ни об органичном сочетании и распределении частей сооружения, ни о целесообразности их форм, а распоряжается ими с полным произволом, доходящим до каприза, избегает строгой симметричности, без конца варьирует расчленения и орнаментальные детали и не скупится расточать последние. В созданиях этой архитектуры прямые линии и плоские поверхности почти исчезают или, по крайней мере, замаскировываются фигурной отделкой; не проводится в чистом виде ни один из установленных ордеров; колонны то удлиняются, то укорачиваются и скручиваются винтообразно; их </a:t>
            </a:r>
            <a:r>
              <a:rPr lang="ru-RU" dirty="0" smtClean="0">
                <a:hlinkClick r:id="rId9" action="ppaction://hlinkfile" tooltip="Капитель"/>
              </a:rPr>
              <a:t>капители</a:t>
            </a:r>
            <a:r>
              <a:rPr lang="ru-RU" dirty="0" smtClean="0"/>
              <a:t> искажаются кокетливыми изменениями и прибавками, карнизы помещаются над карнизами; высокие </a:t>
            </a:r>
            <a:r>
              <a:rPr lang="ru-RU" dirty="0" smtClean="0">
                <a:hlinkClick r:id="rId10" action="ppaction://hlinkfile" tooltip="Пилястр"/>
              </a:rPr>
              <a:t>пилястры</a:t>
            </a:r>
            <a:r>
              <a:rPr lang="ru-RU" dirty="0" smtClean="0"/>
              <a:t> и огромные кариатиды подпирают ничтожные выступы с сильно выдающимся вперёд карнизом; крыши опоясываются по краю </a:t>
            </a:r>
            <a:r>
              <a:rPr lang="ru-RU" dirty="0" smtClean="0">
                <a:hlinkClick r:id="rId11" action="ppaction://hlinkfile" tooltip="Балюстрада"/>
              </a:rPr>
              <a:t>балюстрадами</a:t>
            </a:r>
            <a:r>
              <a:rPr lang="ru-RU" dirty="0" smtClean="0"/>
              <a:t> с </a:t>
            </a:r>
            <a:r>
              <a:rPr lang="ru-RU" dirty="0" err="1" smtClean="0"/>
              <a:t>флаконовидными</a:t>
            </a:r>
            <a:r>
              <a:rPr lang="ru-RU" dirty="0" smtClean="0"/>
              <a:t> балясинами и с помещёнными на некотором расстоянии друг от друга постаментами, на которых расставлены вазы или статуи; </a:t>
            </a:r>
            <a:r>
              <a:rPr lang="ru-RU" dirty="0" smtClean="0">
                <a:hlinkClick r:id="rId12" action="ppaction://hlinkfile" tooltip="Фронтон"/>
              </a:rPr>
              <a:t>фронтоны</a:t>
            </a:r>
            <a:r>
              <a:rPr lang="ru-RU" dirty="0" smtClean="0"/>
              <a:t>, представляя ломающиеся выпуклые и впалые линии, увенчиваются также вазами, пирамидами, скульптурными фигурами, трофеями и другими подобными предметами. Всюду, в обрамлении окон, дверей, стенных пространств внутри здания, в плафонах, пускается в ход затейливая лепная орнаментация, состоящая из завитков, отдалённо напоминающих собой листья растений, выпуклых щитов, неправильно окруженных такими же завитками, из масок, цветочных гирлянд и фестонов, раковин, необделанных камней (рокайль) и т. п. Несмотря на такое отсутствие рациональности в пользовании архитектоническими элементами, на такую капризность, изысканность и обременённость форм, стиль рококо оставил много памятников, которые доныне прельщают своей оригинальностью, роскошью и весёлой красотой, живо переносящими нас в эпоху румян и белил, мушек и пудреных </a:t>
            </a:r>
            <a:r>
              <a:rPr lang="ru-RU" dirty="0" smtClean="0">
                <a:hlinkClick r:id="rId13" action="ppaction://hlinkfile" tooltip="Парик"/>
              </a:rPr>
              <a:t>париков</a:t>
            </a:r>
            <a:r>
              <a:rPr lang="ru-RU" dirty="0" smtClean="0"/>
              <a:t> (отсюда </a:t>
            </a:r>
            <a:r>
              <a:rPr lang="ru-RU" dirty="0" smtClean="0">
                <a:hlinkClick r:id="rId14" action="ppaction://hlinkfile" tooltip="Немецкий язык"/>
              </a:rPr>
              <a:t>немецкие</a:t>
            </a:r>
            <a:r>
              <a:rPr lang="ru-RU" dirty="0" smtClean="0"/>
              <a:t> названия стиля: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4FD382-D802-4B47-8BC0-2C34C2D1B3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Появление стиля рококо обусловлено изменениями в философии, вкусах и в придворной жизни. Идейная основа стиля — вечная молодость и красота, галантное и меланхолическое изящество, бегство от реальности, стремление укрыться от реальности в пастушеской идиллии и сельских радостях. Стиль рококо зародился во Франции и распространился в других странах: в Италии, Германии, России, Чехии и др. Это относится и к живописи, и к другим видам искусства. В России в эпоху рококо живопись европейского типа только появилась впервые, сменив свою, русскую традицию, иконопись. Это портретная живопись </a:t>
            </a:r>
            <a:r>
              <a:rPr lang="ru-RU" dirty="0" smtClean="0">
                <a:hlinkClick r:id="rId3" action="ppaction://hlinkfile" tooltip="Антропов, Алексей Петрович"/>
              </a:rPr>
              <a:t>Антропова</a:t>
            </a:r>
            <a:r>
              <a:rPr lang="ru-RU" dirty="0" smtClean="0"/>
              <a:t> и </a:t>
            </a:r>
            <a:r>
              <a:rPr lang="ru-RU" dirty="0" err="1" smtClean="0">
                <a:hlinkClick r:id="rId4" action="ppaction://hlinkfile" tooltip="Рокотов, Фёдор Степанович"/>
              </a:rPr>
              <a:t>Рокотова</a:t>
            </a:r>
            <a:r>
              <a:rPr lang="ru-RU" dirty="0" smtClean="0"/>
              <a:t>. На смену </a:t>
            </a:r>
            <a:r>
              <a:rPr lang="ru-RU" dirty="0" smtClean="0">
                <a:hlinkClick r:id="rId5" action="ppaction://hlinkfile" tooltip="Репрезентативность"/>
              </a:rPr>
              <a:t>репрезентативности</a:t>
            </a:r>
            <a:r>
              <a:rPr lang="ru-RU" dirty="0" smtClean="0"/>
              <a:t> приходит камерность, изысканная декоративность, прихотливая игра форм. Наиболее ярко живопись рококо проявилась во Франции и Италии. Вместо контрастов и ярких красок в живописи появилась иная гамма цветов, легкие пастельные тона, розовые, голубоватые, сиреневые. В тематике преобладают </a:t>
            </a:r>
            <a:r>
              <a:rPr lang="ru-RU" dirty="0" smtClean="0">
                <a:hlinkClick r:id="rId6" action="ppaction://hlinkfile" tooltip="Пастораль"/>
              </a:rPr>
              <a:t>пасторали</a:t>
            </a:r>
            <a:r>
              <a:rPr lang="ru-RU" dirty="0" smtClean="0"/>
              <a:t>, </a:t>
            </a:r>
            <a:r>
              <a:rPr lang="ru-RU" dirty="0" smtClean="0">
                <a:hlinkClick r:id="rId7" action="ppaction://hlinkfile" tooltip="Буколика"/>
              </a:rPr>
              <a:t>буколика</a:t>
            </a:r>
            <a:r>
              <a:rPr lang="ru-RU" dirty="0" smtClean="0"/>
              <a:t>, то есть пастушеские мотивы, где персонажи не обременены тяготами жизни, а предаются радостям любви на фоне красивых ландшафтов в окружении овечек. Впервые черты этого стиля проявились в творчестве </a:t>
            </a:r>
            <a:r>
              <a:rPr lang="ru-RU" dirty="0" err="1" smtClean="0">
                <a:hlinkClick r:id="rId8" action="ppaction://hlinkfile" tooltip="Антуан Ватто"/>
              </a:rPr>
              <a:t>Антуана</a:t>
            </a:r>
            <a:r>
              <a:rPr lang="ru-RU" dirty="0" smtClean="0">
                <a:hlinkClick r:id="rId8" action="ppaction://hlinkfile" tooltip="Антуан Ватто"/>
              </a:rPr>
              <a:t> Ватто</a:t>
            </a:r>
            <a:r>
              <a:rPr lang="ru-RU" dirty="0" smtClean="0"/>
              <a:t>, у которого главной темой были галантные празднества. Его творчество относят к реализму, он изображал жизнь придворных довольно справедливо. Но в его картинах явно просматривается и новый стиль. Другой, характерной чертой того времени, была эротика. Создано много картин, изображающих обнаженную натуру, различных </a:t>
            </a:r>
            <a:r>
              <a:rPr lang="ru-RU" dirty="0" smtClean="0">
                <a:hlinkClick r:id="rId9" action="ppaction://hlinkfile" tooltip="Нимфы"/>
              </a:rPr>
              <a:t>нимф</a:t>
            </a:r>
            <a:r>
              <a:rPr lang="ru-RU" dirty="0" smtClean="0"/>
              <a:t>, </a:t>
            </a:r>
            <a:r>
              <a:rPr lang="ru-RU" dirty="0" smtClean="0">
                <a:hlinkClick r:id="rId10" action="ppaction://hlinkfile" tooltip="Венера (мифология)"/>
              </a:rPr>
              <a:t>Венеру</a:t>
            </a:r>
            <a:r>
              <a:rPr lang="ru-RU" dirty="0" smtClean="0"/>
              <a:t>. Крупнейший представитель рококо во Франции — </a:t>
            </a:r>
            <a:r>
              <a:rPr lang="ru-RU" dirty="0" smtClean="0">
                <a:hlinkClick r:id="rId11" action="ppaction://hlinkfile" tooltip="Франсуа Буше"/>
              </a:rPr>
              <a:t>Франсуа Буше</a:t>
            </a:r>
            <a:r>
              <a:rPr lang="ru-RU" dirty="0" smtClean="0"/>
              <a:t>, работавший в жанре портрета и пейзажа.</a:t>
            </a:r>
            <a:endParaRPr lang="ru-RU" dirty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DC7D73-A985-4B31-8F1C-CC132A0ED3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Редкое обращение художников XVIII столетия к евангельским сюжетам заставляет с особым интересом взглянуть на произведение французского мастера Франсуа Буше "Пейзаж с отдыхом на пути в Египет". </a:t>
            </a:r>
            <a:br>
              <a:rPr lang="ru-RU" dirty="0" smtClean="0"/>
            </a:br>
            <a:r>
              <a:rPr lang="ru-RU" dirty="0" smtClean="0"/>
              <a:t>      В XVIII столетии, в эпоху изысканно-виртуозного, легкого и изящного стиля рококо, религиозная живопись отживала во Франции свой век. Сохраняя интерес к событийной коллизии, она включила в себя не только традиционные христианские символы, но и созвучные им мотивы, заимствованные из арсенала античной мифологии. Усложнившись, религиозная живопись, однако, потеряла то главное, что волновало зрителя в произведениях XV-XVII веков: глубину и сосредоточенность взгляда на окружающий мир, который соединялся с благоговейным чувством созерцания священного события.</a:t>
            </a:r>
            <a:br>
              <a:rPr lang="ru-RU" dirty="0" smtClean="0"/>
            </a:br>
            <a:r>
              <a:rPr lang="ru-RU" dirty="0" smtClean="0"/>
              <a:t>      При попытке разобраться в замысле этой картины взгляд беспокойно скользит по привычным предметам и образам, не находя видимой связи между ними. Где происходит событие, сказать трудно. Размытое клубящееся облако занимает в центре композиции традиционное место пейзажа. На фоне облака парят херувимы - миловидные головки, переданные в сложных ракурсах. Они умиленно взирают на небеса или с любопытством созерцают землю.</a:t>
            </a:r>
            <a:br>
              <a:rPr lang="ru-RU" dirty="0" smtClean="0"/>
            </a:br>
            <a:r>
              <a:rPr lang="ru-RU" dirty="0" smtClean="0"/>
              <a:t>      Розовая накидка, призванная символизировать убогое пристанище путников - шатер, небрежно брошена на голые сучья. Возле нее сидит Мария, безучастная ко всему окружающему. Иосиф изображен на берегу бурного потока, вызывающего воспоминания о трудной переправе, которую вынуждены были предпринять убегающие от преследования путники. Он, в противоположность Марии, кажется чересчур взволнованным, театрально-патетичным. Его взгляд обращен к небесным силам, рука просит защиты и покровительства. Рядом с ним лишь навьюченный ослик. К его сбруе привязан черный петух, в античной мифологии - образ невоздержанности, а здесь - символ греха, который должен искупить явившийся в мир Христос.</a:t>
            </a:r>
            <a:br>
              <a:rPr lang="ru-RU" dirty="0" smtClean="0"/>
            </a:br>
            <a:r>
              <a:rPr lang="ru-RU" dirty="0" smtClean="0"/>
              <a:t>      Символами греха и крушения языческого мира становятся также античные руины на переднем плане и освещенное последними лучами солнца перед надвигающейся грозой величественное строение на скале, от подножия которой стремительно стекает поток. По смыслу обе эти детали связаны еще с одной апокрифической легендой, рассказывающей о путешествии Святого Семейства. Когда в египетском городе </a:t>
            </a:r>
            <a:r>
              <a:rPr lang="ru-RU" dirty="0" err="1" smtClean="0"/>
              <a:t>Сотинен</a:t>
            </a:r>
            <a:r>
              <a:rPr lang="ru-RU" dirty="0" smtClean="0"/>
              <a:t> Мария вошла в языческий храм, произошло чудо: каменные идолы без видимых причин попадали с пьедесталов и разбились.</a:t>
            </a:r>
            <a:br>
              <a:rPr lang="ru-RU" dirty="0" smtClean="0"/>
            </a:br>
            <a:r>
              <a:rPr lang="ru-RU" dirty="0" smtClean="0"/>
              <a:t>      В нижней части картины, рядом с вещами путников, похожими на театральный реквизит, странно увитыми растениями, художник изобразил пухлых детей: Младенца Христа в бело-розовых драпировках, который жестом руки, обращенной в сторону креста, словно говорит об искупительной жертве, и лежащего на животе Иоанна Крестителя. Накидка из шкуры животного указывает на будущую судьбу аскета-отшельника. Его взгляд устремлен на ножку Христа - изящный намек мастера рококо на глубокие по смыслу слова Иоанна в момент будущего крещения Спасителя: "А я не достоин, наклонившись, развязать ремень обуви Его". Все в этом произведении сложно, вычурно, надуманно. Для неискушенного зрителя оно похоже на ребус, где не согласованы эмоции и нарушена последовательность событий. Так, по преданию, с Иоанном Христос впервые встретился лишь по возвращении из Египта, когда Его семья остановилась в доме Елизаветы.</a:t>
            </a:r>
            <a:br>
              <a:rPr lang="ru-RU" dirty="0" smtClean="0"/>
            </a:br>
            <a:r>
              <a:rPr lang="ru-RU" dirty="0" smtClean="0"/>
              <a:t>      Необычна и композиция картины, разбитая на сценические площадки, - явная дань приемам театрального искусства. О театральных декорациях напоминает и постепенное таяние изображений, и </a:t>
            </a:r>
            <a:r>
              <a:rPr lang="ru-RU" dirty="0" err="1" smtClean="0"/>
              <a:t>высветление</a:t>
            </a:r>
            <a:r>
              <a:rPr lang="ru-RU" dirty="0" smtClean="0"/>
              <a:t> предметов, схематично написанных на заднем плане. От этого рождается диссонанс в передаче форм, одни из которых с подробно выписанными деталями кажутся реальными, а другие подобны миражу, видению из фантастического сна.</a:t>
            </a:r>
            <a:br>
              <a:rPr lang="ru-RU" dirty="0" smtClean="0"/>
            </a:br>
            <a:r>
              <a:rPr lang="ru-RU" dirty="0" smtClean="0"/>
              <a:t>      Полотно Буше, было создано по заказу маркизы Помпадур, фаворитки Людовика XV, и предназначалось для капеллы Версальского дворца.</a:t>
            </a:r>
            <a:endParaRPr 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F33517-66C4-449A-8A7F-6828B4877E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7B0E-2B2E-4108-B023-18CBA0848807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98D3-218E-43BC-9A69-075E879F5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5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995C-64B3-4785-A1A1-08617261AD4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0896-5F3A-4E75-BD8C-AED0CEEE2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1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6356-4AE7-4BA4-AFA4-F686BCB44CA3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05E3-3A27-472A-9258-221A384DA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3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D555B-971E-4655-8D56-8A5DD09FC950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EE87-8963-4F1D-AD9D-79D33EA03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8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BABB-FDAD-4519-8809-9E96B1F6D24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FA2D-F7DE-4A70-A3EF-034A43A35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6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138E-B79D-47EA-BB15-9941586DE63B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B960-1949-46B1-856F-B30A872ED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0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DDE5-6CD7-4FFB-A525-8CE32FF44B67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EA75-F2ED-4404-A55B-A2AAC7C09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4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6956-A06B-4BF6-BAD6-67E4183AF82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87FE-FB63-4467-A351-0A1CFCD78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7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48CC-4229-4A9D-B541-C01343DADAD5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E82D-1D7E-4BCD-8C13-47170E6A3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1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15AE4-9AE7-47E6-BC03-0A191E9AB9C2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98D4-89AE-4976-9DC2-008C5FDA8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F70D-D2A4-4DE5-8823-C7A4BB160B93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C3F4-52FB-4716-8021-140D13C9D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0DA371-A2EF-476D-8644-0A64A040C97E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F23061-F684-4B52-A997-8159EFC84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1/Boucher_Vulcan_Presenting_Venus_with_Arms_for_Aenea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4/Mus%C3%A9e_Nissim_de_Camondo_-_Salon_des_Huet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5/%D0%9A%D0%98%D0%A2%D0%90%D0%99%D0%A1%D0%9A%D0%98%D0%99_%D0%94%D0%92%D0%9E%D0%A0%D0%95%D0%A6._%D0%97%D0%9E%D0%9B%D0%9E%D0%A2%D0%9E%D0%99_%D0%9A%D0%90%D0%91%D0%98%D0%9D%D0%95%D0%A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Barokko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928938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Стиль рококо </a:t>
            </a:r>
            <a:endParaRPr lang="ru-RU" sz="9600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2" name="Рисунок 4" descr="Logo_za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71500"/>
            <a:ext cx="21526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0125" y="6072188"/>
            <a:ext cx="6143625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Учитель ИЗО ,МХК. МОУ Ильинской СОШ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Лебедь С.Г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rtclassic.edu.ru/attach.asp?a_no=1116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857250"/>
            <a:ext cx="2868613" cy="5143500"/>
          </a:xfrm>
        </p:spPr>
      </p:pic>
      <p:sp>
        <p:nvSpPr>
          <p:cNvPr id="11267" name="Содержимое 5"/>
          <p:cNvSpPr>
            <a:spLocks noGrp="1"/>
          </p:cNvSpPr>
          <p:nvPr>
            <p:ph sz="half" idx="2"/>
          </p:nvPr>
        </p:nvSpPr>
        <p:spPr>
          <a:xfrm>
            <a:off x="3500438" y="857250"/>
            <a:ext cx="4786312" cy="4525963"/>
          </a:xfrm>
        </p:spPr>
        <p:txBody>
          <a:bodyPr/>
          <a:lstStyle/>
          <a:p>
            <a:r>
              <a:rPr lang="ru-RU" sz="1800" smtClean="0"/>
              <a:t>Образ Амура чрезвычайно характерен для французского искусства XVIII в., для стиля рококо. «Амур» Этьена Мориса Фальконе был исполнен для украшения будуара в парижском особняке маркизы Помпадур. Имея огромный успех на выставках, статуя привлекла внимание коллекционеров и многократно повторялась скульптором. Маленький бог любви изображен сидящим на облаке. Лукаво улыбаясь, он достает стрелу из колчана. Скульптор обрабатывает мрамор с таким совершенством, что нежная шелковистая поверхность детского тела и мягкие вьющиеся волосы Амура кажутся почти материальными. С таким же мастерством переданы капризно изогнутые лепестки розы, лежащей у его ног. </a:t>
            </a:r>
          </a:p>
        </p:txBody>
      </p:sp>
      <p:pic>
        <p:nvPicPr>
          <p:cNvPr id="7" name="Рисунок 6" descr="ArtBarokko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fram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Barokko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38" y="3786188"/>
            <a:ext cx="5564187" cy="1362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Ж</a:t>
            </a:r>
            <a:r>
              <a:rPr lang="ru-RU" sz="6600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ивопись</a:t>
            </a:r>
            <a:r>
              <a:rPr lang="ru-RU" sz="6600" dirty="0" smtClean="0"/>
              <a:t> </a:t>
            </a:r>
            <a:r>
              <a:rPr lang="ru-RU" sz="6600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рококо</a:t>
            </a:r>
            <a:endParaRPr lang="ru-RU" sz="6600" cap="none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88" y="4714875"/>
            <a:ext cx="38512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«галантный жанр»</a:t>
            </a: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Франсуа́ Буше́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315" name="Прямоугольник 9"/>
          <p:cNvSpPr>
            <a:spLocks noChangeArrowheads="1"/>
          </p:cNvSpPr>
          <p:nvPr/>
        </p:nvSpPr>
        <p:spPr bwMode="auto">
          <a:xfrm>
            <a:off x="5286375" y="5500688"/>
            <a:ext cx="2857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Вулкан вручает Венере доспехи Энея (1757)</a:t>
            </a:r>
          </a:p>
        </p:txBody>
      </p:sp>
      <p:sp>
        <p:nvSpPr>
          <p:cNvPr id="13316" name="Прямоугольник 10"/>
          <p:cNvSpPr>
            <a:spLocks noChangeArrowheads="1"/>
          </p:cNvSpPr>
          <p:nvPr/>
        </p:nvSpPr>
        <p:spPr bwMode="auto">
          <a:xfrm>
            <a:off x="5572125" y="1857375"/>
            <a:ext cx="3286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Французский живописец, гравёр, декоратор. Яркий представитель художественной культуры рококо.</a:t>
            </a: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2643188" y="785813"/>
            <a:ext cx="382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(29 сентября 1703 - 30 мая 1770) </a:t>
            </a:r>
          </a:p>
        </p:txBody>
      </p:sp>
      <p:pic>
        <p:nvPicPr>
          <p:cNvPr id="9" name="Рисунок 8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0"/>
            <a:ext cx="9144000" cy="357166"/>
          </a:xfrm>
          <a:prstGeom prst="rect">
            <a:avLst/>
          </a:prstGeom>
        </p:spPr>
      </p:pic>
      <p:pic>
        <p:nvPicPr>
          <p:cNvPr id="12" name="Рисунок 11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6500834"/>
            <a:ext cx="9144000" cy="357166"/>
          </a:xfrm>
          <a:prstGeom prst="rect">
            <a:avLst/>
          </a:prstGeom>
        </p:spPr>
      </p:pic>
      <p:pic>
        <p:nvPicPr>
          <p:cNvPr id="31746" name="Picture 2" descr="Файл:Boucher Vulcan Presenting Venus with Arms for Aeneas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214438"/>
            <a:ext cx="5116512" cy="4857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00023 L 0.19497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Франсуа Буше "Пейзаж с отдыхом на пути в Египет". 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ArtBarokko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0"/>
            <a:ext cx="9144000" cy="357166"/>
          </a:xfrm>
          <a:prstGeom prst="rect">
            <a:avLst/>
          </a:prstGeom>
        </p:spPr>
      </p:pic>
      <p:pic>
        <p:nvPicPr>
          <p:cNvPr id="6" name="Рисунок 5" descr="ArtBarokko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6500834"/>
            <a:ext cx="9144000" cy="357166"/>
          </a:xfrm>
          <a:prstGeom prst="rect">
            <a:avLst/>
          </a:prstGeom>
        </p:spPr>
      </p:pic>
      <p:pic>
        <p:nvPicPr>
          <p:cNvPr id="1026" name="Picture 2" descr="C:\Users\user\Documents\pic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857250"/>
            <a:ext cx="5857875" cy="55229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Жан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Антуан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Ватто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(1684—1721)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зрелую пору художник отдает предпочтение театральным сценам и так называемому «галантному жанру», изображая на своих картинах всевозможные праздники, маскарады и увеселения, романтические свидания, изысканную игру в любовь беспечных дам и кавалеров («Праздник любви», «Отдых на охоте», «Радости жизни», «Общество в парке»).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6500834"/>
            <a:ext cx="9144000" cy="357166"/>
          </a:xfrm>
          <a:prstGeom prst="rect">
            <a:avLst/>
          </a:prstGeom>
        </p:spPr>
      </p:pic>
      <p:pic>
        <p:nvPicPr>
          <p:cNvPr id="6" name="Рисунок 5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0"/>
            <a:ext cx="9144000" cy="357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3500438" y="60721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Праздник любви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7" name="Рисунок 6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0"/>
            <a:ext cx="9144000" cy="357166"/>
          </a:xfrm>
          <a:prstGeom prst="rect">
            <a:avLst/>
          </a:prstGeom>
        </p:spPr>
      </p:pic>
      <p:pic>
        <p:nvPicPr>
          <p:cNvPr id="8" name="Рисунок 7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6500834"/>
            <a:ext cx="9144000" cy="357166"/>
          </a:xfrm>
          <a:prstGeom prst="rect">
            <a:avLst/>
          </a:prstGeom>
        </p:spPr>
      </p:pic>
      <p:pic>
        <p:nvPicPr>
          <p:cNvPr id="5" name="Picture 2" descr="http://artclassic.edu.ru/attach.asp?a_no=135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500063"/>
            <a:ext cx="7000875" cy="5500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3857625" y="6143625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Отдых на охоте </a:t>
            </a:r>
          </a:p>
        </p:txBody>
      </p:sp>
      <p:pic>
        <p:nvPicPr>
          <p:cNvPr id="5" name="Рисунок 4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0"/>
            <a:ext cx="9144000" cy="357166"/>
          </a:xfrm>
          <a:prstGeom prst="rect">
            <a:avLst/>
          </a:prstGeom>
        </p:spPr>
      </p:pic>
      <p:pic>
        <p:nvPicPr>
          <p:cNvPr id="7" name="Рисунок 6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6500834"/>
            <a:ext cx="9144000" cy="357166"/>
          </a:xfrm>
          <a:prstGeom prst="rect">
            <a:avLst/>
          </a:prstGeom>
        </p:spPr>
      </p:pic>
      <p:pic>
        <p:nvPicPr>
          <p:cNvPr id="18434" name="Picture 2" descr="http://artclassic.edu.ru/attach.asp?a_no=134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428625"/>
            <a:ext cx="5572125" cy="5621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4071938" y="6000750"/>
            <a:ext cx="170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Радости жизни </a:t>
            </a:r>
          </a:p>
        </p:txBody>
      </p:sp>
      <p:pic>
        <p:nvPicPr>
          <p:cNvPr id="5" name="Рисунок 4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0"/>
            <a:ext cx="9144000" cy="357166"/>
          </a:xfrm>
          <a:prstGeom prst="rect">
            <a:avLst/>
          </a:prstGeom>
        </p:spPr>
      </p:pic>
      <p:pic>
        <p:nvPicPr>
          <p:cNvPr id="7" name="Рисунок 6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6500834"/>
            <a:ext cx="9144000" cy="357166"/>
          </a:xfrm>
          <a:prstGeom prst="rect">
            <a:avLst/>
          </a:prstGeom>
        </p:spPr>
      </p:pic>
      <p:pic>
        <p:nvPicPr>
          <p:cNvPr id="19458" name="Picture 2" descr="http://artclassic.edu.ru/attach.asp?a_no=135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500063"/>
            <a:ext cx="7508875" cy="5429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3857625" y="6072188"/>
            <a:ext cx="2119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Общество в парке . </a:t>
            </a:r>
          </a:p>
        </p:txBody>
      </p:sp>
      <p:pic>
        <p:nvPicPr>
          <p:cNvPr id="7" name="Рисунок 6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0"/>
            <a:ext cx="9144000" cy="357166"/>
          </a:xfrm>
          <a:prstGeom prst="rect">
            <a:avLst/>
          </a:prstGeom>
        </p:spPr>
      </p:pic>
      <p:pic>
        <p:nvPicPr>
          <p:cNvPr id="8" name="Рисунок 7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6500834"/>
            <a:ext cx="9144000" cy="357166"/>
          </a:xfrm>
          <a:prstGeom prst="rect">
            <a:avLst/>
          </a:prstGeom>
        </p:spPr>
      </p:pic>
      <p:pic>
        <p:nvPicPr>
          <p:cNvPr id="20482" name="Picture 2" descr="http://artclassic.edu.ru/attach.asp?a_no=134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428625"/>
            <a:ext cx="6772275" cy="5572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Важную роль в творческом методе Ватто играло поэтическое воображение. Ватто впервые воссоздал в искусстве мир тончайших душевных состояний («Капризница»), нередко окрашенных иронией и горечью. Персонажи картин Ватто — постоянно повторяющиеся типы, но за их галантной игрой кроется бесконечное многообразие оттенков поэтического чувства («Венецианский праздник»). Декоративная изысканность произведений Ватто послужила основой художественного стиля рококо.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0"/>
            <a:ext cx="9144000" cy="357166"/>
          </a:xfrm>
          <a:prstGeom prst="rect">
            <a:avLst/>
          </a:prstGeom>
        </p:spPr>
      </p:pic>
      <p:pic>
        <p:nvPicPr>
          <p:cNvPr id="7" name="Рисунок 6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6500834"/>
            <a:ext cx="9144000" cy="357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4294967295"/>
          </p:nvPr>
        </p:nvSpPr>
        <p:spPr>
          <a:xfrm>
            <a:off x="1071563" y="1600200"/>
            <a:ext cx="7158037" cy="4525963"/>
          </a:xfrm>
        </p:spPr>
        <p:txBody>
          <a:bodyPr/>
          <a:lstStyle/>
          <a:p>
            <a:r>
              <a:rPr lang="ru-RU" b="1" smtClean="0"/>
              <a:t>Рококо́ (от фр. </a:t>
            </a:r>
            <a:r>
              <a:rPr lang="ru-RU" b="1" i="1" smtClean="0"/>
              <a:t>rocaille</a:t>
            </a:r>
            <a:r>
              <a:rPr lang="ru-RU" b="1" smtClean="0"/>
              <a:t> — декоративная раковина, ракушка, рокайль), реже </a:t>
            </a:r>
            <a:r>
              <a:rPr lang="ru-RU" b="1" i="1" smtClean="0"/>
              <a:t>рококо</a:t>
            </a:r>
            <a:r>
              <a:rPr lang="ru-RU" b="1" smtClean="0"/>
              <a:t> — стиль в искусстве (в основном, в дизайне интерьеров), возникший во Франции в первой половине XVIII века </a:t>
            </a:r>
          </a:p>
        </p:txBody>
      </p:sp>
      <p:pic>
        <p:nvPicPr>
          <p:cNvPr id="4" name="Рисунок 3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fram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688" y="214313"/>
            <a:ext cx="26717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Стиль рококо </a:t>
            </a:r>
            <a:endParaRPr lang="ru-RU" sz="3600" dirty="0">
              <a:latin typeface="+mn-lt"/>
            </a:endParaRPr>
          </a:p>
        </p:txBody>
      </p:sp>
      <p:pic>
        <p:nvPicPr>
          <p:cNvPr id="3077" name="Рисунок 6" descr="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072063"/>
            <a:ext cx="1524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4000500" y="6000750"/>
            <a:ext cx="142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Капризница </a:t>
            </a:r>
          </a:p>
        </p:txBody>
      </p:sp>
      <p:pic>
        <p:nvPicPr>
          <p:cNvPr id="7" name="Рисунок 6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0"/>
            <a:ext cx="9144000" cy="357166"/>
          </a:xfrm>
          <a:prstGeom prst="rect">
            <a:avLst/>
          </a:prstGeom>
        </p:spPr>
      </p:pic>
      <p:pic>
        <p:nvPicPr>
          <p:cNvPr id="8" name="Рисунок 7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6500834"/>
            <a:ext cx="9144000" cy="357166"/>
          </a:xfrm>
          <a:prstGeom prst="rect">
            <a:avLst/>
          </a:prstGeom>
        </p:spPr>
      </p:pic>
      <p:pic>
        <p:nvPicPr>
          <p:cNvPr id="2" name="Picture 2" descr="http://artclassic.edu.ru/attach.asp?a_no=136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571500"/>
            <a:ext cx="4300537" cy="5467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3571875" y="600075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Венецианский праздник </a:t>
            </a:r>
          </a:p>
        </p:txBody>
      </p:sp>
      <p:pic>
        <p:nvPicPr>
          <p:cNvPr id="6" name="Рисунок 5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0"/>
            <a:ext cx="9144000" cy="357166"/>
          </a:xfrm>
          <a:prstGeom prst="rect">
            <a:avLst/>
          </a:prstGeom>
        </p:spPr>
      </p:pic>
      <p:pic>
        <p:nvPicPr>
          <p:cNvPr id="7" name="Рисунок 6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94791"/>
          <a:stretch>
            <a:fillRect/>
          </a:stretch>
        </p:blipFill>
        <p:spPr>
          <a:xfrm>
            <a:off x="0" y="6500834"/>
            <a:ext cx="9144000" cy="357166"/>
          </a:xfrm>
          <a:prstGeom prst="rect">
            <a:avLst/>
          </a:prstGeom>
        </p:spPr>
      </p:pic>
      <p:pic>
        <p:nvPicPr>
          <p:cNvPr id="2" name="Picture 2" descr="http://artclassic.edu.ru/attach.asp?a_no=134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642938"/>
            <a:ext cx="4540250" cy="5357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Barokko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fram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-1428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Основные черты стиля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928688"/>
            <a:ext cx="7429500" cy="45005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Стиль рококо – это скорее оформление интерьеров, чем архитектурных зданий. В его духе делались мебель, посуда, драпировка, металлическая утварь. Основные черты– динамичные ассиметричные формы   ( раковин таких моллюсков, как гребешки), различные завитки ( S-и C-образные), натуралистично выполненные побеги цветов и волнообразный растительный орнамент. Встречаются экзотические китайские мотивы, сюжетные орнаменты: Элементы стихии и Времена года. Палитра – золотой, белый, цвет слоновой кости, кремовый, а также пастельные оттенки голубого, зеленого, розового и желтого. Французское рококо – своего рода передышка после тяжеловесного барокко, а характерное для него обилие стенных зеркал придало интерьерам воздушную легкость. </a:t>
            </a:r>
          </a:p>
        </p:txBody>
      </p:sp>
      <p:pic>
        <p:nvPicPr>
          <p:cNvPr id="4101" name="Рисунок 6" descr="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072063"/>
            <a:ext cx="1524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50" y="214313"/>
            <a:ext cx="82867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  <a:cs typeface="Arial" pitchFamily="34" charset="0"/>
              </a:rPr>
              <a:t>Отель </a:t>
            </a:r>
            <a:r>
              <a:rPr lang="ru-RU" sz="2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  <a:cs typeface="Arial" pitchFamily="34" charset="0"/>
              </a:rPr>
              <a:t>Субиз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  <a:cs typeface="Arial" pitchFamily="34" charset="0"/>
              </a:rPr>
              <a:t>, архитектор Пьер Алексис </a:t>
            </a:r>
            <a:r>
              <a:rPr lang="ru-RU" sz="2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  <a:cs typeface="Arial" pitchFamily="34" charset="0"/>
              </a:rPr>
              <a:t>Деламер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362" name="Picture 2" descr="http://artclassic.edu.ru/attach.asp?a_no=11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785813"/>
            <a:ext cx="7620000" cy="5619750"/>
          </a:xfrm>
          <a:prstGeom prst="rect">
            <a:avLst/>
          </a:prstGeom>
          <a:noFill/>
          <a:ln cmpd="sng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Овальный салон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5" descr="C:\Users\user\Pictures\бордюр\2382621_c5b6646c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71802" y="5429264"/>
            <a:ext cx="3314700" cy="390525"/>
          </a:xfrm>
          <a:prstGeom prst="rect">
            <a:avLst/>
          </a:prstGeom>
          <a:noFill/>
        </p:spPr>
      </p:pic>
      <p:pic>
        <p:nvPicPr>
          <p:cNvPr id="23554" name="Picture 2" descr="http://artclassic.edu.ru/attach.asp?a_no=1113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071688"/>
            <a:ext cx="9144000" cy="2786062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071563"/>
            <a:ext cx="7229475" cy="45259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интерьере отеля </a:t>
            </a:r>
            <a:r>
              <a:rPr lang="ru-RU" dirty="0" err="1" smtClean="0"/>
              <a:t>Субиз</a:t>
            </a:r>
            <a:r>
              <a:rPr lang="ru-RU" dirty="0" smtClean="0"/>
              <a:t> особенно интересен Овальный салон, созданный в стиле рококо архитектором, скульптором и декоратором </a:t>
            </a:r>
            <a:r>
              <a:rPr lang="ru-RU" dirty="0" err="1" smtClean="0"/>
              <a:t>Жерменом</a:t>
            </a:r>
            <a:r>
              <a:rPr lang="ru-RU" dirty="0" smtClean="0"/>
              <a:t> </a:t>
            </a:r>
            <a:r>
              <a:rPr lang="ru-RU" dirty="0" err="1" smtClean="0"/>
              <a:t>Боффраном</a:t>
            </a:r>
            <a:r>
              <a:rPr lang="ru-RU" dirty="0" smtClean="0"/>
              <a:t> (1667—1754). Здесь все углы закруглены, нет ни одной прямой линии, даже переход от стен к потолку замаскирован картинами, помещенными в рамы криволинейных очертаний. Все стены украшены резными панелями, позолоченными орнаментами и зеркалами, которые словно расширяют пространство, придавая ему неопределенность. </a:t>
            </a:r>
            <a:endParaRPr lang="ru-RU" dirty="0"/>
          </a:p>
        </p:txBody>
      </p:sp>
      <p:pic>
        <p:nvPicPr>
          <p:cNvPr id="4" name="Рисунок 3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frame">
            <a:avLst/>
          </a:prstGeom>
        </p:spPr>
      </p:pic>
      <p:pic>
        <p:nvPicPr>
          <p:cNvPr id="7172" name="Рисунок 5" descr="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072063"/>
            <a:ext cx="15240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25" y="928688"/>
            <a:ext cx="7143750" cy="4286250"/>
          </a:xfrm>
        </p:spPr>
        <p:txBody>
          <a:bodyPr rtlCol="0">
            <a:noAutofit/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800" b="1" dirty="0" smtClean="0">
                <a:latin typeface="+mj-lt"/>
                <a:cs typeface="Arial" pitchFamily="34" charset="0"/>
              </a:rPr>
              <a:t>Рококо возникло в последние годы правления короля Людовика XIV (1643—1715), но в отличие от всех предшествовавших ему стилей французской архитектуры не было придворным искусством. Большинство построек рококо — это частные дома французской аристократии: богатые городские особняки (во Франции их называли «отелями») и загородные дворцы. Как правило, высокая ограда отделяла особняк от города, скрывая частную жизнь владельцев дома. Комнаты отелей часто имели криволинейные очертания; они не располагались анфиладой, как было принято в особняках XVII века, а образовывали весьма изящные асимметричные композиции. В центре обычно помещался парадный зал — так называемый салон. Комнаты были гораздо меньше, чем залы дворцов эпохи классицизма, и с более низкими потолками. Окна же, напротив, были очень большими, почти от самого пола. Интерьеры построек рококо оформлялись скульптурными и резными украшениями, живописью на фантастические темы и множеством зеркал.</a:t>
            </a:r>
          </a:p>
        </p:txBody>
      </p:sp>
      <p:pic>
        <p:nvPicPr>
          <p:cNvPr id="4" name="Рисунок 3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fram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285750"/>
            <a:ext cx="8229600" cy="1368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Интерьер в стиле Людовика XV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4818" name="Picture 2" descr="Файл:Musée Nissim de Camondo - Salon des Huets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85813" y="785813"/>
            <a:ext cx="7572375" cy="5429250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Barokk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Интерьер Китайского дворца в Ораниенбауме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Файл:КИТАЙСКИЙ ДВОРЕЦ. ЗОЛОТОЙ КАБИНЕТ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57250" y="1000125"/>
            <a:ext cx="7316788" cy="5357813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720</Words>
  <Application>Microsoft Office PowerPoint</Application>
  <PresentationFormat>Экран (4:3)</PresentationFormat>
  <Paragraphs>41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Arial</vt:lpstr>
      <vt:lpstr>Monotype Corsiva</vt:lpstr>
      <vt:lpstr>Тема Office</vt:lpstr>
      <vt:lpstr>Стиль рококо </vt:lpstr>
      <vt:lpstr>Презентация PowerPoint</vt:lpstr>
      <vt:lpstr>Основные черты стиля</vt:lpstr>
      <vt:lpstr>Презентация PowerPoint</vt:lpstr>
      <vt:lpstr>Овальный салон</vt:lpstr>
      <vt:lpstr>Презентация PowerPoint</vt:lpstr>
      <vt:lpstr>Презентация PowerPoint</vt:lpstr>
      <vt:lpstr>Интерьер в стиле Людовика XV</vt:lpstr>
      <vt:lpstr>Интерьер Китайского дворца в Ораниенбауме</vt:lpstr>
      <vt:lpstr>Презентация PowerPoint</vt:lpstr>
      <vt:lpstr>Живопись рококо</vt:lpstr>
      <vt:lpstr>Франсуа́ Буше́ </vt:lpstr>
      <vt:lpstr>Франсуа Буше "Пейзаж с отдыхом на пути в Египет". </vt:lpstr>
      <vt:lpstr>Жан Антуан Ватто (1684—1721)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27</cp:revision>
  <dcterms:created xsi:type="dcterms:W3CDTF">2010-10-12T16:42:16Z</dcterms:created>
  <dcterms:modified xsi:type="dcterms:W3CDTF">2012-12-27T08:30:22Z</dcterms:modified>
</cp:coreProperties>
</file>