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73" r:id="rId2"/>
    <p:sldId id="268" r:id="rId3"/>
    <p:sldId id="267" r:id="rId4"/>
    <p:sldId id="269" r:id="rId5"/>
    <p:sldId id="270" r:id="rId6"/>
    <p:sldId id="274" r:id="rId7"/>
    <p:sldId id="275" r:id="rId8"/>
    <p:sldId id="276" r:id="rId9"/>
    <p:sldId id="277" r:id="rId10"/>
    <p:sldId id="278" r:id="rId11"/>
    <p:sldId id="262" r:id="rId12"/>
    <p:sldId id="279" r:id="rId13"/>
    <p:sldId id="265" r:id="rId14"/>
    <p:sldId id="280" r:id="rId15"/>
    <p:sldId id="272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05" autoAdjust="0"/>
    <p:restoredTop sz="94660"/>
  </p:normalViewPr>
  <p:slideViewPr>
    <p:cSldViewPr>
      <p:cViewPr varScale="1">
        <p:scale>
          <a:sx n="100" d="100"/>
          <a:sy n="100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7C744-E4F0-492B-A9FD-EFFA688C4600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1BDC3-005F-4930-9D78-B31FC83494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6181695-AFB9-4EC9-A218-491E69CE35C2}" type="datetimeFigureOut">
              <a:rPr lang="ru-RU" smtClean="0"/>
              <a:pPr/>
              <a:t>27.04.2010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4DFDAD-21FF-450B-947B-1964E089F4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8%D0%B1%D0%BB%D0%B5%D0%B9%D1%81%D0%BA%D0%B8%D0%B9_%D0%BA%D0%B0%D0%BD%D0%BE%D0%BD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9A%D0%B0%D0%BD%D0%BE%D0%BD_(%D0%B1%D1%83%D0%B4%D0%B4%D0%B8%D0%B7%D0%BC)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1%83%D0%B4%D0%B0%D0%B8%D0%B7%D0%BC" TargetMode="External"/><Relationship Id="rId3" Type="http://schemas.openxmlformats.org/officeDocument/2006/relationships/hyperlink" Target="http://ru.wikipedia.org/wiki/%D0%9D%D0%BE%D0%B2%D1%8B%D0%B9_%D0%97%D0%B0%D0%B2%D0%B5%D1%82" TargetMode="External"/><Relationship Id="rId7" Type="http://schemas.openxmlformats.org/officeDocument/2006/relationships/hyperlink" Target="http://ru.wikipedia.org/wiki/%D0%A2%D0%B0%D0%BD%D0%B0%D1%85" TargetMode="External"/><Relationship Id="rId2" Type="http://schemas.openxmlformats.org/officeDocument/2006/relationships/hyperlink" Target="http://ru.wikipedia.org/wiki/%D0%92%D0%B5%D1%82%D1%85%D0%B8%D0%B9_%D0%97%D0%B0%D0%B2%D0%B5%D1%82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5%D1%80%D0%B8%D1%81%D1%82%D0%B8%D0%B0%D0%BD%D1%81%D1%82%D0%B2%D0%BE" TargetMode="External"/><Relationship Id="rId5" Type="http://schemas.openxmlformats.org/officeDocument/2006/relationships/hyperlink" Target="http://ru.wikipedia.org/wiki/%D0%A1%D0%B2%D1%8F%D1%89%D0%B5%D0%BD%D0%BD%D1%8B%D0%B5_%D0%BF%D0%B8%D1%81%D0%B0%D0%BD%D0%B8%D1%8F" TargetMode="External"/><Relationship Id="rId4" Type="http://schemas.openxmlformats.org/officeDocument/2006/relationships/hyperlink" Target="http://ru.wikipedia.org/wiki/%D0%93%D1%80%D0%B5%D1%87%D0%B5%D1%81%D0%BA%D0%B8%D0%B9_%D1%8F%D0%B7%D1%8B%D0%BA" TargetMode="External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0%B0%D1%80%D0%B8%D0%B0%D1%82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8%D0%BD%D0%B4%D1%83%D0%B8%D0%B7%D0%BC" TargetMode="External"/><Relationship Id="rId2" Type="http://schemas.openxmlformats.org/officeDocument/2006/relationships/hyperlink" Target="http://ru.wikipedia.org/wiki/%D0%A1%D0%B2%D1%8F%D1%89%D0%B5%D0%BD%D0%BD%D1%8B%D0%B5_%D0%BF%D0%B8%D1%81%D0%B0%D0%BD%D0%B8%D1%8F_%D0%B8%D0%BD%D0%B4%D1%83%D0%B8%D0%B7%D0%BC%D0%B0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ru.wikipedia.org/wiki/%D0%92%D0%B5%D0%B4%D0%B8%D1%87%D0%B5%D1%81%D0%BA%D0%B8%D0%B9_%D1%81%D0%B0%D0%BD%D1%81%D0%BA%D1%80%D0%B8%D1%82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%D0%98%D0%BD%D0%B4%D1%83%D0%B8%D0%B7%D0%BC" TargetMode="External"/><Relationship Id="rId7" Type="http://schemas.openxmlformats.org/officeDocument/2006/relationships/hyperlink" Target="http://ru.wikipedia.org/wiki/%D0%AF%D0%B4%D0%B6%D1%83%D1%80-%D0%B2%D0%B5%D0%B4%D0%B0" TargetMode="External"/><Relationship Id="rId2" Type="http://schemas.openxmlformats.org/officeDocument/2006/relationships/hyperlink" Target="http://ru.wikipedia.org/wiki/%D0%A1%D0%B2%D1%8F%D1%89%D0%B5%D0%BD%D0%BD%D1%8B%D0%B5_%D0%BF%D0%B8%D1%81%D0%B0%D0%BD%D0%B8%D1%8F_%D0%B8%D0%BD%D0%B4%D1%83%D0%B8%D0%B7%D0%BC%D0%B0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A1%D0%B0%D0%BC%D0%B0-%D0%B2%D0%B5%D0%B4%D0%B0" TargetMode="External"/><Relationship Id="rId5" Type="http://schemas.openxmlformats.org/officeDocument/2006/relationships/hyperlink" Target="http://ru.wikipedia.org/wiki/%D0%A0%D0%B8%D0%B3-%D0%B2%D0%B5%D0%B4%D0%B0" TargetMode="External"/><Relationship Id="rId4" Type="http://schemas.openxmlformats.org/officeDocument/2006/relationships/hyperlink" Target="http://ru.wikipedia.org/wiki/%D0%92%D0%B5%D0%B4%D0%B8%D1%87%D0%B5%D1%81%D0%BA%D0%B8%D0%B9_%D1%81%D0%B0%D0%BD%D1%81%D0%BA%D1%80%D0%B8%D1%8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F%D1%82%D0%B8%D0%BA%D0%BD%D0%B8%D0%B6%D0%B8%D0%B5" TargetMode="External"/><Relationship Id="rId2" Type="http://schemas.openxmlformats.org/officeDocument/2006/relationships/hyperlink" Target="http://ru.wikipedia.org/wiki/%D0%98%D0%B2%D1%80%D0%B8%D1%82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A2%D0%B0%D0%9D%D0%B0%D0%A5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F%D1%82%D0%B8%D0%BA%D0%BD%D0%B8%D0%B6%D0%B8%D0%B5" TargetMode="External"/><Relationship Id="rId3" Type="http://schemas.openxmlformats.org/officeDocument/2006/relationships/hyperlink" Target="http://ru.wikipedia.org/wiki/%D0%A1%D0%B2%D1%8F%D1%89%D0%B5%D0%BD%D0%BD%D1%8B%D0%B5_%D0%BF%D0%B8%D1%81%D0%B0%D0%BD%D0%B8%D1%8F" TargetMode="External"/><Relationship Id="rId7" Type="http://schemas.openxmlformats.org/officeDocument/2006/relationships/hyperlink" Target="http://ru.wikipedia.org/wiki/%D0%A2%D0%BE%D1%80%D0%B0" TargetMode="External"/><Relationship Id="rId2" Type="http://schemas.openxmlformats.org/officeDocument/2006/relationships/hyperlink" Target="http://ru.wikipedia.org/wiki/%D0%98%D0%B2%D1%80%D0%B8%D1%8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0%D0%BA%D1%80%D0%BE%D0%BD%D0%B8%D0%BC" TargetMode="External"/><Relationship Id="rId11" Type="http://schemas.openxmlformats.org/officeDocument/2006/relationships/hyperlink" Target="http://ru.wikipedia.org/wiki/%D0%90%D0%B3%D0%B8%D0%BE%D0%B3%D1%80%D0%B0%D1%84%D1%8B" TargetMode="External"/><Relationship Id="rId5" Type="http://schemas.openxmlformats.org/officeDocument/2006/relationships/hyperlink" Target="http://ru.wikipedia.org/wiki/%D0%92%D0%B5%D1%82%D1%85%D0%B8%D0%B9_%D0%97%D0%B0%D0%B2%D0%B5%D1%82" TargetMode="External"/><Relationship Id="rId10" Type="http://schemas.openxmlformats.org/officeDocument/2006/relationships/hyperlink" Target="http://ru.wikipedia.org/wiki/%D0%9A%D1%82%D1%83%D0%B2%D0%B8%D0%BC" TargetMode="External"/><Relationship Id="rId4" Type="http://schemas.openxmlformats.org/officeDocument/2006/relationships/hyperlink" Target="http://ru.wikipedia.org/wiki/%D0%A5%D1%80%D0%B8%D1%81%D1%82%D0%B8%D0%B0%D0%BD%D1%81%D1%82%D0%B2%D0%BE" TargetMode="External"/><Relationship Id="rId9" Type="http://schemas.openxmlformats.org/officeDocument/2006/relationships/hyperlink" Target="http://ru.wikipedia.org/wiki/%D0%9D%D0%B5%D0%B2%D0%B8%D0%B8%D0%BC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E%D0%B3" TargetMode="External"/><Relationship Id="rId2" Type="http://schemas.openxmlformats.org/officeDocument/2006/relationships/hyperlink" Target="http://ru.wikipedia.org/wiki/%D0%90%D1%80%D0%B0%D0%B1%D1%81%D0%BA%D0%B8%D0%B9_%D1%8F%D0%B7%D1%8B%D0%BA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://ru.wikipedia.org/wiki/%D0%92%D0%B0%D1%85%D0%B9" TargetMode="External"/><Relationship Id="rId4" Type="http://schemas.openxmlformats.org/officeDocument/2006/relationships/hyperlink" Target="http://ru.wikipedia.org/wiki/%D0%90%D0%BB%D0%BB%D0%B0%D1%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Урок 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    Священные книги               религий мира: </a:t>
            </a:r>
          </a:p>
          <a:p>
            <a:pPr algn="ctr">
              <a:buNone/>
            </a:pPr>
            <a:r>
              <a:rPr lang="ru-RU" sz="6600" b="1" dirty="0" smtClean="0"/>
              <a:t>Тора, Библия, Коран.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канон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Канон</a:t>
            </a:r>
            <a:r>
              <a:rPr lang="ru-RU" dirty="0" smtClean="0"/>
              <a:t> (</a:t>
            </a:r>
            <a:r>
              <a:rPr lang="ru-RU" u="sng" dirty="0" smtClean="0">
                <a:hlinkClick r:id="rId2" action="ppaction://hlinkfile" tooltip="Греческий язык"/>
              </a:rPr>
              <a:t>греч.</a:t>
            </a:r>
            <a:r>
              <a:rPr lang="ru-RU" dirty="0" smtClean="0"/>
              <a:t> </a:t>
            </a:r>
            <a:r>
              <a:rPr lang="ru-RU" dirty="0" err="1" smtClean="0"/>
              <a:t>κανών</a:t>
            </a:r>
            <a:r>
              <a:rPr lang="ru-RU" dirty="0" smtClean="0"/>
              <a:t>) — неизменная (консервативная) традиционная, не подлежащая пересмотру совокупность законов, норм и правил в различных сферах деятельности и жизни человека.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u="sng" dirty="0" smtClean="0">
                <a:hlinkClick r:id="rId3" action="ppaction://hlinkfile" tooltip="Библейский канон"/>
              </a:rPr>
              <a:t>Библейский канон</a:t>
            </a:r>
            <a:r>
              <a:rPr lang="ru-RU" dirty="0" smtClean="0"/>
              <a:t> — признанный состав Библии.</a:t>
            </a:r>
          </a:p>
          <a:p>
            <a:r>
              <a:rPr lang="ru-RU" u="sng" dirty="0" smtClean="0">
                <a:hlinkClick r:id="rId4" action="ppaction://hlinkfile" tooltip="Канон (буддизм)"/>
              </a:rPr>
              <a:t>Канон (буддизм)</a:t>
            </a:r>
            <a:r>
              <a:rPr lang="ru-RU" dirty="0" smtClean="0"/>
              <a:t> — буддистский канон.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71802" y="285728"/>
            <a:ext cx="2857520" cy="869934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dirty="0" smtClean="0"/>
              <a:t>БИБЛИЯ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214282" y="1285860"/>
            <a:ext cx="3500462" cy="4572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Слово </a:t>
            </a:r>
            <a:r>
              <a:rPr lang="ru-RU" sz="2000" b="1" i="1" dirty="0" smtClean="0">
                <a:solidFill>
                  <a:schemeClr val="tx2"/>
                </a:solidFill>
              </a:rPr>
              <a:t>библия</a:t>
            </a:r>
            <a:r>
              <a:rPr lang="ru-RU" sz="2000" dirty="0" smtClean="0"/>
              <a:t> в древнем греческом языке – это обычное слово и означает оно «книги» (отсюда происходит слово </a:t>
            </a:r>
            <a:r>
              <a:rPr lang="ru-RU" sz="2000" i="1" dirty="0" smtClean="0"/>
              <a:t>библиотека</a:t>
            </a:r>
            <a:r>
              <a:rPr lang="ru-RU" sz="2000" dirty="0" smtClean="0"/>
              <a:t>). </a:t>
            </a:r>
          </a:p>
          <a:p>
            <a:r>
              <a:rPr lang="ru-RU" sz="2000" dirty="0" smtClean="0"/>
              <a:t>Но когда это слово пишется с большой буквы, то в современных языках оно означает одну, священную книгу христиан. Правда, сама эта Книга состоит из 77 книг. </a:t>
            </a:r>
          </a:p>
          <a:p>
            <a:endParaRPr lang="ru-RU" dirty="0"/>
          </a:p>
        </p:txBody>
      </p:sp>
      <p:pic>
        <p:nvPicPr>
          <p:cNvPr id="7" name="Содержимое 6" descr="библия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786182" y="1357298"/>
            <a:ext cx="5221754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0" dirty="0" smtClean="0"/>
              <a:t>Библия состоит из многих частей, объединяемых в </a:t>
            </a:r>
            <a:r>
              <a:rPr lang="ru-RU" sz="2800" b="0" i="1" dirty="0" smtClean="0">
                <a:hlinkClick r:id="rId2" action="ppaction://hlinkfile" tooltip="Ветхий Завет"/>
              </a:rPr>
              <a:t>Ветхий Завет</a:t>
            </a:r>
            <a:r>
              <a:rPr lang="ru-RU" sz="2800" b="0" dirty="0" smtClean="0"/>
              <a:t> и </a:t>
            </a:r>
            <a:r>
              <a:rPr lang="ru-RU" sz="2800" b="0" i="1" dirty="0" smtClean="0">
                <a:hlinkClick r:id="rId3" action="ppaction://hlinkfile" tooltip="Новый Завет"/>
              </a:rPr>
              <a:t>Новый Завет</a:t>
            </a:r>
            <a:r>
              <a:rPr lang="ru-RU" sz="2800" b="0" dirty="0" smtClean="0"/>
              <a:t>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257544" cy="4800600"/>
          </a:xfrm>
        </p:spPr>
        <p:txBody>
          <a:bodyPr>
            <a:noAutofit/>
          </a:bodyPr>
          <a:lstStyle/>
          <a:p>
            <a:r>
              <a:rPr lang="ru-RU" sz="2400" b="1" dirty="0" err="1" smtClean="0"/>
              <a:t>Би́блия</a:t>
            </a:r>
            <a:r>
              <a:rPr lang="ru-RU" sz="2400" dirty="0" smtClean="0"/>
              <a:t> (</a:t>
            </a:r>
            <a:r>
              <a:rPr lang="ru-RU" sz="2400" dirty="0" smtClean="0">
                <a:hlinkClick r:id="rId4" action="ppaction://hlinkfile" tooltip="Греческий язык"/>
              </a:rPr>
              <a:t>греч.</a:t>
            </a:r>
            <a:r>
              <a:rPr lang="ru-RU" sz="2400" dirty="0" smtClean="0"/>
              <a:t> — «книга, сочинение») — собрание </a:t>
            </a:r>
            <a:r>
              <a:rPr lang="ru-RU" sz="2400" dirty="0" smtClean="0">
                <a:hlinkClick r:id="rId5" action="ppaction://hlinkfile" tooltip="Священные писания"/>
              </a:rPr>
              <a:t>священных текстов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6" action="ppaction://hlinkfile" tooltip="Христианство"/>
              </a:rPr>
              <a:t>христиан</a:t>
            </a:r>
            <a:r>
              <a:rPr lang="ru-RU" sz="2400" dirty="0" smtClean="0"/>
              <a:t>, состоящее из </a:t>
            </a:r>
            <a:r>
              <a:rPr lang="ru-RU" sz="2400" dirty="0" smtClean="0">
                <a:hlinkClick r:id="rId2" action="ppaction://hlinkfile" tooltip="Ветхий Завет"/>
              </a:rPr>
              <a:t>Ветхого</a:t>
            </a:r>
            <a:r>
              <a:rPr lang="ru-RU" sz="2400" dirty="0" smtClean="0"/>
              <a:t> и </a:t>
            </a:r>
            <a:r>
              <a:rPr lang="ru-RU" sz="2400" dirty="0" smtClean="0">
                <a:hlinkClick r:id="rId3" action="ppaction://hlinkfile" tooltip="Новый Завет"/>
              </a:rPr>
              <a:t>Нового Завета</a:t>
            </a:r>
            <a:r>
              <a:rPr lang="ru-RU" sz="2400" dirty="0" smtClean="0"/>
              <a:t>. </a:t>
            </a:r>
            <a:r>
              <a:rPr lang="ru-RU" sz="2400" dirty="0" smtClean="0">
                <a:hlinkClick r:id="rId2" action="ppaction://hlinkfile" tooltip="Ветхий Завет"/>
              </a:rPr>
              <a:t>Ветхий Завет</a:t>
            </a:r>
            <a:r>
              <a:rPr lang="ru-RU" sz="2400" dirty="0" smtClean="0"/>
              <a:t> (</a:t>
            </a:r>
            <a:r>
              <a:rPr lang="ru-RU" sz="2400" dirty="0" smtClean="0">
                <a:hlinkClick r:id="rId7" action="ppaction://hlinkfile" tooltip="Танах"/>
              </a:rPr>
              <a:t>Танах</a:t>
            </a:r>
            <a:r>
              <a:rPr lang="ru-RU" sz="2400" dirty="0" smtClean="0"/>
              <a:t>) является священным текстом и для </a:t>
            </a:r>
            <a:r>
              <a:rPr lang="ru-RU" sz="2400" dirty="0" smtClean="0">
                <a:hlinkClick r:id="rId8" action="ppaction://hlinkfile" tooltip="Иудаизм"/>
              </a:rPr>
              <a:t>иудеев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2050" name="Picture 2" descr="C:\Documents and Settings\HARd\Рабочий стол\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5000628" y="1214421"/>
            <a:ext cx="3214710" cy="36254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214290"/>
            <a:ext cx="3008313" cy="857256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Коран</a:t>
            </a:r>
            <a:endParaRPr lang="ru-RU" sz="54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643438" y="1428736"/>
            <a:ext cx="4143404" cy="450059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Коран</a:t>
            </a:r>
            <a:r>
              <a:rPr lang="ru-RU" sz="2800" dirty="0" smtClean="0"/>
              <a:t> - священная книга мусульман, Божественное откровение переданное Пророку </a:t>
            </a:r>
            <a:r>
              <a:rPr lang="ru-RU" sz="2800" dirty="0" err="1" smtClean="0"/>
              <a:t>Мухаммаду</a:t>
            </a:r>
            <a:r>
              <a:rPr lang="ru-RU" sz="2800" dirty="0" smtClean="0"/>
              <a:t>. Собрание проповедей, молитв, назидательных рассказов и притч.</a:t>
            </a:r>
          </a:p>
          <a:p>
            <a:endParaRPr lang="ru-RU" dirty="0"/>
          </a:p>
        </p:txBody>
      </p:sp>
      <p:pic>
        <p:nvPicPr>
          <p:cNvPr id="7" name="Содержимое 6" descr="Коран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0601198">
            <a:off x="912116" y="1125958"/>
            <a:ext cx="3019425" cy="421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57158" y="6857998"/>
            <a:ext cx="8558242" cy="14290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4282" y="609600"/>
            <a:ext cx="3500462" cy="4800600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Слово «Коран» происходит от </a:t>
            </a:r>
            <a:r>
              <a:rPr lang="ru-RU" sz="2800" dirty="0" smtClean="0">
                <a:hlinkClick r:id="rId2" action="ppaction://hlinkfile" tooltip="Арабский язык"/>
              </a:rPr>
              <a:t>арабского</a:t>
            </a:r>
            <a:r>
              <a:rPr lang="ru-RU" sz="2800" dirty="0" smtClean="0"/>
              <a:t> «чтение вслух», «назидание».</a:t>
            </a:r>
          </a:p>
          <a:p>
            <a:endParaRPr lang="ru-RU" sz="2800" dirty="0" smtClean="0"/>
          </a:p>
          <a:p>
            <a:r>
              <a:rPr lang="ru-RU" sz="2800" dirty="0" smtClean="0"/>
              <a:t>Коран служит основой мусульманского </a:t>
            </a:r>
            <a:r>
              <a:rPr lang="ru-RU" sz="2800" dirty="0" smtClean="0">
                <a:hlinkClick r:id="rId3" action="ppaction://hlinkfile" tooltip="Шариат"/>
              </a:rPr>
              <a:t>законодательства</a:t>
            </a:r>
            <a:r>
              <a:rPr lang="ru-RU" sz="2800" dirty="0" smtClean="0"/>
              <a:t>, как религиозного, так и гражданского.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5176854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состоит из 114 глав, именуемых сурами. Суры расположены в порядке убывания длины, за исключением первой. Каждая сура делится на отдельные высказывания - </a:t>
            </a:r>
            <a:r>
              <a:rPr lang="ru-RU" sz="3800" dirty="0" err="1" smtClean="0"/>
              <a:t>аяты</a:t>
            </a:r>
            <a:r>
              <a:rPr lang="ru-RU" sz="3800" dirty="0" smtClean="0"/>
              <a:t>. Всего в Коране 6,616 </a:t>
            </a:r>
            <a:r>
              <a:rPr lang="ru-RU" sz="3800" dirty="0" err="1" smtClean="0"/>
              <a:t>айатов</a:t>
            </a:r>
            <a:r>
              <a:rPr lang="ru-RU" sz="3800" dirty="0" smtClean="0"/>
              <a:t>, в общей сумме 77,934 слова на арабском языке.</a:t>
            </a:r>
          </a:p>
          <a:p>
            <a:r>
              <a:rPr lang="ru-RU" sz="3800" dirty="0" smtClean="0"/>
              <a:t>Каждая сура имеет свое название. Например, первая сура Корана называется </a:t>
            </a:r>
            <a:r>
              <a:rPr lang="ru-RU" sz="3800" dirty="0" err="1" smtClean="0"/>
              <a:t>аль-Фатиха</a:t>
            </a:r>
            <a:r>
              <a:rPr lang="ru-RU" sz="3800" dirty="0" smtClean="0"/>
              <a:t> (Открывающая). Название суры, как правило, не отражает ее содержания, а связано с самой яркой, запоминающейся фразой или темой.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2214554"/>
            <a:ext cx="7400948" cy="3071834"/>
          </a:xfrm>
        </p:spPr>
        <p:txBody>
          <a:bodyPr>
            <a:normAutofit lnSpcReduction="10000"/>
          </a:bodyPr>
          <a:lstStyle/>
          <a:p>
            <a:pPr marL="342900" indent="-342900">
              <a:buAutoNum type="arabicPeriod"/>
            </a:pPr>
            <a:r>
              <a:rPr lang="ru-RU" sz="1800" dirty="0" smtClean="0"/>
              <a:t>Назовите  сборник самых древних </a:t>
            </a:r>
            <a:r>
              <a:rPr lang="ru-RU" sz="1800" b="1" dirty="0" smtClean="0">
                <a:solidFill>
                  <a:schemeClr val="tx1"/>
                </a:solidFill>
                <a:hlinkClick r:id="rId2" tooltip="Священные писания индуизма"/>
              </a:rPr>
              <a:t>священных писаний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hlinkClick r:id="rId3" tooltip="Индуизм"/>
              </a:rPr>
              <a:t>индуизма</a:t>
            </a:r>
            <a:r>
              <a:rPr lang="ru-RU" sz="1800" b="1" dirty="0" smtClean="0">
                <a:solidFill>
                  <a:schemeClr val="tx1"/>
                </a:solidFill>
              </a:rPr>
              <a:t> на </a:t>
            </a:r>
            <a:r>
              <a:rPr lang="ru-RU" sz="1800" b="1" dirty="0" smtClean="0">
                <a:solidFill>
                  <a:schemeClr val="tx1"/>
                </a:solidFill>
                <a:hlinkClick r:id="rId4" tooltip="Ведический санскрит"/>
              </a:rPr>
              <a:t>санскрите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800" dirty="0" smtClean="0"/>
              <a:t>Как называется собрание текстов буддизма, содержащее откровения Будды в изложении его учеников?</a:t>
            </a:r>
          </a:p>
          <a:p>
            <a:pPr marL="342900" indent="-342900">
              <a:buAutoNum type="arabicPeriod"/>
            </a:pPr>
            <a:endParaRPr lang="ru-RU" sz="1800" b="1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800" dirty="0" smtClean="0"/>
              <a:t>Назовите священную книгу, которая выражает всю совокупность еврейского традиционного закона — от Библии до последних нововведений?</a:t>
            </a:r>
          </a:p>
          <a:p>
            <a:pPr marL="342900" indent="-342900">
              <a:buAutoNum type="arabicPeriod"/>
            </a:pPr>
            <a:r>
              <a:rPr lang="ru-RU" sz="1800" dirty="0" smtClean="0"/>
              <a:t>Назовите священную книгу мусульман</a:t>
            </a:r>
          </a:p>
          <a:p>
            <a:pPr marL="342900" indent="-342900">
              <a:buAutoNum type="arabicPeriod"/>
            </a:pPr>
            <a:endParaRPr lang="ru-RU" sz="1800" dirty="0" smtClean="0"/>
          </a:p>
          <a:p>
            <a:pPr marL="342900" indent="-342900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Священные книги религий мира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2428868"/>
          <a:ext cx="7810512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628"/>
                <a:gridCol w="1952628"/>
                <a:gridCol w="1952628"/>
                <a:gridCol w="1952628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Православная культура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Исламская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Буддийская 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Иудейская культура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98311" y="3691467"/>
          <a:ext cx="7913511" cy="1594921"/>
        </p:xfrm>
        <a:graphic>
          <a:graphicData uri="http://schemas.openxmlformats.org/drawingml/2006/table">
            <a:tbl>
              <a:tblPr/>
              <a:tblGrid>
                <a:gridCol w="7913511"/>
              </a:tblGrid>
              <a:tr h="15949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14290"/>
            <a:ext cx="3008313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/>
              <a:t>Веды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4214818"/>
            <a:ext cx="8572560" cy="1928826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Ве́ды</a:t>
            </a:r>
            <a:r>
              <a:rPr lang="ru-RU" sz="1800" dirty="0" smtClean="0"/>
              <a:t>— сборник самых древних </a:t>
            </a:r>
            <a:r>
              <a:rPr lang="ru-RU" sz="1800" dirty="0" smtClean="0">
                <a:hlinkClick r:id="rId2" tooltip="Священные писания индуизма"/>
              </a:rPr>
              <a:t>священных писаний</a:t>
            </a:r>
            <a:r>
              <a:rPr lang="ru-RU" sz="1800" dirty="0" smtClean="0"/>
              <a:t> </a:t>
            </a:r>
            <a:r>
              <a:rPr lang="ru-RU" sz="1800" dirty="0" smtClean="0">
                <a:hlinkClick r:id="rId3" tooltip="Индуизм"/>
              </a:rPr>
              <a:t>индуизма</a:t>
            </a:r>
            <a:r>
              <a:rPr lang="ru-RU" sz="1800" dirty="0" smtClean="0"/>
              <a:t> на </a:t>
            </a:r>
            <a:r>
              <a:rPr lang="ru-RU" sz="1800" dirty="0" smtClean="0">
                <a:hlinkClick r:id="rId4" tooltip="Ведический санскрит"/>
              </a:rPr>
              <a:t>санскрите</a:t>
            </a:r>
            <a:endParaRPr lang="ru-RU" sz="1800" dirty="0" smtClean="0"/>
          </a:p>
          <a:p>
            <a:pPr algn="ctr"/>
            <a:r>
              <a:rPr lang="ru-RU" sz="1800" b="1" dirty="0" smtClean="0"/>
              <a:t>Существует четыре Веды:</a:t>
            </a:r>
          </a:p>
          <a:p>
            <a:r>
              <a:rPr lang="ru-RU" sz="1800" b="1" dirty="0" err="1" smtClean="0">
                <a:hlinkClick r:id="rId5" tooltip="Риг-веда"/>
              </a:rPr>
              <a:t>Риг-веда</a:t>
            </a:r>
            <a:r>
              <a:rPr lang="ru-RU" sz="1800" dirty="0" smtClean="0"/>
              <a:t> — «</a:t>
            </a:r>
            <a:r>
              <a:rPr lang="ru-RU" sz="1800" dirty="0" err="1" smtClean="0"/>
              <a:t>Веда</a:t>
            </a:r>
            <a:r>
              <a:rPr lang="ru-RU" sz="1800" dirty="0" smtClean="0"/>
              <a:t> гимнов»     </a:t>
            </a:r>
            <a:r>
              <a:rPr lang="ru-RU" sz="1800" b="1" dirty="0" err="1" smtClean="0">
                <a:hlinkClick r:id="rId6" tooltip="Сама-веда"/>
              </a:rPr>
              <a:t>Сама-веда</a:t>
            </a:r>
            <a:r>
              <a:rPr lang="ru-RU" sz="1800" dirty="0" smtClean="0"/>
              <a:t> — «</a:t>
            </a:r>
            <a:r>
              <a:rPr lang="ru-RU" sz="1800" dirty="0" err="1" smtClean="0"/>
              <a:t>Веда</a:t>
            </a:r>
            <a:r>
              <a:rPr lang="ru-RU" sz="1800" dirty="0" smtClean="0"/>
              <a:t> песнопений» </a:t>
            </a:r>
          </a:p>
          <a:p>
            <a:r>
              <a:rPr lang="ru-RU" sz="1800" b="1" dirty="0" err="1" smtClean="0">
                <a:hlinkClick r:id="rId7" tooltip="Яджур-веда"/>
              </a:rPr>
              <a:t>Яджур-веда</a:t>
            </a:r>
            <a:r>
              <a:rPr lang="ru-RU" sz="1800" dirty="0" smtClean="0"/>
              <a:t> — «</a:t>
            </a:r>
            <a:r>
              <a:rPr lang="ru-RU" sz="1800" dirty="0" err="1" smtClean="0"/>
              <a:t>Веда</a:t>
            </a:r>
            <a:r>
              <a:rPr lang="ru-RU" sz="1800" dirty="0" smtClean="0"/>
              <a:t> жертвенных формул» </a:t>
            </a:r>
            <a:r>
              <a:rPr lang="ru-RU" sz="1800" b="1" dirty="0" err="1" smtClean="0">
                <a:hlinkClick r:id="rId6" tooltip="Сама-веда"/>
              </a:rPr>
              <a:t>Сама-веда</a:t>
            </a:r>
            <a:r>
              <a:rPr lang="ru-RU" sz="1800" dirty="0" smtClean="0"/>
              <a:t> — «</a:t>
            </a:r>
            <a:r>
              <a:rPr lang="ru-RU" sz="1800" dirty="0" err="1" smtClean="0"/>
              <a:t>Веда</a:t>
            </a:r>
            <a:r>
              <a:rPr lang="ru-RU" sz="1800" dirty="0" smtClean="0"/>
              <a:t> песнопений» </a:t>
            </a:r>
          </a:p>
          <a:p>
            <a:pPr lvl="0"/>
            <a:endParaRPr lang="ru-RU" sz="2000" dirty="0" smtClean="0"/>
          </a:p>
        </p:txBody>
      </p:sp>
      <p:pic>
        <p:nvPicPr>
          <p:cNvPr id="5" name="Содержимое 4" descr="веды1.jpg"/>
          <p:cNvPicPr>
            <a:picLocks noGrp="1" noChangeAspect="1"/>
          </p:cNvPicPr>
          <p:nvPr>
            <p:ph sz="half" idx="1"/>
          </p:nvPr>
        </p:nvPicPr>
        <p:blipFill>
          <a:blip r:embed="rId8"/>
          <a:stretch>
            <a:fillRect/>
          </a:stretch>
        </p:blipFill>
        <p:spPr>
          <a:xfrm>
            <a:off x="2285984" y="1000108"/>
            <a:ext cx="4714908" cy="314327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3050"/>
            <a:ext cx="6215106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Авеста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285720" y="2214554"/>
            <a:ext cx="4114800" cy="264320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АВЕСТА </a:t>
            </a:r>
            <a:r>
              <a:rPr lang="ru-RU" sz="1800" dirty="0" smtClean="0"/>
              <a:t>— собрание священных книг зороастризма ,самой первой из мировых религий откровений, последователи которой проживали в Средней Азии, Иране, Афганистане, Азербайджане, и ряде стран Ближнего и Среднего Востока. Зороастризм до сих пор исповедуют также </a:t>
            </a:r>
            <a:r>
              <a:rPr lang="ru-RU" sz="1800" i="1" dirty="0" smtClean="0"/>
              <a:t>парсы</a:t>
            </a:r>
            <a:r>
              <a:rPr lang="ru-RU" sz="1800" dirty="0" smtClean="0"/>
              <a:t> в Индии и </a:t>
            </a:r>
            <a:r>
              <a:rPr lang="ru-RU" sz="1800" i="1" dirty="0" err="1" smtClean="0"/>
              <a:t>гебры</a:t>
            </a:r>
            <a:r>
              <a:rPr lang="ru-RU" sz="1800" dirty="0" smtClean="0"/>
              <a:t> в Иране.</a:t>
            </a:r>
          </a:p>
          <a:p>
            <a:endParaRPr lang="ru-RU" dirty="0"/>
          </a:p>
        </p:txBody>
      </p:sp>
      <p:pic>
        <p:nvPicPr>
          <p:cNvPr id="5" name="Содержимое 4" descr="авеста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11724" y="1438274"/>
            <a:ext cx="3689365" cy="43481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err="1" smtClean="0"/>
              <a:t>Трипитака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Трипитака</a:t>
            </a:r>
            <a:r>
              <a:rPr lang="ru-RU" dirty="0" smtClean="0"/>
              <a:t> -  собрание текстов буддизма, содержащее откровения Будды в изложении его учеников. В течение веков эти откровения передавались устно, впервые, по легенде, получили литературное оформление в 1 в. до н.э</a:t>
            </a:r>
            <a:endParaRPr lang="ru-RU" dirty="0"/>
          </a:p>
        </p:txBody>
      </p:sp>
      <p:pic>
        <p:nvPicPr>
          <p:cNvPr id="5" name="Содержимое 4" descr="tripitak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1428736"/>
            <a:ext cx="3571899" cy="469742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/>
              <a:t>Тора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600201"/>
            <a:ext cx="4214842" cy="411481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В самом широком</a:t>
            </a:r>
          </a:p>
          <a:p>
            <a:pPr marL="0" indent="0">
              <a:buNone/>
            </a:pPr>
            <a:r>
              <a:rPr lang="ru-RU" dirty="0" smtClean="0"/>
              <a:t>смысле </a:t>
            </a:r>
            <a:r>
              <a:rPr lang="ru-RU" dirty="0" smtClean="0">
                <a:solidFill>
                  <a:schemeClr val="tx2"/>
                </a:solidFill>
              </a:rPr>
              <a:t>Торой </a:t>
            </a:r>
            <a:r>
              <a:rPr lang="ru-RU" dirty="0" smtClean="0"/>
              <a:t>называют всю совокупность еврейского традиционного закона — от Библии до последних нововведений. </a:t>
            </a:r>
            <a:endParaRPr lang="ru-RU" dirty="0"/>
          </a:p>
        </p:txBody>
      </p:sp>
      <p:pic>
        <p:nvPicPr>
          <p:cNvPr id="5" name="Содержимое 4" descr="to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571612"/>
            <a:ext cx="4357718" cy="42148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714488"/>
            <a:ext cx="4643470" cy="4724400"/>
          </a:xfrm>
        </p:spPr>
        <p:txBody>
          <a:bodyPr>
            <a:normAutofit/>
          </a:bodyPr>
          <a:lstStyle/>
          <a:p>
            <a:r>
              <a:rPr lang="vi-VN" sz="3200" b="1" dirty="0" smtClean="0"/>
              <a:t>То́ра</a:t>
            </a:r>
            <a:r>
              <a:rPr lang="vi-VN" sz="3200" dirty="0" smtClean="0"/>
              <a:t> </a:t>
            </a:r>
            <a:endParaRPr lang="ru-RU" sz="3200" dirty="0" smtClean="0"/>
          </a:p>
          <a:p>
            <a:pPr>
              <a:buNone/>
            </a:pPr>
            <a:r>
              <a:rPr lang="vi-VN" sz="3200" dirty="0" smtClean="0"/>
              <a:t>(</a:t>
            </a:r>
            <a:r>
              <a:rPr lang="vi-VN" sz="3200" dirty="0" smtClean="0">
                <a:hlinkClick r:id="rId2" action="ppaction://hlinkfile" tooltip="Иврит"/>
              </a:rPr>
              <a:t>ивр.</a:t>
            </a:r>
            <a:r>
              <a:rPr lang="vi-VN" sz="3200" dirty="0" smtClean="0"/>
              <a:t> </a:t>
            </a:r>
            <a:r>
              <a:rPr lang="he-IL" sz="3200" dirty="0" smtClean="0"/>
              <a:t> </a:t>
            </a:r>
            <a:r>
              <a:rPr lang="vi-VN" sz="3200" dirty="0" smtClean="0"/>
              <a:t>«учение, закон»</a:t>
            </a:r>
            <a:r>
              <a:rPr lang="ru-RU" sz="3200" dirty="0" smtClean="0"/>
              <a:t>.</a:t>
            </a:r>
          </a:p>
          <a:p>
            <a:endParaRPr lang="ru-RU" sz="3200" dirty="0" smtClean="0"/>
          </a:p>
          <a:p>
            <a:r>
              <a:rPr lang="ru-RU" sz="3200" dirty="0" smtClean="0"/>
              <a:t>Как правило, Торой называют </a:t>
            </a:r>
            <a:r>
              <a:rPr lang="ru-RU" sz="3200" b="1" dirty="0" smtClean="0">
                <a:hlinkClick r:id="rId3" action="ppaction://hlinkfile" tooltip="Пятикнижие"/>
              </a:rPr>
              <a:t>Пятикнижие</a:t>
            </a:r>
            <a:r>
              <a:rPr lang="ru-RU" sz="3200" b="1" dirty="0" smtClean="0"/>
              <a:t> </a:t>
            </a:r>
            <a:r>
              <a:rPr lang="ru-RU" sz="3200" b="1" dirty="0" err="1" smtClean="0"/>
              <a:t>Моисе́ево</a:t>
            </a:r>
            <a:r>
              <a:rPr lang="ru-RU" sz="3200" dirty="0" smtClean="0"/>
              <a:t>  или </a:t>
            </a:r>
            <a:endParaRPr lang="ru-RU" sz="3200" dirty="0" smtClean="0"/>
          </a:p>
          <a:p>
            <a:pPr>
              <a:buNone/>
            </a:pPr>
            <a:r>
              <a:rPr lang="ru-RU" sz="3200" b="1" dirty="0" smtClean="0"/>
              <a:t>   </a:t>
            </a:r>
            <a:r>
              <a:rPr lang="ru-RU" sz="3200" b="1" dirty="0" err="1" smtClean="0"/>
              <a:t>Кни́ги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Моисе́евы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Слово «</a:t>
            </a:r>
            <a:r>
              <a:rPr lang="ru-RU" sz="3200" i="1" dirty="0" smtClean="0"/>
              <a:t>Тора</a:t>
            </a:r>
            <a:r>
              <a:rPr lang="ru-RU" sz="3200" dirty="0" smtClean="0"/>
              <a:t>» встречается также в смысле поучения или родительского наставления.</a:t>
            </a:r>
          </a:p>
          <a:p>
            <a:r>
              <a:rPr lang="ru-RU" sz="3200" dirty="0" smtClean="0"/>
              <a:t>Иногда Торой называют весь </a:t>
            </a:r>
            <a:r>
              <a:rPr lang="ru-RU" sz="3200" u="sng" dirty="0" err="1" smtClean="0">
                <a:hlinkClick r:id="rId4" action="ppaction://hlinkfile" tooltip="ТаНаХ"/>
              </a:rPr>
              <a:t>ТаНаХ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ТАНаХ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357718" cy="4724400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vi-VN" b="1" dirty="0" smtClean="0"/>
              <a:t>Тана́х</a:t>
            </a:r>
            <a:r>
              <a:rPr lang="vi-VN" dirty="0" smtClean="0"/>
              <a:t> (</a:t>
            </a:r>
            <a:r>
              <a:rPr lang="vi-VN" dirty="0" smtClean="0">
                <a:hlinkClick r:id="rId2" action="ppaction://hlinkfile" tooltip="Иврит"/>
              </a:rPr>
              <a:t>ивр.</a:t>
            </a:r>
            <a:r>
              <a:rPr lang="vi-VN" dirty="0" smtClean="0"/>
              <a:t> </a:t>
            </a:r>
            <a:r>
              <a:rPr lang="he-IL" dirty="0" smtClean="0"/>
              <a:t>תַּנַ"ךְ‎) — </a:t>
            </a:r>
            <a:r>
              <a:rPr lang="vi-VN" dirty="0" smtClean="0"/>
              <a:t>принятое в </a:t>
            </a:r>
            <a:r>
              <a:rPr lang="vi-VN" dirty="0" smtClean="0">
                <a:hlinkClick r:id="rId2" action="ppaction://hlinkfile" tooltip="Иврит"/>
              </a:rPr>
              <a:t>иврите</a:t>
            </a:r>
            <a:r>
              <a:rPr lang="vi-VN" dirty="0" smtClean="0"/>
              <a:t> название еврейского </a:t>
            </a:r>
            <a:r>
              <a:rPr lang="vi-VN" dirty="0" smtClean="0">
                <a:hlinkClick r:id="rId3" action="ppaction://hlinkfile" tooltip="Священные писания"/>
              </a:rPr>
              <a:t>Священного писания</a:t>
            </a:r>
            <a:r>
              <a:rPr lang="vi-VN" dirty="0" smtClean="0"/>
              <a:t> (в </a:t>
            </a:r>
            <a:r>
              <a:rPr lang="vi-VN" dirty="0" smtClean="0">
                <a:hlinkClick r:id="rId4" action="ppaction://hlinkfile" tooltip="Христианство"/>
              </a:rPr>
              <a:t>христианской</a:t>
            </a:r>
            <a:r>
              <a:rPr lang="vi-VN" dirty="0" smtClean="0"/>
              <a:t> </a:t>
            </a:r>
            <a:endParaRPr lang="ru-RU" dirty="0" smtClean="0"/>
          </a:p>
          <a:p>
            <a:pPr marL="0" indent="0">
              <a:buNone/>
            </a:pPr>
            <a:r>
              <a:rPr lang="vi-VN" dirty="0" smtClean="0"/>
              <a:t>традиции практически полностью соответствует — </a:t>
            </a:r>
            <a:r>
              <a:rPr lang="vi-VN" dirty="0" smtClean="0">
                <a:hlinkClick r:id="rId5" action="ppaction://hlinkfile" tooltip="Ветхий Завет"/>
              </a:rPr>
              <a:t>Ветхому Завету</a:t>
            </a:r>
            <a:r>
              <a:rPr lang="vi-VN" dirty="0" smtClean="0"/>
              <a:t>).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0562" y="1142984"/>
            <a:ext cx="4491038" cy="5181616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vi-VN" dirty="0" smtClean="0"/>
              <a:t>Слово «ТаНаХ» представляет собой </a:t>
            </a:r>
            <a:r>
              <a:rPr lang="vi-VN" dirty="0" smtClean="0">
                <a:hlinkClick r:id="rId6" action="ppaction://hlinkfile" tooltip="Акроним"/>
              </a:rPr>
              <a:t>акроним</a:t>
            </a:r>
            <a:r>
              <a:rPr lang="vi-VN" dirty="0" smtClean="0"/>
              <a:t> (начальные буквы) названий трёх разделов еврейского Священного Писания:</a:t>
            </a:r>
          </a:p>
          <a:p>
            <a:pPr marL="0" indent="0"/>
            <a:r>
              <a:rPr lang="vi-VN" i="1" dirty="0" smtClean="0">
                <a:hlinkClick r:id="rId7" action="ppaction://hlinkfile" tooltip="Тора"/>
              </a:rPr>
              <a:t>Тора́</a:t>
            </a:r>
            <a:r>
              <a:rPr lang="vi-VN" dirty="0" smtClean="0"/>
              <a:t>, </a:t>
            </a:r>
            <a:r>
              <a:rPr lang="vi-VN" dirty="0" smtClean="0">
                <a:hlinkClick r:id="rId2" action="ppaction://hlinkfile" tooltip="Иврит"/>
              </a:rPr>
              <a:t>ивр.</a:t>
            </a:r>
            <a:r>
              <a:rPr lang="vi-VN" dirty="0" smtClean="0"/>
              <a:t> </a:t>
            </a:r>
            <a:r>
              <a:rPr lang="he-IL" b="1" dirty="0" smtClean="0"/>
              <a:t>תּוֹרָה</a:t>
            </a:r>
            <a:r>
              <a:rPr lang="he-IL" dirty="0" smtClean="0"/>
              <a:t>‎ [</a:t>
            </a:r>
            <a:r>
              <a:rPr lang="en-US" dirty="0" err="1" smtClean="0"/>
              <a:t>tōrā</a:t>
            </a:r>
            <a:r>
              <a:rPr lang="en-US" dirty="0" smtClean="0"/>
              <a:t>] — </a:t>
            </a:r>
            <a:r>
              <a:rPr lang="vi-VN" b="1" dirty="0" smtClean="0">
                <a:hlinkClick r:id="rId8" action="ppaction://hlinkfile" tooltip="Пятикнижие"/>
              </a:rPr>
              <a:t>Пятикнижие</a:t>
            </a:r>
            <a:endParaRPr lang="vi-VN" dirty="0" smtClean="0"/>
          </a:p>
          <a:p>
            <a:pPr marL="0" indent="0"/>
            <a:r>
              <a:rPr lang="vi-VN" i="1" dirty="0" smtClean="0">
                <a:hlinkClick r:id="rId9" action="ppaction://hlinkfile" tooltip="Невиим"/>
              </a:rPr>
              <a:t>Невии́м</a:t>
            </a:r>
            <a:r>
              <a:rPr lang="vi-VN" dirty="0" smtClean="0"/>
              <a:t>, </a:t>
            </a:r>
            <a:r>
              <a:rPr lang="vi-VN" dirty="0" smtClean="0">
                <a:hlinkClick r:id="rId2" action="ppaction://hlinkfile" tooltip="Иврит"/>
              </a:rPr>
              <a:t>ивр.</a:t>
            </a:r>
            <a:r>
              <a:rPr lang="vi-VN" dirty="0" smtClean="0"/>
              <a:t> </a:t>
            </a:r>
            <a:r>
              <a:rPr lang="he-IL" b="1" dirty="0" smtClean="0"/>
              <a:t>נְבִיאִים</a:t>
            </a:r>
            <a:r>
              <a:rPr lang="he-IL" dirty="0" smtClean="0"/>
              <a:t>‎ [</a:t>
            </a:r>
            <a:r>
              <a:rPr lang="en-US" dirty="0" err="1" smtClean="0"/>
              <a:t>nəḇīʾīm</a:t>
            </a:r>
            <a:r>
              <a:rPr lang="en-US" dirty="0" smtClean="0"/>
              <a:t>] — </a:t>
            </a:r>
            <a:r>
              <a:rPr lang="vi-VN" b="1" dirty="0" smtClean="0"/>
              <a:t>Пророки</a:t>
            </a:r>
            <a:endParaRPr lang="vi-VN" dirty="0" smtClean="0"/>
          </a:p>
          <a:p>
            <a:pPr marL="0" indent="0"/>
            <a:r>
              <a:rPr lang="vi-VN" i="1" dirty="0" smtClean="0">
                <a:hlinkClick r:id="rId10" action="ppaction://hlinkfile" tooltip="Ктувим"/>
              </a:rPr>
              <a:t>Ктуви́м</a:t>
            </a:r>
            <a:r>
              <a:rPr lang="vi-VN" dirty="0" smtClean="0"/>
              <a:t>, </a:t>
            </a:r>
            <a:r>
              <a:rPr lang="vi-VN" dirty="0" smtClean="0">
                <a:hlinkClick r:id="rId2" action="ppaction://hlinkfile" tooltip="Иврит"/>
              </a:rPr>
              <a:t>ивр.</a:t>
            </a:r>
            <a:r>
              <a:rPr lang="vi-VN" dirty="0" smtClean="0"/>
              <a:t> </a:t>
            </a:r>
            <a:r>
              <a:rPr lang="he-IL" b="1" dirty="0" smtClean="0"/>
              <a:t>כְּתוּבִים</a:t>
            </a:r>
            <a:r>
              <a:rPr lang="he-IL" dirty="0" smtClean="0"/>
              <a:t>‎ [</a:t>
            </a:r>
            <a:r>
              <a:rPr lang="en-US" dirty="0" err="1" smtClean="0"/>
              <a:t>kəṯūḇīm</a:t>
            </a:r>
            <a:r>
              <a:rPr lang="en-US" dirty="0" smtClean="0"/>
              <a:t>] — </a:t>
            </a:r>
            <a:r>
              <a:rPr lang="vi-VN" b="1" dirty="0" smtClean="0"/>
              <a:t>Писания</a:t>
            </a:r>
            <a:r>
              <a:rPr lang="vi-VN" dirty="0" smtClean="0"/>
              <a:t> (</a:t>
            </a:r>
            <a:r>
              <a:rPr lang="vi-VN" dirty="0" smtClean="0">
                <a:hlinkClick r:id="rId11" action="ppaction://hlinkfile" tooltip="Агиографы"/>
              </a:rPr>
              <a:t>Агиографы</a:t>
            </a:r>
            <a:r>
              <a:rPr lang="vi-VN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танах</a:t>
            </a:r>
            <a:endParaRPr lang="ru-RU" dirty="0"/>
          </a:p>
        </p:txBody>
      </p:sp>
      <p:pic>
        <p:nvPicPr>
          <p:cNvPr id="1026" name="Picture 2" descr="C:\Documents and Settings\HARd\Рабочий стол\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71613"/>
            <a:ext cx="2291969" cy="3571900"/>
          </a:xfrm>
          <a:prstGeom prst="rect">
            <a:avLst/>
          </a:prstGeom>
          <a:noFill/>
        </p:spPr>
      </p:pic>
      <p:pic>
        <p:nvPicPr>
          <p:cNvPr id="1027" name="Picture 3" descr="C:\Documents and Settings\HARd\Рабочий стол\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929190" y="2000240"/>
            <a:ext cx="3929090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42984"/>
            <a:ext cx="4338638" cy="5181616"/>
          </a:xfrm>
        </p:spPr>
        <p:txBody>
          <a:bodyPr>
            <a:noAutofit/>
          </a:bodyPr>
          <a:lstStyle/>
          <a:p>
            <a:pPr marL="90488" indent="-90488"/>
            <a:r>
              <a:rPr lang="ru-RU" sz="1800" b="1" dirty="0" err="1" smtClean="0"/>
              <a:t>Проро́к</a:t>
            </a:r>
            <a:r>
              <a:rPr lang="ru-RU" sz="1800" dirty="0" smtClean="0"/>
              <a:t> — в общем смысле — это человек, через которого говорит Бог, то есть провозвестник божественной воли.</a:t>
            </a:r>
          </a:p>
          <a:p>
            <a:pPr marL="90488" indent="-90488">
              <a:buNone/>
            </a:pPr>
            <a:r>
              <a:rPr lang="ru-RU" sz="1800" dirty="0" smtClean="0"/>
              <a:t>Пророки избирались Богом для возвещения людям его святой воли.</a:t>
            </a:r>
          </a:p>
          <a:p>
            <a:pPr marL="90488" indent="-90488"/>
            <a:r>
              <a:rPr lang="ru-RU" sz="1800" dirty="0" smtClean="0"/>
              <a:t>Пророк (</a:t>
            </a:r>
            <a:r>
              <a:rPr lang="ru-RU" sz="1800" dirty="0" err="1" smtClean="0"/>
              <a:t>наби</a:t>
            </a:r>
            <a:r>
              <a:rPr lang="ru-RU" sz="1800" dirty="0" smtClean="0"/>
              <a:t>) — это вестник божественного откровения, и его речи должны были заслуживать исключительного внимания всех людей. </a:t>
            </a:r>
          </a:p>
          <a:p>
            <a:pPr marL="90488" indent="-90488"/>
            <a:r>
              <a:rPr lang="ru-RU" sz="1800" dirty="0" smtClean="0"/>
              <a:t>Таким образом, в ветхозаветные времена пророком считался человек, который, по божественному избранию и полномочию, передавал божьи слова людям, для чего он имел особые откровения и дары от Господа</a:t>
            </a:r>
          </a:p>
          <a:p>
            <a:pPr marL="90488" indent="-90488"/>
            <a:r>
              <a:rPr lang="vi-VN" sz="1800" b="1" dirty="0" smtClean="0"/>
              <a:t>Проро́ки в исла́ме</a:t>
            </a:r>
            <a:r>
              <a:rPr lang="vi-VN" sz="1800" dirty="0" smtClean="0"/>
              <a:t> (</a:t>
            </a:r>
            <a:r>
              <a:rPr lang="vi-VN" sz="1800" dirty="0" smtClean="0">
                <a:hlinkClick r:id="rId2" action="ppaction://hlinkfile" tooltip="Арабский язык"/>
              </a:rPr>
              <a:t>араб.</a:t>
            </a:r>
            <a:r>
              <a:rPr lang="vi-VN" sz="1800" dirty="0" smtClean="0"/>
              <a:t> </a:t>
            </a:r>
            <a:r>
              <a:rPr lang="ar-AE" sz="1800" dirty="0" smtClean="0"/>
              <a:t>نبي‎‎) — </a:t>
            </a:r>
            <a:r>
              <a:rPr lang="vi-VN" sz="1800" dirty="0" smtClean="0"/>
              <a:t>это люди, избранные </a:t>
            </a:r>
            <a:r>
              <a:rPr lang="vi-VN" sz="1800" dirty="0" smtClean="0">
                <a:hlinkClick r:id="rId3" action="ppaction://hlinkfile" tooltip="Бог"/>
              </a:rPr>
              <a:t>Богом</a:t>
            </a:r>
            <a:r>
              <a:rPr lang="vi-VN" sz="1800" dirty="0" smtClean="0"/>
              <a:t> (</a:t>
            </a:r>
            <a:r>
              <a:rPr lang="vi-VN" sz="1800" dirty="0" smtClean="0">
                <a:hlinkClick r:id="rId4" action="ppaction://hlinkfile" tooltip="Аллах"/>
              </a:rPr>
              <a:t>Аллахом</a:t>
            </a:r>
            <a:r>
              <a:rPr lang="vi-VN" sz="1800" dirty="0" smtClean="0"/>
              <a:t>) для передачи откровения (</a:t>
            </a:r>
            <a:r>
              <a:rPr lang="vi-VN" sz="1800" dirty="0" smtClean="0">
                <a:hlinkClick r:id="rId5" action="ppaction://hlinkfile" tooltip="Вахй"/>
              </a:rPr>
              <a:t>вахй</a:t>
            </a:r>
            <a:r>
              <a:rPr lang="vi-VN" sz="1800" dirty="0" smtClean="0"/>
              <a:t>).</a:t>
            </a:r>
            <a:endParaRPr lang="ru-RU" sz="1800" dirty="0" smtClean="0"/>
          </a:p>
        </p:txBody>
      </p:sp>
      <p:pic>
        <p:nvPicPr>
          <p:cNvPr id="3081" name="Picture 9" descr="C:\Documents and Settings\HARd\Рабочий стол\10233-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5357818" y="1142984"/>
            <a:ext cx="2928958" cy="4863584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4643438" y="5929330"/>
            <a:ext cx="4286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Моисей и Аарон. Царские врата из монастыря св. Екатерины (</a:t>
            </a:r>
            <a:r>
              <a:rPr lang="ru-RU" dirty="0" err="1" smtClean="0"/>
              <a:t>Синай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428</TotalTime>
  <Words>395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Урок 7</vt:lpstr>
      <vt:lpstr>Веды</vt:lpstr>
      <vt:lpstr>Авеста</vt:lpstr>
      <vt:lpstr>Трипитака</vt:lpstr>
      <vt:lpstr>Тора</vt:lpstr>
      <vt:lpstr>ТОРА</vt:lpstr>
      <vt:lpstr>ТАНаХ</vt:lpstr>
      <vt:lpstr>танах</vt:lpstr>
      <vt:lpstr>пророки</vt:lpstr>
      <vt:lpstr>канон</vt:lpstr>
      <vt:lpstr>БИБЛИЯ</vt:lpstr>
      <vt:lpstr>Библия состоит из многих частей, объединяемых в Ветхий Завет и Новый Завет.</vt:lpstr>
      <vt:lpstr>Коран</vt:lpstr>
      <vt:lpstr>Слайд 14</vt:lpstr>
      <vt:lpstr>Слайд 15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МИРОВЫХ РЕЛИГИОЗНЫХ КУЛЬТУР</dc:title>
  <dc:creator>К216А-8</dc:creator>
  <cp:lastModifiedBy>HARd</cp:lastModifiedBy>
  <cp:revision>48</cp:revision>
  <dcterms:created xsi:type="dcterms:W3CDTF">2010-03-07T05:55:53Z</dcterms:created>
  <dcterms:modified xsi:type="dcterms:W3CDTF">2010-04-27T02:07:24Z</dcterms:modified>
</cp:coreProperties>
</file>