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3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8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3CD-9004-4A04-B6AA-ACF19EA76E5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9099-8D88-4AEC-AB41-758304336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3CD-9004-4A04-B6AA-ACF19EA76E5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9099-8D88-4AEC-AB41-758304336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3CD-9004-4A04-B6AA-ACF19EA76E5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9099-8D88-4AEC-AB41-758304336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3CD-9004-4A04-B6AA-ACF19EA76E5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9099-8D88-4AEC-AB41-758304336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3CD-9004-4A04-B6AA-ACF19EA76E5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9099-8D88-4AEC-AB41-758304336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3CD-9004-4A04-B6AA-ACF19EA76E5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9099-8D88-4AEC-AB41-758304336B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3CD-9004-4A04-B6AA-ACF19EA76E5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9099-8D88-4AEC-AB41-758304336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3CD-9004-4A04-B6AA-ACF19EA76E5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9099-8D88-4AEC-AB41-758304336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3CD-9004-4A04-B6AA-ACF19EA76E5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9099-8D88-4AEC-AB41-758304336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3CD-9004-4A04-B6AA-ACF19EA76E5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29099-8D88-4AEC-AB41-758304336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3CD-9004-4A04-B6AA-ACF19EA76E5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9099-8D88-4AEC-AB41-758304336B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979C3CD-9004-4A04-B6AA-ACF19EA76E51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5F29099-8D88-4AEC-AB41-758304336B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Художні напрями ХХ ст.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9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Головним зображальним засобом є геометричні плоскі фігури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00016" y="620688"/>
            <a:ext cx="3200400" cy="5688632"/>
          </a:xfrm>
        </p:spPr>
        <p:txBody>
          <a:bodyPr>
            <a:normAutofit fontScale="92500" lnSpcReduction="20000"/>
          </a:bodyPr>
          <a:lstStyle/>
          <a:p>
            <a:endParaRPr lang="ru-RU" b="0" dirty="0" smtClean="0">
              <a:solidFill>
                <a:srgbClr val="404040"/>
              </a:solidFill>
              <a:latin typeface="Arial"/>
            </a:endParaRPr>
          </a:p>
          <a:p>
            <a:endParaRPr lang="ru-RU" b="0" dirty="0">
              <a:solidFill>
                <a:srgbClr val="404040"/>
              </a:solidFill>
              <a:latin typeface="Arial"/>
            </a:endParaRPr>
          </a:p>
          <a:p>
            <a:endParaRPr lang="ru-RU" b="0" dirty="0" smtClean="0">
              <a:solidFill>
                <a:srgbClr val="404040"/>
              </a:solidFill>
              <a:latin typeface="Arial"/>
            </a:endParaRPr>
          </a:p>
          <a:p>
            <a:endParaRPr lang="ru-RU" b="0" dirty="0">
              <a:solidFill>
                <a:srgbClr val="404040"/>
              </a:solidFill>
              <a:latin typeface="Arial"/>
            </a:endParaRPr>
          </a:p>
          <a:p>
            <a:endParaRPr lang="ru-RU" b="0" dirty="0" smtClean="0">
              <a:solidFill>
                <a:srgbClr val="404040"/>
              </a:solidFill>
              <a:latin typeface="Arial"/>
            </a:endParaRPr>
          </a:p>
          <a:p>
            <a:endParaRPr lang="ru-RU" b="0" dirty="0">
              <a:solidFill>
                <a:srgbClr val="404040"/>
              </a:solidFill>
              <a:latin typeface="Arial"/>
            </a:endParaRPr>
          </a:p>
          <a:p>
            <a:endParaRPr lang="ru-RU" b="0" dirty="0" smtClean="0">
              <a:solidFill>
                <a:srgbClr val="404040"/>
              </a:solidFill>
              <a:latin typeface="Arial"/>
            </a:endParaRPr>
          </a:p>
          <a:p>
            <a:endParaRPr lang="ru-RU" b="0" dirty="0">
              <a:solidFill>
                <a:srgbClr val="404040"/>
              </a:solidFill>
              <a:latin typeface="Arial"/>
            </a:endParaRPr>
          </a:p>
          <a:p>
            <a:endParaRPr lang="ru-RU" b="0" dirty="0" smtClean="0">
              <a:solidFill>
                <a:srgbClr val="404040"/>
              </a:solidFill>
              <a:latin typeface="Arial"/>
            </a:endParaRPr>
          </a:p>
          <a:p>
            <a:r>
              <a:rPr lang="ru-RU" b="0" dirty="0" smtClean="0">
                <a:solidFill>
                  <a:srgbClr val="404040"/>
                </a:solidFill>
                <a:latin typeface="Arial"/>
              </a:rPr>
              <a:t>Казимир Малевич</a:t>
            </a:r>
          </a:p>
          <a:p>
            <a:r>
              <a:rPr lang="ru-RU" b="0" dirty="0" smtClean="0">
                <a:solidFill>
                  <a:srgbClr val="404040"/>
                </a:solidFill>
                <a:latin typeface="Arial"/>
              </a:rPr>
              <a:t>«</a:t>
            </a:r>
            <a:r>
              <a:rPr lang="ru-RU" b="0" dirty="0" err="1" smtClean="0">
                <a:solidFill>
                  <a:srgbClr val="404040"/>
                </a:solidFill>
                <a:latin typeface="Arial"/>
              </a:rPr>
              <a:t>Супрематична</a:t>
            </a:r>
            <a:r>
              <a:rPr lang="ru-RU" b="0" dirty="0" smtClean="0">
                <a:solidFill>
                  <a:srgbClr val="404040"/>
                </a:solidFill>
                <a:latin typeface="Arial"/>
              </a:rPr>
              <a:t> </a:t>
            </a:r>
            <a:r>
              <a:rPr lang="ru-RU" b="0" dirty="0" err="1" smtClean="0">
                <a:solidFill>
                  <a:srgbClr val="404040"/>
                </a:solidFill>
                <a:latin typeface="Arial"/>
              </a:rPr>
              <a:t>конструкція</a:t>
            </a:r>
            <a:r>
              <a:rPr lang="ru-RU" b="0" dirty="0" smtClean="0">
                <a:solidFill>
                  <a:srgbClr val="404040"/>
                </a:solidFill>
                <a:latin typeface="Arial"/>
              </a:rPr>
              <a:t>», </a:t>
            </a:r>
            <a:r>
              <a:rPr lang="ru-RU" b="0" dirty="0">
                <a:solidFill>
                  <a:srgbClr val="404040"/>
                </a:solidFill>
                <a:latin typeface="Arial"/>
              </a:rPr>
              <a:t>1915 год.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супрематизм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2657089" cy="380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32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Зображальними засобами є літера, знак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летризм</a:t>
            </a: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80728"/>
            <a:ext cx="4298065" cy="32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51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400" dirty="0" smtClean="0"/>
              <a:t>ОПТИЧНЕ МИСТЕЦТВО – ВИКОРИСТОВУЄ ОПТИЧНІ ІЛЮЗІЇ АБО ЕФЕКТИ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5284048"/>
          </a:xfrm>
        </p:spPr>
        <p:txBody>
          <a:bodyPr>
            <a:normAutofit lnSpcReduction="1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 err="1" smtClean="0"/>
              <a:t>Бріджет</a:t>
            </a:r>
            <a:r>
              <a:rPr lang="uk-UA" dirty="0" smtClean="0"/>
              <a:t> </a:t>
            </a:r>
            <a:r>
              <a:rPr lang="uk-UA" dirty="0" err="1" smtClean="0"/>
              <a:t>Райлі</a:t>
            </a:r>
            <a:endParaRPr lang="uk-UA" dirty="0" smtClean="0"/>
          </a:p>
          <a:p>
            <a:r>
              <a:rPr lang="uk-UA" dirty="0" smtClean="0"/>
              <a:t>«Рух в квадратах»,</a:t>
            </a:r>
          </a:p>
          <a:p>
            <a:r>
              <a:rPr lang="uk-UA" dirty="0" smtClean="0"/>
              <a:t>1961рік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ОП-АРТ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8680"/>
            <a:ext cx="3937620" cy="393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16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Передбачає правильність, логічність </a:t>
            </a:r>
            <a:r>
              <a:rPr lang="uk-UA" dirty="0" err="1" smtClean="0"/>
              <a:t>конструкції.Модульна</a:t>
            </a:r>
            <a:r>
              <a:rPr lang="uk-UA" dirty="0" smtClean="0"/>
              <a:t> сітка має кілька кольорових акцентів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4852000"/>
          </a:xfrm>
        </p:spPr>
        <p:txBody>
          <a:bodyPr>
            <a:normAutofit lnSpcReduction="1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Піт </a:t>
            </a:r>
            <a:r>
              <a:rPr lang="uk-UA" dirty="0" err="1" smtClean="0"/>
              <a:t>Мондріан</a:t>
            </a:r>
            <a:r>
              <a:rPr lang="uk-UA" dirty="0" smtClean="0"/>
              <a:t> «Композиція»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Конструктивізм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3347985" cy="332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74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Плями наносяться на полотно швидкими рухами , без попереднього задуму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5140032"/>
          </a:xfrm>
        </p:spPr>
        <p:txBody>
          <a:bodyPr>
            <a:normAutofit lnSpcReduction="1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Джексон </a:t>
            </a:r>
            <a:r>
              <a:rPr lang="uk-UA" dirty="0" err="1" smtClean="0"/>
              <a:t>Поллок</a:t>
            </a:r>
            <a:endParaRPr lang="uk-UA" dirty="0" smtClean="0"/>
          </a:p>
          <a:p>
            <a:r>
              <a:rPr lang="uk-UA" dirty="0" smtClean="0"/>
              <a:t>«№8»,1949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Ташизм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24744"/>
            <a:ext cx="430218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9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1193519" y="315685"/>
            <a:ext cx="5650992" cy="4890364"/>
          </a:xfrm>
        </p:spPr>
        <p:txBody>
          <a:bodyPr/>
          <a:lstStyle/>
          <a:p>
            <a:r>
              <a:rPr lang="uk-UA" dirty="0" smtClean="0"/>
              <a:t> мистецтво </a:t>
            </a:r>
            <a:r>
              <a:rPr lang="uk-UA" dirty="0" err="1" smtClean="0"/>
              <a:t>ХХст</a:t>
            </a:r>
            <a:r>
              <a:rPr lang="uk-UA" dirty="0" smtClean="0"/>
              <a:t>. </a:t>
            </a:r>
            <a:br>
              <a:rPr lang="uk-UA" dirty="0" smtClean="0"/>
            </a:br>
            <a:r>
              <a:rPr lang="uk-UA" dirty="0" smtClean="0"/>
              <a:t>налічує кілька сотень напрямів,які  розвивалися не тільки в живописі, а й в архітектурі, Літературі, музиці і інших видах мистецтва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7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575408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Модернізм 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-  </a:t>
            </a:r>
            <a:r>
              <a:rPr lang="uk-UA" i="1" dirty="0"/>
              <a:t>Загальне позначення явищ мистецтва </a:t>
            </a:r>
            <a:r>
              <a:rPr lang="uk-UA" i="1" dirty="0" smtClean="0"/>
              <a:t> </a:t>
            </a:r>
            <a:r>
              <a:rPr lang="uk-UA" i="1" dirty="0"/>
              <a:t>ХХ ст., що відійшли від традицій зовнішньої подібності та утверджували новий підхід </a:t>
            </a:r>
            <a:r>
              <a:rPr lang="uk-UA" i="1" dirty="0" smtClean="0"/>
              <a:t> до </a:t>
            </a:r>
            <a:r>
              <a:rPr lang="uk-UA" i="1" dirty="0"/>
              <a:t>зображення буття</a:t>
            </a:r>
            <a:r>
              <a:rPr lang="uk-UA" i="1" dirty="0" smtClean="0"/>
              <a:t>.</a:t>
            </a:r>
            <a:r>
              <a:rPr lang="uk-UA" i="1" dirty="0"/>
              <a:t> </a:t>
            </a: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>У живописі виражається погляд автора, його почуття, його правда, те головне, що не можна виразити простим копіювання дійсності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6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9067028">
            <a:off x="2286000" y="766733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800"/>
              </a:spcBef>
            </a:pPr>
            <a:r>
              <a:rPr lang="uk-UA" sz="2800" b="1" dirty="0" smtClean="0">
                <a:solidFill>
                  <a:srgbClr val="000000"/>
                </a:solidFill>
              </a:rPr>
              <a:t>Кубізм</a:t>
            </a:r>
            <a:r>
              <a:rPr lang="uk-UA" sz="2800" b="1" dirty="0">
                <a:solidFill>
                  <a:srgbClr val="000000"/>
                </a:solidFill>
              </a:rPr>
              <a:t>,</a:t>
            </a:r>
          </a:p>
          <a:p>
            <a:pPr marL="342900" lvl="0" indent="-342900">
              <a:spcBef>
                <a:spcPts val="800"/>
              </a:spcBef>
            </a:pPr>
            <a:r>
              <a:rPr lang="uk-UA" sz="2800" b="1" smtClean="0">
                <a:solidFill>
                  <a:srgbClr val="000000"/>
                </a:solidFill>
              </a:rPr>
              <a:t>орфізм</a:t>
            </a:r>
            <a:r>
              <a:rPr lang="uk-UA" sz="2800" b="1" dirty="0">
                <a:solidFill>
                  <a:srgbClr val="000000"/>
                </a:solidFill>
              </a:rPr>
              <a:t>,</a:t>
            </a:r>
          </a:p>
          <a:p>
            <a:pPr marL="342900" lvl="0" indent="-342900">
              <a:spcBef>
                <a:spcPts val="800"/>
              </a:spcBef>
            </a:pPr>
            <a:r>
              <a:rPr lang="uk-UA" sz="2800" b="1" dirty="0">
                <a:solidFill>
                  <a:srgbClr val="000000"/>
                </a:solidFill>
              </a:rPr>
              <a:t>експресіонізм,</a:t>
            </a:r>
          </a:p>
          <a:p>
            <a:pPr marL="342900" lvl="0" indent="-342900">
              <a:spcBef>
                <a:spcPts val="800"/>
              </a:spcBef>
            </a:pPr>
            <a:r>
              <a:rPr lang="uk-UA" sz="2800" b="1" dirty="0" err="1">
                <a:solidFill>
                  <a:srgbClr val="000000"/>
                </a:solidFill>
              </a:rPr>
              <a:t>фовізм</a:t>
            </a:r>
            <a:r>
              <a:rPr lang="uk-UA" sz="2800" b="1" dirty="0">
                <a:solidFill>
                  <a:srgbClr val="000000"/>
                </a:solidFill>
              </a:rPr>
              <a:t>,</a:t>
            </a:r>
          </a:p>
          <a:p>
            <a:pPr marL="342900" lvl="0" indent="-342900">
              <a:spcBef>
                <a:spcPts val="800"/>
              </a:spcBef>
            </a:pPr>
            <a:r>
              <a:rPr lang="uk-UA" sz="2800" b="1" dirty="0">
                <a:solidFill>
                  <a:srgbClr val="000000"/>
                </a:solidFill>
              </a:rPr>
              <a:t>сюрреалізм,</a:t>
            </a:r>
          </a:p>
          <a:p>
            <a:pPr marL="342900" lvl="0" indent="-342900">
              <a:spcBef>
                <a:spcPts val="800"/>
              </a:spcBef>
            </a:pPr>
            <a:r>
              <a:rPr lang="uk-UA" sz="2800" b="1" dirty="0" smtClean="0">
                <a:solidFill>
                  <a:srgbClr val="000000"/>
                </a:solidFill>
              </a:rPr>
              <a:t>абстракціонізм,</a:t>
            </a:r>
            <a:endParaRPr lang="uk-UA" sz="2800" b="1" dirty="0">
              <a:solidFill>
                <a:srgbClr val="000000"/>
              </a:solidFill>
            </a:endParaRPr>
          </a:p>
          <a:p>
            <a:pPr marL="342900" lvl="0" indent="-342900">
              <a:spcBef>
                <a:spcPts val="800"/>
              </a:spcBef>
            </a:pPr>
            <a:r>
              <a:rPr lang="uk-UA" sz="2800" b="1" dirty="0" smtClean="0">
                <a:solidFill>
                  <a:srgbClr val="000000"/>
                </a:solidFill>
              </a:rPr>
              <a:t>супрематизм</a:t>
            </a:r>
            <a:r>
              <a:rPr lang="uk-UA" sz="2800" b="1" dirty="0">
                <a:solidFill>
                  <a:srgbClr val="000000"/>
                </a:solidFill>
              </a:rPr>
              <a:t>,</a:t>
            </a:r>
          </a:p>
          <a:p>
            <a:pPr marL="342900" lvl="0" indent="-342900">
              <a:spcBef>
                <a:spcPts val="800"/>
              </a:spcBef>
            </a:pPr>
            <a:r>
              <a:rPr lang="uk-UA" sz="2800" b="1" dirty="0" err="1" smtClean="0">
                <a:solidFill>
                  <a:srgbClr val="000000"/>
                </a:solidFill>
              </a:rPr>
              <a:t>летризм</a:t>
            </a:r>
            <a:r>
              <a:rPr lang="uk-UA" sz="2800" b="1" dirty="0">
                <a:solidFill>
                  <a:srgbClr val="000000"/>
                </a:solidFill>
              </a:rPr>
              <a:t>,</a:t>
            </a:r>
          </a:p>
          <a:p>
            <a:pPr marL="342900" lvl="0" indent="-342900">
              <a:spcBef>
                <a:spcPts val="800"/>
              </a:spcBef>
            </a:pPr>
            <a:r>
              <a:rPr lang="uk-UA" sz="2800" b="1" dirty="0" err="1" smtClean="0">
                <a:solidFill>
                  <a:srgbClr val="000000"/>
                </a:solidFill>
              </a:rPr>
              <a:t>оп-арт</a:t>
            </a:r>
            <a:r>
              <a:rPr lang="uk-UA" sz="2800" b="1" dirty="0">
                <a:solidFill>
                  <a:srgbClr val="000000"/>
                </a:solidFill>
              </a:rPr>
              <a:t>,</a:t>
            </a:r>
          </a:p>
          <a:p>
            <a:pPr marL="342900" lvl="0" indent="-342900">
              <a:spcBef>
                <a:spcPts val="800"/>
              </a:spcBef>
            </a:pPr>
            <a:r>
              <a:rPr lang="uk-UA" sz="2800" b="1" dirty="0" smtClean="0">
                <a:solidFill>
                  <a:srgbClr val="000000"/>
                </a:solidFill>
              </a:rPr>
              <a:t>ташизм 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2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sz="2400" dirty="0" smtClean="0"/>
              <a:t>Течія в мистецтві, що ставить своїм завданням конструювання об’ємної форми на площині,поєднує кілька точок зору на предмет.</a:t>
            </a:r>
          </a:p>
          <a:p>
            <a:r>
              <a:rPr lang="uk-UA" sz="2400" dirty="0" smtClean="0"/>
              <a:t>Переважають прямі лінії, кубоподібні форми,предмет розкладається на геометричні площини.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4996016"/>
          </a:xfrm>
        </p:spPr>
        <p:txBody>
          <a:bodyPr>
            <a:normAutofit fontScale="70000" lnSpcReduction="2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 err="1" smtClean="0"/>
              <a:t>Пабло</a:t>
            </a:r>
            <a:r>
              <a:rPr lang="uk-UA" dirty="0" smtClean="0"/>
              <a:t> </a:t>
            </a:r>
            <a:r>
              <a:rPr lang="uk-UA" dirty="0" err="1" smtClean="0"/>
              <a:t>Пікассо</a:t>
            </a:r>
            <a:r>
              <a:rPr lang="uk-UA" dirty="0" smtClean="0"/>
              <a:t>,</a:t>
            </a:r>
            <a:endParaRPr lang="ru-RU" dirty="0"/>
          </a:p>
          <a:p>
            <a:r>
              <a:rPr lang="uk-UA" dirty="0" smtClean="0"/>
              <a:t>«</a:t>
            </a:r>
            <a:r>
              <a:rPr lang="uk-UA" dirty="0" err="1" smtClean="0"/>
              <a:t>Авіньйонські</a:t>
            </a:r>
            <a:r>
              <a:rPr lang="uk-UA" dirty="0" smtClean="0"/>
              <a:t> дівчата»</a:t>
            </a:r>
          </a:p>
          <a:p>
            <a:r>
              <a:rPr lang="uk-UA" dirty="0" smtClean="0"/>
              <a:t>1907рік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Кубізм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6672"/>
            <a:ext cx="428625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61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Виражає динаміку руху і музику ритмів за допомогою перетину дуг та основних кольорів спектру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5212040"/>
          </a:xfrm>
        </p:spPr>
        <p:txBody>
          <a:bodyPr>
            <a:normAutofit fontScale="77500" lnSpcReduction="2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Соня </a:t>
            </a:r>
            <a:r>
              <a:rPr lang="uk-UA" dirty="0" err="1" smtClean="0"/>
              <a:t>Делоне</a:t>
            </a:r>
            <a:endParaRPr lang="uk-UA" dirty="0"/>
          </a:p>
          <a:p>
            <a:r>
              <a:rPr lang="uk-UA" dirty="0" smtClean="0"/>
              <a:t>«Електричні призми»</a:t>
            </a:r>
          </a:p>
          <a:p>
            <a:r>
              <a:rPr lang="uk-UA" dirty="0" smtClean="0"/>
              <a:t>1912-1913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Орфізм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0728"/>
            <a:ext cx="37719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0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Зображення напружених переживань та емоцій, в основному через колір і масивність форми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5212040"/>
          </a:xfrm>
        </p:spPr>
        <p:txBody>
          <a:bodyPr>
            <a:normAutofit fontScale="85000" lnSpcReduction="2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Едвард </a:t>
            </a:r>
            <a:r>
              <a:rPr lang="uk-UA" dirty="0" err="1" smtClean="0"/>
              <a:t>Мунк</a:t>
            </a:r>
            <a:r>
              <a:rPr lang="uk-UA" dirty="0" smtClean="0"/>
              <a:t> «Крик» </a:t>
            </a:r>
          </a:p>
          <a:p>
            <a:r>
              <a:rPr lang="uk-UA" dirty="0" smtClean="0"/>
              <a:t>1893рік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експресіонізм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4664"/>
            <a:ext cx="3760780" cy="443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2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 </a:t>
            </a:r>
            <a:r>
              <a:rPr lang="uk-UA" dirty="0" smtClean="0"/>
              <a:t>(від </a:t>
            </a:r>
            <a:r>
              <a:rPr lang="uk-UA" dirty="0" err="1"/>
              <a:t>фр</a:t>
            </a:r>
            <a:r>
              <a:rPr lang="uk-UA" dirty="0"/>
              <a:t>. </a:t>
            </a:r>
            <a:r>
              <a:rPr lang="en-BZ" dirty="0"/>
              <a:t>fauve — </a:t>
            </a:r>
            <a:r>
              <a:rPr lang="uk-UA" dirty="0"/>
              <a:t>дикий</a:t>
            </a:r>
            <a:r>
              <a:rPr lang="uk-UA" dirty="0" smtClean="0"/>
              <a:t>) використовує </a:t>
            </a:r>
            <a:r>
              <a:rPr lang="uk-UA" dirty="0"/>
              <a:t>чисті,яскраві </a:t>
            </a:r>
            <a:r>
              <a:rPr lang="uk-UA" dirty="0" smtClean="0"/>
              <a:t>кольори, спрощені форми.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5284048"/>
          </a:xfrm>
        </p:spPr>
        <p:txBody>
          <a:bodyPr>
            <a:normAutofit fontScale="85000" lnSpcReduction="2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err="1" smtClean="0"/>
              <a:t>Анрі</a:t>
            </a:r>
            <a:r>
              <a:rPr lang="uk-UA" dirty="0" smtClean="0"/>
              <a:t> </a:t>
            </a:r>
            <a:r>
              <a:rPr lang="uk-UA" dirty="0" err="1" smtClean="0"/>
              <a:t>Матісс</a:t>
            </a:r>
            <a:r>
              <a:rPr lang="uk-UA" dirty="0" smtClean="0"/>
              <a:t> «Червоні рибки»,</a:t>
            </a:r>
          </a:p>
          <a:p>
            <a:r>
              <a:rPr lang="uk-UA" dirty="0" smtClean="0"/>
              <a:t>1911 рік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Фовізм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300333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Зображає картини, що виникають в підсвідомості митця, предмети знаходяться в незвичайному середовищі, набувають незвичайних функцій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5140032"/>
          </a:xfrm>
        </p:spPr>
        <p:txBody>
          <a:bodyPr>
            <a:normAutofit fontScale="85000" lnSpcReduction="10000"/>
          </a:bodyPr>
          <a:lstStyle/>
          <a:p>
            <a:endParaRPr lang="ru-RU" b="0" dirty="0" smtClean="0">
              <a:solidFill>
                <a:srgbClr val="000000"/>
              </a:solidFill>
              <a:latin typeface="tahoma"/>
            </a:endParaRPr>
          </a:p>
          <a:p>
            <a:endParaRPr lang="ru-RU" b="0" dirty="0">
              <a:solidFill>
                <a:srgbClr val="000000"/>
              </a:solidFill>
              <a:latin typeface="tahoma"/>
            </a:endParaRPr>
          </a:p>
          <a:p>
            <a:endParaRPr lang="ru-RU" b="0" dirty="0" smtClean="0">
              <a:solidFill>
                <a:srgbClr val="000000"/>
              </a:solidFill>
              <a:latin typeface="tahoma"/>
            </a:endParaRPr>
          </a:p>
          <a:p>
            <a:endParaRPr lang="ru-RU" b="0" dirty="0">
              <a:solidFill>
                <a:srgbClr val="000000"/>
              </a:solidFill>
              <a:latin typeface="tahoma"/>
            </a:endParaRPr>
          </a:p>
          <a:p>
            <a:endParaRPr lang="ru-RU" b="0" dirty="0" smtClean="0">
              <a:solidFill>
                <a:srgbClr val="000000"/>
              </a:solidFill>
              <a:latin typeface="tahoma"/>
            </a:endParaRPr>
          </a:p>
          <a:p>
            <a:endParaRPr lang="ru-RU" b="0" dirty="0">
              <a:solidFill>
                <a:srgbClr val="000000"/>
              </a:solidFill>
              <a:latin typeface="tahoma"/>
            </a:endParaRPr>
          </a:p>
          <a:p>
            <a:endParaRPr lang="ru-RU" b="0" dirty="0" smtClean="0">
              <a:solidFill>
                <a:srgbClr val="000000"/>
              </a:solidFill>
              <a:latin typeface="tahoma"/>
            </a:endParaRPr>
          </a:p>
          <a:p>
            <a:endParaRPr lang="ru-RU" b="0" dirty="0">
              <a:solidFill>
                <a:srgbClr val="000000"/>
              </a:solidFill>
              <a:latin typeface="tahoma"/>
            </a:endParaRPr>
          </a:p>
          <a:p>
            <a:endParaRPr lang="ru-RU" b="0" dirty="0" smtClean="0">
              <a:solidFill>
                <a:srgbClr val="000000"/>
              </a:solidFill>
              <a:latin typeface="tahoma"/>
            </a:endParaRPr>
          </a:p>
          <a:p>
            <a:r>
              <a:rPr lang="ru-RU" b="0" dirty="0" smtClean="0">
                <a:solidFill>
                  <a:srgbClr val="000000"/>
                </a:solidFill>
                <a:latin typeface="tahoma"/>
              </a:rPr>
              <a:t>Сальвадор </a:t>
            </a:r>
            <a:r>
              <a:rPr lang="ru-RU" b="0" dirty="0">
                <a:solidFill>
                  <a:srgbClr val="000000"/>
                </a:solidFill>
                <a:latin typeface="tahoma"/>
              </a:rPr>
              <a:t>Дали. </a:t>
            </a:r>
            <a:r>
              <a:rPr lang="ru-RU" b="0" dirty="0" smtClean="0">
                <a:solidFill>
                  <a:srgbClr val="000000"/>
                </a:solidFill>
                <a:latin typeface="tahoma"/>
              </a:rPr>
              <a:t>«Метаморфоза нарцисса», </a:t>
            </a:r>
            <a:r>
              <a:rPr lang="ru-RU" b="0" dirty="0">
                <a:solidFill>
                  <a:srgbClr val="000000"/>
                </a:solidFill>
                <a:latin typeface="tahoma"/>
              </a:rPr>
              <a:t>1937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Сюрреалізм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98985"/>
            <a:ext cx="5124106" cy="33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1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Не зображає реальних предметів, виражає думку через поєднання кольорів, геометричних елементів,просторових відношень.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5140032"/>
          </a:xfrm>
        </p:spPr>
        <p:txBody>
          <a:bodyPr>
            <a:normAutofit fontScale="85000" lnSpcReduction="20000"/>
          </a:bodyPr>
          <a:lstStyle/>
          <a:p>
            <a:endParaRPr lang="ru-RU" b="0" dirty="0" smtClean="0">
              <a:solidFill>
                <a:srgbClr val="888888"/>
              </a:solidFill>
              <a:latin typeface="arial"/>
            </a:endParaRPr>
          </a:p>
          <a:p>
            <a:endParaRPr lang="ru-RU" b="0" dirty="0">
              <a:solidFill>
                <a:srgbClr val="888888"/>
              </a:solidFill>
              <a:latin typeface="arial"/>
            </a:endParaRPr>
          </a:p>
          <a:p>
            <a:endParaRPr lang="ru-RU" b="0" dirty="0" smtClean="0">
              <a:solidFill>
                <a:srgbClr val="888888"/>
              </a:solidFill>
              <a:latin typeface="arial"/>
            </a:endParaRPr>
          </a:p>
          <a:p>
            <a:endParaRPr lang="ru-RU" b="0" dirty="0" smtClean="0">
              <a:solidFill>
                <a:srgbClr val="888888"/>
              </a:solidFill>
              <a:latin typeface="arial"/>
            </a:endParaRPr>
          </a:p>
          <a:p>
            <a:endParaRPr lang="ru-RU" b="0" dirty="0">
              <a:solidFill>
                <a:srgbClr val="888888"/>
              </a:solidFill>
              <a:latin typeface="arial"/>
            </a:endParaRPr>
          </a:p>
          <a:p>
            <a:endParaRPr lang="ru-RU" b="0" dirty="0" smtClean="0">
              <a:solidFill>
                <a:srgbClr val="888888"/>
              </a:solidFill>
              <a:latin typeface="arial"/>
            </a:endParaRPr>
          </a:p>
          <a:p>
            <a:endParaRPr lang="ru-RU" b="0" dirty="0" smtClean="0">
              <a:solidFill>
                <a:srgbClr val="888888"/>
              </a:solidFill>
              <a:latin typeface="arial"/>
            </a:endParaRPr>
          </a:p>
          <a:p>
            <a:endParaRPr lang="ru-RU" b="0" dirty="0">
              <a:solidFill>
                <a:srgbClr val="888888"/>
              </a:solidFill>
              <a:latin typeface="arial"/>
            </a:endParaRPr>
          </a:p>
          <a:p>
            <a:endParaRPr lang="ru-RU" b="0" dirty="0" smtClean="0">
              <a:solidFill>
                <a:srgbClr val="888888"/>
              </a:solidFill>
              <a:latin typeface="arial"/>
            </a:endParaRPr>
          </a:p>
          <a:p>
            <a:r>
              <a:rPr lang="ru-RU" b="0" dirty="0" smtClean="0">
                <a:latin typeface="arial"/>
              </a:rPr>
              <a:t>«</a:t>
            </a:r>
            <a:r>
              <a:rPr lang="ru-RU" b="0" dirty="0" err="1" smtClean="0">
                <a:latin typeface="arial"/>
              </a:rPr>
              <a:t>Жовто-червоно-синій</a:t>
            </a:r>
            <a:r>
              <a:rPr lang="ru-RU" b="0" dirty="0" smtClean="0">
                <a:latin typeface="arial"/>
              </a:rPr>
              <a:t>» </a:t>
            </a:r>
          </a:p>
          <a:p>
            <a:r>
              <a:rPr lang="ru-RU" b="0" dirty="0" smtClean="0">
                <a:latin typeface="arial"/>
              </a:rPr>
              <a:t>Василь </a:t>
            </a:r>
            <a:r>
              <a:rPr lang="ru-RU" b="0" dirty="0" err="1" smtClean="0">
                <a:latin typeface="arial"/>
              </a:rPr>
              <a:t>Кандінський</a:t>
            </a:r>
            <a:r>
              <a:rPr lang="ru-RU" b="0" dirty="0">
                <a:latin typeface="arial"/>
              </a:rPr>
              <a:t>. </a:t>
            </a:r>
            <a:endParaRPr lang="ru-RU" b="0" dirty="0" smtClean="0">
              <a:latin typeface="arial"/>
            </a:endParaRPr>
          </a:p>
          <a:p>
            <a:r>
              <a:rPr lang="ru-RU" b="0" dirty="0" smtClean="0">
                <a:latin typeface="arial"/>
              </a:rPr>
              <a:t>1925</a:t>
            </a:r>
            <a:r>
              <a:rPr lang="ru-RU" b="0" dirty="0">
                <a:latin typeface="arial"/>
              </a:rPr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Абстракціонізм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844216" cy="303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45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178</TotalTime>
  <Words>260</Words>
  <Application>Microsoft Office PowerPoint</Application>
  <PresentationFormat>Экран (4:3)</PresentationFormat>
  <Paragraphs>150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Углы</vt:lpstr>
      <vt:lpstr>Художні напрями ХХ ст.</vt:lpstr>
      <vt:lpstr>  Модернізм   -  Загальне позначення явищ мистецтва  ХХ ст., що відійшли від традицій зовнішньої подібності та утверджували новий підхід  до зображення буття.  У живописі виражається погляд автора, його почуття, його правда, те головне, що не можна виразити простим копіювання дійсності  </vt:lpstr>
      <vt:lpstr>Презентация PowerPoint</vt:lpstr>
      <vt:lpstr>Кубізм</vt:lpstr>
      <vt:lpstr>Орфізм</vt:lpstr>
      <vt:lpstr>експресіонізм</vt:lpstr>
      <vt:lpstr>Фовізм</vt:lpstr>
      <vt:lpstr>Сюрреалізм</vt:lpstr>
      <vt:lpstr>Абстракціонізм</vt:lpstr>
      <vt:lpstr>супрематизм</vt:lpstr>
      <vt:lpstr>летризм</vt:lpstr>
      <vt:lpstr>ОП-АРТ</vt:lpstr>
      <vt:lpstr>Конструктивізм</vt:lpstr>
      <vt:lpstr>Ташизм</vt:lpstr>
      <vt:lpstr> мистецтво ХХст.  налічує кілька сотень напрямів,які  розвивалися не тільки в живописі, а й в архітектурі, Літературі, музиці і інших видах мистецтва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Художні напрями ХХ ст.</dc:title>
  <dc:creator>Andrey</dc:creator>
  <cp:lastModifiedBy>Andrey</cp:lastModifiedBy>
  <cp:revision>17</cp:revision>
  <dcterms:created xsi:type="dcterms:W3CDTF">2014-04-12T12:50:07Z</dcterms:created>
  <dcterms:modified xsi:type="dcterms:W3CDTF">2014-04-12T15:48:17Z</dcterms:modified>
</cp:coreProperties>
</file>