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CD8AE-A32E-4755-B42E-EAC795AECCF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25F11BB-EB62-4CDE-953D-0B1627FED65E}">
      <dgm:prSet phldrT="[Текст]"/>
      <dgm:spPr/>
      <dgm:t>
        <a:bodyPr/>
        <a:lstStyle/>
        <a:p>
          <a:r>
            <a:rPr lang="ru-RU" dirty="0" smtClean="0"/>
            <a:t>Нераскрывшееся соцветие</a:t>
          </a:r>
          <a:endParaRPr lang="ru-RU" dirty="0"/>
        </a:p>
      </dgm:t>
    </dgm:pt>
    <dgm:pt modelId="{652FF281-8C41-4C6C-8F98-E7B669D073A6}" type="parTrans" cxnId="{F6166ACD-AED2-4617-BFD9-4B50CDF3C7FD}">
      <dgm:prSet/>
      <dgm:spPr/>
      <dgm:t>
        <a:bodyPr/>
        <a:lstStyle/>
        <a:p>
          <a:endParaRPr lang="ru-RU"/>
        </a:p>
      </dgm:t>
    </dgm:pt>
    <dgm:pt modelId="{1023546E-85B2-49AE-9E85-727018D8E1C6}" type="sibTrans" cxnId="{F6166ACD-AED2-4617-BFD9-4B50CDF3C7FD}">
      <dgm:prSet/>
      <dgm:spPr/>
      <dgm:t>
        <a:bodyPr/>
        <a:lstStyle/>
        <a:p>
          <a:endParaRPr lang="ru-RU"/>
        </a:p>
      </dgm:t>
    </dgm:pt>
    <dgm:pt modelId="{001865C5-5871-43F7-990A-1C0B90A7FF49}">
      <dgm:prSet phldrT="[Текст]"/>
      <dgm:spPr/>
      <dgm:t>
        <a:bodyPr/>
        <a:lstStyle/>
        <a:p>
          <a:r>
            <a:rPr lang="ru-RU" b="0" i="0" dirty="0" smtClean="0"/>
            <a:t>соцветие с опылителем</a:t>
          </a:r>
          <a:endParaRPr lang="ru-RU" dirty="0"/>
        </a:p>
      </dgm:t>
    </dgm:pt>
    <dgm:pt modelId="{1318DC93-F85F-4524-971D-13FC83CBF2F7}" type="parTrans" cxnId="{44DF50DE-DA1F-4180-98FA-9AE5654E6396}">
      <dgm:prSet/>
      <dgm:spPr/>
      <dgm:t>
        <a:bodyPr/>
        <a:lstStyle/>
        <a:p>
          <a:endParaRPr lang="ru-RU"/>
        </a:p>
      </dgm:t>
    </dgm:pt>
    <dgm:pt modelId="{2B616207-1E32-4B9C-8A94-73EC05C9FBBB}" type="sibTrans" cxnId="{44DF50DE-DA1F-4180-98FA-9AE5654E6396}">
      <dgm:prSet/>
      <dgm:spPr/>
      <dgm:t>
        <a:bodyPr/>
        <a:lstStyle/>
        <a:p>
          <a:endParaRPr lang="ru-RU"/>
        </a:p>
      </dgm:t>
    </dgm:pt>
    <dgm:pt modelId="{5E3AD1B0-CF67-43C4-9142-F784FD69677C}">
      <dgm:prSet phldrT="[Текст]"/>
      <dgm:spPr/>
      <dgm:t>
        <a:bodyPr/>
        <a:lstStyle/>
        <a:p>
          <a:r>
            <a:rPr lang="ru-RU" b="0" i="0" dirty="0" smtClean="0"/>
            <a:t>плоды (семянки)</a:t>
          </a:r>
          <a:endParaRPr lang="ru-RU" dirty="0"/>
        </a:p>
      </dgm:t>
    </dgm:pt>
    <dgm:pt modelId="{5689FEF3-C42C-422D-93F8-AEEADD32D13A}" type="parTrans" cxnId="{042B12B3-43CE-440F-B2F2-53ACA26C013D}">
      <dgm:prSet/>
      <dgm:spPr/>
      <dgm:t>
        <a:bodyPr/>
        <a:lstStyle/>
        <a:p>
          <a:endParaRPr lang="ru-RU"/>
        </a:p>
      </dgm:t>
    </dgm:pt>
    <dgm:pt modelId="{1D384CE0-6319-4E3C-A334-D71A9B169E5E}" type="sibTrans" cxnId="{042B12B3-43CE-440F-B2F2-53ACA26C013D}">
      <dgm:prSet/>
      <dgm:spPr/>
      <dgm:t>
        <a:bodyPr/>
        <a:lstStyle/>
        <a:p>
          <a:endParaRPr lang="ru-RU"/>
        </a:p>
      </dgm:t>
    </dgm:pt>
    <dgm:pt modelId="{ACAFEEBA-333B-4B71-8F57-1D4C3C0836A1}" type="pres">
      <dgm:prSet presAssocID="{A1DCD8AE-A32E-4755-B42E-EAC795AECCF1}" presName="linearFlow" presStyleCnt="0">
        <dgm:presLayoutVars>
          <dgm:dir/>
          <dgm:resizeHandles val="exact"/>
        </dgm:presLayoutVars>
      </dgm:prSet>
      <dgm:spPr/>
    </dgm:pt>
    <dgm:pt modelId="{058420DB-23FA-4CEF-BA7D-355B523FB45E}" type="pres">
      <dgm:prSet presAssocID="{F25F11BB-EB62-4CDE-953D-0B1627FED65E}" presName="composite" presStyleCnt="0"/>
      <dgm:spPr/>
    </dgm:pt>
    <dgm:pt modelId="{CEA2CAAF-7A26-4E24-862A-673948D2EAB2}" type="pres">
      <dgm:prSet presAssocID="{F25F11BB-EB62-4CDE-953D-0B1627FED65E}" presName="imgShp" presStyleLbl="fgImgPlace1" presStyleIdx="0" presStyleCnt="3" custScaleX="247404" custScaleY="194994" custLinFactNeighborX="-72325" custLinFactNeighborY="134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95CE927-C836-48F6-A46A-646EC8B3CCA4}" type="pres">
      <dgm:prSet presAssocID="{F25F11BB-EB62-4CDE-953D-0B1627FED65E}" presName="txShp" presStyleLbl="node1" presStyleIdx="0" presStyleCnt="3" custLinFactNeighborX="13759" custLinFactNeighborY="-10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04358-774B-4EE5-87E8-FBE283A1A024}" type="pres">
      <dgm:prSet presAssocID="{1023546E-85B2-49AE-9E85-727018D8E1C6}" presName="spacing" presStyleCnt="0"/>
      <dgm:spPr/>
    </dgm:pt>
    <dgm:pt modelId="{2EBC0D81-3775-4205-B1E5-C2C587B48EBB}" type="pres">
      <dgm:prSet presAssocID="{001865C5-5871-43F7-990A-1C0B90A7FF49}" presName="composite" presStyleCnt="0"/>
      <dgm:spPr/>
    </dgm:pt>
    <dgm:pt modelId="{E0386947-AD91-43FE-B792-AB84605DE31A}" type="pres">
      <dgm:prSet presAssocID="{001865C5-5871-43F7-990A-1C0B90A7FF49}" presName="imgShp" presStyleLbl="fgImgPlace1" presStyleIdx="1" presStyleCnt="3" custScaleX="245013" custScaleY="194490" custLinFactNeighborX="-72923" custLinFactNeighborY="260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D9DAD86-4E7F-4269-A8C0-60171DF7F9C9}" type="pres">
      <dgm:prSet presAssocID="{001865C5-5871-43F7-990A-1C0B90A7FF49}" presName="txShp" presStyleLbl="node1" presStyleIdx="1" presStyleCnt="3" custLinFactNeighborX="13205" custLinFactNeighborY="-7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7C4DD-DDBA-4658-B3FF-9E7B6FA43B0F}" type="pres">
      <dgm:prSet presAssocID="{2B616207-1E32-4B9C-8A94-73EC05C9FBBB}" presName="spacing" presStyleCnt="0"/>
      <dgm:spPr/>
    </dgm:pt>
    <dgm:pt modelId="{F14E55D1-C6B7-4F2F-A955-2FB7D8E46B7C}" type="pres">
      <dgm:prSet presAssocID="{5E3AD1B0-CF67-43C4-9142-F784FD69677C}" presName="composite" presStyleCnt="0"/>
      <dgm:spPr/>
    </dgm:pt>
    <dgm:pt modelId="{B990AC26-F668-4587-B0AB-202838AD8789}" type="pres">
      <dgm:prSet presAssocID="{5E3AD1B0-CF67-43C4-9142-F784FD69677C}" presName="imgShp" presStyleLbl="fgImgPlace1" presStyleIdx="2" presStyleCnt="3" custScaleX="245490" custScaleY="212776" custLinFactNeighborX="-72803" custLinFactNeighborY="-1467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35BA7AE-C32D-45D3-A9F0-837BC7A07243}" type="pres">
      <dgm:prSet presAssocID="{5E3AD1B0-CF67-43C4-9142-F784FD69677C}" presName="txShp" presStyleLbl="node1" presStyleIdx="2" presStyleCnt="3" custLinFactNeighborX="14362" custLinFactNeighborY="-12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B6E71-DE3A-404F-9750-9C4089AF4EC3}" type="presOf" srcId="{A1DCD8AE-A32E-4755-B42E-EAC795AECCF1}" destId="{ACAFEEBA-333B-4B71-8F57-1D4C3C0836A1}" srcOrd="0" destOrd="0" presId="urn:microsoft.com/office/officeart/2005/8/layout/vList3"/>
    <dgm:cxn modelId="{F6166ACD-AED2-4617-BFD9-4B50CDF3C7FD}" srcId="{A1DCD8AE-A32E-4755-B42E-EAC795AECCF1}" destId="{F25F11BB-EB62-4CDE-953D-0B1627FED65E}" srcOrd="0" destOrd="0" parTransId="{652FF281-8C41-4C6C-8F98-E7B669D073A6}" sibTransId="{1023546E-85B2-49AE-9E85-727018D8E1C6}"/>
    <dgm:cxn modelId="{650C341A-7991-40AF-97D8-23398EC9FC63}" type="presOf" srcId="{001865C5-5871-43F7-990A-1C0B90A7FF49}" destId="{BD9DAD86-4E7F-4269-A8C0-60171DF7F9C9}" srcOrd="0" destOrd="0" presId="urn:microsoft.com/office/officeart/2005/8/layout/vList3"/>
    <dgm:cxn modelId="{44DF50DE-DA1F-4180-98FA-9AE5654E6396}" srcId="{A1DCD8AE-A32E-4755-B42E-EAC795AECCF1}" destId="{001865C5-5871-43F7-990A-1C0B90A7FF49}" srcOrd="1" destOrd="0" parTransId="{1318DC93-F85F-4524-971D-13FC83CBF2F7}" sibTransId="{2B616207-1E32-4B9C-8A94-73EC05C9FBBB}"/>
    <dgm:cxn modelId="{C437D20A-2949-4C64-9B40-14F21308299F}" type="presOf" srcId="{F25F11BB-EB62-4CDE-953D-0B1627FED65E}" destId="{E95CE927-C836-48F6-A46A-646EC8B3CCA4}" srcOrd="0" destOrd="0" presId="urn:microsoft.com/office/officeart/2005/8/layout/vList3"/>
    <dgm:cxn modelId="{1B9E21CA-858E-4779-92FC-798659835837}" type="presOf" srcId="{5E3AD1B0-CF67-43C4-9142-F784FD69677C}" destId="{A35BA7AE-C32D-45D3-A9F0-837BC7A07243}" srcOrd="0" destOrd="0" presId="urn:microsoft.com/office/officeart/2005/8/layout/vList3"/>
    <dgm:cxn modelId="{042B12B3-43CE-440F-B2F2-53ACA26C013D}" srcId="{A1DCD8AE-A32E-4755-B42E-EAC795AECCF1}" destId="{5E3AD1B0-CF67-43C4-9142-F784FD69677C}" srcOrd="2" destOrd="0" parTransId="{5689FEF3-C42C-422D-93F8-AEEADD32D13A}" sibTransId="{1D384CE0-6319-4E3C-A334-D71A9B169E5E}"/>
    <dgm:cxn modelId="{C252EE68-2A74-40A7-8957-96C41DB98E8B}" type="presParOf" srcId="{ACAFEEBA-333B-4B71-8F57-1D4C3C0836A1}" destId="{058420DB-23FA-4CEF-BA7D-355B523FB45E}" srcOrd="0" destOrd="0" presId="urn:microsoft.com/office/officeart/2005/8/layout/vList3"/>
    <dgm:cxn modelId="{FC8EAD07-415C-4976-868E-6A831E73B404}" type="presParOf" srcId="{058420DB-23FA-4CEF-BA7D-355B523FB45E}" destId="{CEA2CAAF-7A26-4E24-862A-673948D2EAB2}" srcOrd="0" destOrd="0" presId="urn:microsoft.com/office/officeart/2005/8/layout/vList3"/>
    <dgm:cxn modelId="{64436647-C7D5-47FF-A330-9B2C94223EE1}" type="presParOf" srcId="{058420DB-23FA-4CEF-BA7D-355B523FB45E}" destId="{E95CE927-C836-48F6-A46A-646EC8B3CCA4}" srcOrd="1" destOrd="0" presId="urn:microsoft.com/office/officeart/2005/8/layout/vList3"/>
    <dgm:cxn modelId="{71A6A604-00D9-46CE-8143-8030DC5C77C8}" type="presParOf" srcId="{ACAFEEBA-333B-4B71-8F57-1D4C3C0836A1}" destId="{A6504358-774B-4EE5-87E8-FBE283A1A024}" srcOrd="1" destOrd="0" presId="urn:microsoft.com/office/officeart/2005/8/layout/vList3"/>
    <dgm:cxn modelId="{0B9E523E-671A-4C1B-9A73-A9660ACE14D0}" type="presParOf" srcId="{ACAFEEBA-333B-4B71-8F57-1D4C3C0836A1}" destId="{2EBC0D81-3775-4205-B1E5-C2C587B48EBB}" srcOrd="2" destOrd="0" presId="urn:microsoft.com/office/officeart/2005/8/layout/vList3"/>
    <dgm:cxn modelId="{CF6BF3C4-BA66-4134-9C41-A87F0ACFF92B}" type="presParOf" srcId="{2EBC0D81-3775-4205-B1E5-C2C587B48EBB}" destId="{E0386947-AD91-43FE-B792-AB84605DE31A}" srcOrd="0" destOrd="0" presId="urn:microsoft.com/office/officeart/2005/8/layout/vList3"/>
    <dgm:cxn modelId="{7A1224F6-33BB-4C98-B57A-18418069A38A}" type="presParOf" srcId="{2EBC0D81-3775-4205-B1E5-C2C587B48EBB}" destId="{BD9DAD86-4E7F-4269-A8C0-60171DF7F9C9}" srcOrd="1" destOrd="0" presId="urn:microsoft.com/office/officeart/2005/8/layout/vList3"/>
    <dgm:cxn modelId="{CFC1492B-D492-430A-BB15-E67C7A31E6CD}" type="presParOf" srcId="{ACAFEEBA-333B-4B71-8F57-1D4C3C0836A1}" destId="{04C7C4DD-DDBA-4658-B3FF-9E7B6FA43B0F}" srcOrd="3" destOrd="0" presId="urn:microsoft.com/office/officeart/2005/8/layout/vList3"/>
    <dgm:cxn modelId="{3037CAF1-731A-462C-99F5-E4D7F5850162}" type="presParOf" srcId="{ACAFEEBA-333B-4B71-8F57-1D4C3C0836A1}" destId="{F14E55D1-C6B7-4F2F-A955-2FB7D8E46B7C}" srcOrd="4" destOrd="0" presId="urn:microsoft.com/office/officeart/2005/8/layout/vList3"/>
    <dgm:cxn modelId="{BCA8E2EB-9794-4FDE-BEDE-63E47B6FE955}" type="presParOf" srcId="{F14E55D1-C6B7-4F2F-A955-2FB7D8E46B7C}" destId="{B990AC26-F668-4587-B0AB-202838AD8789}" srcOrd="0" destOrd="0" presId="urn:microsoft.com/office/officeart/2005/8/layout/vList3"/>
    <dgm:cxn modelId="{531B8F42-EF5B-4EB7-B25B-4EB17AC48CDA}" type="presParOf" srcId="{F14E55D1-C6B7-4F2F-A955-2FB7D8E46B7C}" destId="{A35BA7AE-C32D-45D3-A9F0-837BC7A072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5CE927-C836-48F6-A46A-646EC8B3CCA4}">
      <dsp:nvSpPr>
        <dsp:cNvPr id="0" name=""/>
        <dsp:cNvSpPr/>
      </dsp:nvSpPr>
      <dsp:spPr>
        <a:xfrm rot="10800000">
          <a:off x="3008454" y="385498"/>
          <a:ext cx="6080760" cy="103504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642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Нераскрывшееся соцветие</a:t>
          </a:r>
          <a:endParaRPr lang="ru-RU" sz="3200" kern="1200" dirty="0"/>
        </a:p>
      </dsp:txBody>
      <dsp:txXfrm rot="10800000">
        <a:off x="3008454" y="385498"/>
        <a:ext cx="6080760" cy="1035040"/>
      </dsp:txXfrm>
    </dsp:sp>
    <dsp:sp modelId="{CEA2CAAF-7A26-4E24-862A-673948D2EAB2}">
      <dsp:nvSpPr>
        <dsp:cNvPr id="0" name=""/>
        <dsp:cNvSpPr/>
      </dsp:nvSpPr>
      <dsp:spPr>
        <a:xfrm>
          <a:off x="142844" y="142853"/>
          <a:ext cx="2560730" cy="20182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DAD86-4E7F-4269-A8C0-60171DF7F9C9}">
      <dsp:nvSpPr>
        <dsp:cNvPr id="0" name=""/>
        <dsp:cNvSpPr/>
      </dsp:nvSpPr>
      <dsp:spPr>
        <a:xfrm rot="10800000">
          <a:off x="2968580" y="2737727"/>
          <a:ext cx="6080760" cy="103504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642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соцветие с опылителем</a:t>
          </a:r>
          <a:endParaRPr lang="ru-RU" sz="3200" kern="1200" dirty="0"/>
        </a:p>
      </dsp:txBody>
      <dsp:txXfrm rot="10800000">
        <a:off x="2968580" y="2737727"/>
        <a:ext cx="6080760" cy="1035040"/>
      </dsp:txXfrm>
    </dsp:sp>
    <dsp:sp modelId="{E0386947-AD91-43FE-B792-AB84605DE31A}">
      <dsp:nvSpPr>
        <dsp:cNvPr id="0" name=""/>
        <dsp:cNvSpPr/>
      </dsp:nvSpPr>
      <dsp:spPr>
        <a:xfrm>
          <a:off x="142842" y="2357433"/>
          <a:ext cx="2535982" cy="201304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BA7AE-C32D-45D3-A9F0-837BC7A07243}">
      <dsp:nvSpPr>
        <dsp:cNvPr id="0" name=""/>
        <dsp:cNvSpPr/>
      </dsp:nvSpPr>
      <dsp:spPr>
        <a:xfrm rot="10800000">
          <a:off x="3040168" y="5102791"/>
          <a:ext cx="6080760" cy="103504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642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плоды (семянки)</a:t>
          </a:r>
          <a:endParaRPr lang="ru-RU" sz="3200" kern="1200" dirty="0"/>
        </a:p>
      </dsp:txBody>
      <dsp:txXfrm rot="10800000">
        <a:off x="3040168" y="5102791"/>
        <a:ext cx="6080760" cy="1035040"/>
      </dsp:txXfrm>
    </dsp:sp>
    <dsp:sp modelId="{B990AC26-F668-4587-B0AB-202838AD8789}">
      <dsp:nvSpPr>
        <dsp:cNvPr id="0" name=""/>
        <dsp:cNvSpPr/>
      </dsp:nvSpPr>
      <dsp:spPr>
        <a:xfrm>
          <a:off x="142849" y="4500574"/>
          <a:ext cx="2540919" cy="220231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642918"/>
            <a:ext cx="6480048" cy="15716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0_24edb_def04ad2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572140"/>
            <a:ext cx="8001056" cy="128586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 МАТЬ-И-МАЧЕХА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Почему она так называется?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/>
              <a:t>Есть такая трава - мать-и-мачеха. Но мало кто знает, почему она так называется. Видимо, дело в том, что если рассмотреть лист этого растения с «лица и с изнанки», то видно, что одна сторона листочка на ощупь теплая, ласковая, пушистая, как мать. А другая, нижняя сторона, если прикоснуться к ней – холодная, жесткая и скользкая. Это - мачеха.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96204" cy="164307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Мать-и-мачеха</a:t>
            </a:r>
            <a:r>
              <a:rPr lang="ru-RU" sz="1800" dirty="0" smtClean="0"/>
              <a:t> (лат. </a:t>
            </a:r>
            <a:r>
              <a:rPr lang="ru-RU" sz="1800" i="1" dirty="0" err="1" smtClean="0"/>
              <a:t>Tussilágo</a:t>
            </a:r>
            <a:r>
              <a:rPr lang="ru-RU" sz="1800" dirty="0" smtClean="0"/>
              <a:t>) — монотипный род многолетних травянистых растений семейства Астровые, или Сложноцветные (</a:t>
            </a:r>
            <a:r>
              <a:rPr lang="ru-RU" sz="1800" i="1" dirty="0" err="1" smtClean="0"/>
              <a:t>Asteraceae</a:t>
            </a:r>
            <a:r>
              <a:rPr lang="ru-RU" sz="1800" dirty="0" smtClean="0"/>
              <a:t>). Единственный вид —</a:t>
            </a:r>
            <a:r>
              <a:rPr lang="ru-RU" sz="1800" b="1" dirty="0" smtClean="0"/>
              <a:t>Мать-и-мачеха обыкновенная</a:t>
            </a:r>
            <a:r>
              <a:rPr lang="ru-RU" sz="1800" dirty="0" smtClean="0"/>
              <a:t> (лат. </a:t>
            </a:r>
            <a:r>
              <a:rPr lang="ru-RU" sz="1800" i="1" dirty="0" err="1" smtClean="0"/>
              <a:t>Tussilágo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fárfara</a:t>
            </a:r>
            <a:r>
              <a:rPr lang="ru-RU" sz="1800" dirty="0" smtClean="0"/>
              <a:t>).</a:t>
            </a:r>
            <a:br>
              <a:rPr lang="ru-RU" sz="1800" dirty="0" smtClean="0"/>
            </a:br>
            <a:r>
              <a:rPr lang="ru-RU" sz="1800" dirty="0" smtClean="0"/>
              <a:t>Цветёт ранней весной, до распускания листьев. Издревле применяется как лекарственное растение.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3925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143116"/>
            <a:ext cx="5619750" cy="42195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629795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                Биологическое описание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Корневище длинное, ветвистое, ползучее. Из почек на корневище развиваются побеги двух типов: цветоносные и вегетативные.</a:t>
            </a:r>
            <a:br>
              <a:rPr lang="ru-RU" sz="1800" dirty="0" smtClean="0"/>
            </a:br>
            <a:r>
              <a:rPr lang="ru-RU" sz="1800" dirty="0" smtClean="0"/>
              <a:t>Ранней весной начинают развиваться прямостоячие невысокие цветоносные побеги, покрытые яйцевидно-ланцетными, часто буроватыми, чешуевидными листьями. На каждом из побегов развивается одиночная, до цветения и после цветения поникающая головка, состоящая из цилиндрического однорядного покрывала, голого </a:t>
            </a:r>
            <a:r>
              <a:rPr lang="ru-RU" sz="1800" dirty="0" smtClean="0"/>
              <a:t>плоского цветоложа</a:t>
            </a:r>
            <a:r>
              <a:rPr lang="ru-RU" sz="1800" dirty="0" smtClean="0"/>
              <a:t> и ярко-жёлтых цветков двух типов. Многочисленные наружные (краевые) цветки — женские, язычковые (ясно выраженная </a:t>
            </a:r>
            <a:r>
              <a:rPr lang="ru-RU" sz="1800" dirty="0" err="1" smtClean="0"/>
              <a:t>язычковость</a:t>
            </a:r>
            <a:r>
              <a:rPr lang="ru-RU" sz="1800" dirty="0" smtClean="0"/>
              <a:t> краевых цветков является диагностическим признаком, по которому мать-и-мачеха отличается от растений рода Белокопытник, у которых эта </a:t>
            </a:r>
            <a:r>
              <a:rPr lang="ru-RU" sz="1800" dirty="0" err="1" smtClean="0"/>
              <a:t>язычковость</a:t>
            </a:r>
            <a:r>
              <a:rPr lang="ru-RU" sz="1800" dirty="0" smtClean="0"/>
              <a:t> выражена неясно, венчики почти нитевидны, а число краевых цветков относительно невелико), плодущие. Цветки, которые находятся в середине соцветия — обоеполые, трубчатые, бесплодные.</a:t>
            </a:r>
            <a:br>
              <a:rPr lang="ru-RU" sz="1800" dirty="0" smtClean="0"/>
            </a:br>
            <a:r>
              <a:rPr lang="ru-RU" sz="1800" dirty="0" smtClean="0"/>
              <a:t>Плод — цилиндрическая семянка, с </a:t>
            </a:r>
            <a:r>
              <a:rPr lang="ru-RU" sz="1800" dirty="0" err="1" smtClean="0"/>
              <a:t>паппусом</a:t>
            </a:r>
            <a:r>
              <a:rPr lang="ru-RU" sz="1800" dirty="0" smtClean="0"/>
              <a:t> (хохолком) из мягких волосков. После созревания плодов цветоносные побеги отмирают.</a:t>
            </a:r>
            <a:br>
              <a:rPr lang="ru-RU" sz="1800" dirty="0" smtClean="0"/>
            </a:br>
            <a:r>
              <a:rPr lang="ru-RU" sz="1800" dirty="0" smtClean="0"/>
              <a:t>Через некоторое время после начала цветения начинают развиваться вегетативные побеги, которые несут несколько относительно крупных </a:t>
            </a:r>
            <a:r>
              <a:rPr lang="ru-RU" sz="1800" dirty="0" smtClean="0"/>
              <a:t>округло- </a:t>
            </a:r>
            <a:r>
              <a:rPr lang="ru-RU" sz="1800" dirty="0" err="1" smtClean="0"/>
              <a:t>серцевидных</a:t>
            </a:r>
            <a:r>
              <a:rPr lang="ru-RU" sz="1800" dirty="0" smtClean="0"/>
              <a:t>, немного угловатых (угловато-неравномерно-зубчатых), снизу беловойлочных, сверху голых листьев с длинными черешками.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96204" cy="142876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Обычно встречается на участках, свободных от дёрна, — берегах водоёмов, на склонах оврагов и оползней, нередко на участках, подвергшихся антропогенному воздействию — полях, пустырях, свалках. Предпочитает глинистые почвы, но встречается также и на почвах другого типа, в том числе на песчаных и галечных речных отмелях. Обычное время цветения в условиях европейской части России — в апреле.</a:t>
            </a:r>
            <a:endParaRPr lang="ru-RU" sz="1800" dirty="0"/>
          </a:p>
        </p:txBody>
      </p:sp>
      <p:pic>
        <p:nvPicPr>
          <p:cNvPr id="4" name="Содержимое 3" descr="73723096_m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0382"/>
            <a:ext cx="9144000" cy="514761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7335094_3279085_70151_1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800px-Tussilago-farfara_0018_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Лекарственные свойства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071546"/>
            <a:ext cx="9144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Еще в древней Греции и Древнем Риме мать-и-мачеха была известна как лекарственная трава довольно широкого диапазона применения. Не вдаваясь в утомительные подробности ее химического состава, можно выделить несколько ее основных лекарственных (фармакологических) свойств: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обволакивающее;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спазмолитическое;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смягчающее;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отхаркивающее;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противовоспалительное;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антисептическое.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активные вещества оказывают комплексное воздействие на воспалительные процессы. Мать-и-мачеха — традиционное средство от кашля, особенно при коклюше, а также от слизистой мокроты. Чаем из неё можно облегчить откашливание, сделать более жидкой вязкую бронхиальную слизь. Используется при хроническом бронхите, ларингитах, бронхопневмонии, </a:t>
            </a:r>
            <a:r>
              <a:rPr lang="ru-RU" dirty="0" err="1" smtClean="0">
                <a:solidFill>
                  <a:srgbClr val="FFFF00"/>
                </a:solidFill>
              </a:rPr>
              <a:t>бронхоэктазах</a:t>
            </a:r>
            <a:r>
              <a:rPr lang="ru-RU" dirty="0" smtClean="0">
                <a:solidFill>
                  <a:srgbClr val="FFFF00"/>
                </a:solidFill>
              </a:rPr>
              <a:t> и бронхиальной астме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_65993_d24ec24a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166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  МАТЬ-И-МАЧЕХА</vt:lpstr>
      <vt:lpstr>  Почему она так называется?</vt:lpstr>
      <vt:lpstr>Мать-и-мачеха (лат. Tussilágo) — монотипный род многолетних травянистых растений семейства Астровые, или Сложноцветные (Asteraceae). Единственный вид —Мать-и-мачеха обыкновенная (лат. Tussilágo fárfara). Цветёт ранней весной, до распускания листьев. Издревле применяется как лекарственное растение. </vt:lpstr>
      <vt:lpstr>                 Биологическое описание Корневище длинное, ветвистое, ползучее. Из почек на корневище развиваются побеги двух типов: цветоносные и вегетативные. Ранней весной начинают развиваться прямостоячие невысокие цветоносные побеги, покрытые яйцевидно-ланцетными, часто буроватыми, чешуевидными листьями. На каждом из побегов развивается одиночная, до цветения и после цветения поникающая головка, состоящая из цилиндрического однорядного покрывала, голого плоского цветоложа и ярко-жёлтых цветков двух типов. Многочисленные наружные (краевые) цветки — женские, язычковые (ясно выраженная язычковость краевых цветков является диагностическим признаком, по которому мать-и-мачеха отличается от растений рода Белокопытник, у которых эта язычковость выражена неясно, венчики почти нитевидны, а число краевых цветков относительно невелико), плодущие. Цветки, которые находятся в середине соцветия — обоеполые, трубчатые, бесплодные. Плод — цилиндрическая семянка, с паппусом (хохолком) из мягких волосков. После созревания плодов цветоносные побеги отмирают. Через некоторое время после начала цветения начинают развиваться вегетативные побеги, которые несут несколько относительно крупных округло- серцевидных, немного угловатых (угловато-неравномерно-зубчатых), снизу беловойлочных, сверху голых листьев с длинными черешками. </vt:lpstr>
      <vt:lpstr>Слайд 5</vt:lpstr>
      <vt:lpstr>Обычно встречается на участках, свободных от дёрна, — берегах водоёмов, на склонах оврагов и оползней, нередко на участках, подвергшихся антропогенному воздействию — полях, пустырях, свалках. Предпочитает глинистые почвы, но встречается также и на почвах другого типа, в том числе на песчаных и галечных речных отмелях. Обычное время цветения в условиях европейской части России — в апреле.</vt:lpstr>
      <vt:lpstr>Слайд 7</vt:lpstr>
      <vt:lpstr>Лекарственные свойства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МАТЬ-И-МАЧЕХА</dc:title>
  <dc:creator>1</dc:creator>
  <cp:lastModifiedBy>Курганова В А</cp:lastModifiedBy>
  <cp:revision>7</cp:revision>
  <dcterms:created xsi:type="dcterms:W3CDTF">2013-04-18T11:22:18Z</dcterms:created>
  <dcterms:modified xsi:type="dcterms:W3CDTF">2013-04-20T04:42:55Z</dcterms:modified>
</cp:coreProperties>
</file>