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01" r:id="rId2"/>
    <p:sldId id="356" r:id="rId3"/>
    <p:sldId id="354" r:id="rId4"/>
    <p:sldId id="321" r:id="rId5"/>
    <p:sldId id="371" r:id="rId6"/>
    <p:sldId id="294" r:id="rId7"/>
    <p:sldId id="378" r:id="rId8"/>
    <p:sldId id="370" r:id="rId9"/>
    <p:sldId id="332" r:id="rId10"/>
    <p:sldId id="363" r:id="rId11"/>
    <p:sldId id="379" r:id="rId12"/>
    <p:sldId id="336" r:id="rId13"/>
    <p:sldId id="353" r:id="rId14"/>
    <p:sldId id="374" r:id="rId15"/>
    <p:sldId id="386" r:id="rId16"/>
    <p:sldId id="388" r:id="rId17"/>
    <p:sldId id="369" r:id="rId18"/>
    <p:sldId id="355" r:id="rId19"/>
    <p:sldId id="359" r:id="rId20"/>
    <p:sldId id="391" r:id="rId21"/>
    <p:sldId id="390" r:id="rId22"/>
    <p:sldId id="365" r:id="rId23"/>
    <p:sldId id="357" r:id="rId24"/>
    <p:sldId id="375" r:id="rId25"/>
    <p:sldId id="376" r:id="rId26"/>
    <p:sldId id="290" r:id="rId27"/>
    <p:sldId id="364" r:id="rId28"/>
    <p:sldId id="37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12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261A4-7488-41D2-A208-6BD3E7365E53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2B35E-FDFF-4929-8255-D6E09EC10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84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2B35E-FDFF-4929-8255-D6E09EC102D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2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2B35E-FDFF-4929-8255-D6E09EC102D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738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08.08.2013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730833" y="368881"/>
            <a:ext cx="5981125" cy="5909310"/>
            <a:chOff x="1711987" y="260648"/>
            <a:chExt cx="5981125" cy="590931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2002251" y="1549414"/>
              <a:ext cx="5400600" cy="3528392"/>
              <a:chOff x="2002251" y="1549414"/>
              <a:chExt cx="5400600" cy="3528392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2002251" y="1549414"/>
                <a:ext cx="5400600" cy="35283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070145" y="1633325"/>
                <a:ext cx="5264810" cy="3380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" name="Прямоугольник 5"/>
            <p:cNvSpPr/>
            <p:nvPr/>
          </p:nvSpPr>
          <p:spPr>
            <a:xfrm>
              <a:off x="1711987" y="260648"/>
              <a:ext cx="5981125" cy="59093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perspectiveFront"/>
                <a:lightRig rig="threePt" dir="t"/>
              </a:scene3d>
            </a:bodyPr>
            <a:lstStyle/>
            <a:p>
              <a:pPr algn="ctr"/>
              <a:r>
                <a:rPr lang="ru-RU" sz="5400" b="1" spc="50" dirty="0" smtClean="0">
                  <a:ln w="1905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Подруга дней</a:t>
              </a:r>
            </a:p>
            <a:p>
              <a:pPr algn="ctr"/>
              <a:endParaRPr lang="ru-RU" sz="5400" b="1" spc="50" dirty="0" smtClean="0">
                <a:ln w="1905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endParaRPr>
            </a:p>
            <a:p>
              <a:pPr algn="ctr"/>
              <a:endParaRPr lang="ru-RU" sz="5400" b="1" spc="50" dirty="0">
                <a:ln w="1905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endParaRPr>
            </a:p>
            <a:p>
              <a:pPr algn="ctr"/>
              <a:r>
                <a:rPr lang="ru-RU" sz="5400" b="1" spc="50" dirty="0" smtClean="0">
                  <a:ln w="1905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 </a:t>
              </a:r>
            </a:p>
            <a:p>
              <a:pPr algn="ctr"/>
              <a:endParaRPr lang="ru-RU" sz="5400" b="1" spc="50" dirty="0">
                <a:ln w="1905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endParaRPr>
            </a:p>
            <a:p>
              <a:pPr algn="ctr"/>
              <a:endParaRPr lang="ru-RU" sz="5400" b="1" spc="50" dirty="0" smtClean="0">
                <a:ln w="1905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endParaRPr>
            </a:p>
            <a:p>
              <a:pPr algn="ctr"/>
              <a:r>
                <a:rPr lang="ru-RU" sz="5400" b="1" spc="50" dirty="0" smtClean="0">
                  <a:ln w="1905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моих суровых…</a:t>
              </a:r>
              <a:endParaRPr lang="ru-RU" sz="5400" b="1" spc="50" dirty="0">
                <a:ln w="1905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1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39588" y="238632"/>
            <a:ext cx="8525420" cy="6430728"/>
            <a:chOff x="339588" y="238632"/>
            <a:chExt cx="8525420" cy="643072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95536" y="238632"/>
              <a:ext cx="8280920" cy="742096"/>
            </a:xfrm>
            <a:prstGeom prst="rect">
              <a:avLst/>
            </a:prstGeom>
            <a:solidFill>
              <a:schemeClr val="bg1"/>
            </a:solidFill>
            <a:ln w="317500" cap="sq" cmpd="thickThin">
              <a:solidFill>
                <a:schemeClr val="accent3">
                  <a:lumMod val="75000"/>
                  <a:alpha val="2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chemeClr val="tx1"/>
                  </a:solidFill>
                </a:rPr>
                <a:t>ДОМ ПУШКИНЫХ В МИХАЙЛОВСКОМ</a:t>
              </a:r>
              <a:endParaRPr lang="ru-RU" sz="3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4535996" y="1289606"/>
              <a:ext cx="4329012" cy="3363530"/>
              <a:chOff x="423009" y="1412776"/>
              <a:chExt cx="5229112" cy="3960440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423009" y="1412776"/>
                <a:ext cx="5229112" cy="3960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" name="Picture 5" descr="Рисунок5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805" y="1520552"/>
                <a:ext cx="4955519" cy="37448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Прямоугольник 6"/>
            <p:cNvSpPr/>
            <p:nvPr/>
          </p:nvSpPr>
          <p:spPr>
            <a:xfrm>
              <a:off x="339588" y="1289606"/>
              <a:ext cx="4088396" cy="537975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/>
                <a:t>В зимние месяцы Арина Родионовна жила в опустевшем господском доме. </a:t>
              </a:r>
              <a:r>
                <a:rPr lang="ru-RU" sz="2000" b="1" dirty="0" smtClean="0"/>
                <a:t>В её комнате,  находящейся </a:t>
              </a:r>
              <a:r>
                <a:rPr lang="ru-RU" sz="2000" b="1" dirty="0"/>
                <a:t>напротив кабинета </a:t>
              </a:r>
              <a:r>
                <a:rPr lang="ru-RU" sz="2000" b="1" dirty="0" smtClean="0"/>
                <a:t>Пушкина, стояло </a:t>
              </a:r>
              <a:r>
                <a:rPr lang="ru-RU" sz="2000" b="1" dirty="0"/>
                <a:t>множество пяльцев. </a:t>
              </a:r>
              <a:endParaRPr lang="ru-RU" sz="2000" b="1" dirty="0" smtClean="0"/>
            </a:p>
            <a:p>
              <a:endParaRPr lang="ru-RU" sz="2000" b="1" dirty="0" smtClean="0"/>
            </a:p>
            <a:p>
              <a:endParaRPr lang="ru-RU" sz="2000" b="1" dirty="0" smtClean="0"/>
            </a:p>
            <a:p>
              <a:r>
                <a:rPr lang="ru-RU" sz="2000" b="1" dirty="0"/>
                <a:t>Т</a:t>
              </a:r>
              <a:r>
                <a:rPr lang="ru-RU" sz="2000" b="1" dirty="0" smtClean="0"/>
                <a:t>ам </a:t>
              </a:r>
              <a:r>
                <a:rPr lang="ru-RU" sz="2000" b="1" dirty="0"/>
                <a:t>под присмотром няни работали крепостные девушки-мастерицы: вышивальщицы, швеи. Зимой темнело рано. Девушки-вышивальщицы расходились по домам. </a:t>
              </a:r>
              <a:endParaRPr lang="ru-RU" sz="2000" b="1" dirty="0" smtClean="0"/>
            </a:p>
            <a:p>
              <a:endParaRPr lang="ru-RU" sz="2000" b="1" dirty="0" smtClean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563674" y="4916016"/>
              <a:ext cx="4301333" cy="175334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 smtClean="0"/>
            </a:p>
            <a:p>
              <a:pPr algn="ctr"/>
              <a:r>
                <a:rPr lang="ru-RU" sz="2000" b="1" dirty="0" smtClean="0"/>
                <a:t>Тогда </a:t>
              </a:r>
              <a:r>
                <a:rPr lang="ru-RU" sz="2000" b="1" dirty="0"/>
                <a:t>Арина Родионовна брала веретено или спицы и шла в кабинет к Александру Сергеевичу. Зимние вечера коротали они вместе. </a:t>
              </a:r>
            </a:p>
            <a:p>
              <a:pPr algn="ctr"/>
              <a:endParaRPr lang="ru-RU" dirty="0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807" y="3691930"/>
              <a:ext cx="3243263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1287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351879" y="238632"/>
            <a:ext cx="8324577" cy="6368366"/>
            <a:chOff x="351879" y="238632"/>
            <a:chExt cx="8324577" cy="636836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95536" y="238632"/>
              <a:ext cx="8280920" cy="742096"/>
            </a:xfrm>
            <a:prstGeom prst="rect">
              <a:avLst/>
            </a:prstGeom>
            <a:solidFill>
              <a:schemeClr val="bg1"/>
            </a:solidFill>
            <a:ln w="317500" cap="sq" cmpd="thickThin">
              <a:solidFill>
                <a:schemeClr val="accent3">
                  <a:lumMod val="75000"/>
                  <a:alpha val="2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chemeClr val="tx1"/>
                  </a:solidFill>
                </a:rPr>
                <a:t>ДОМ НЯНИ В МИХАЙЛОВСКОМ</a:t>
              </a:r>
              <a:endParaRPr lang="ru-RU" sz="3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351879" y="1139723"/>
              <a:ext cx="3428033" cy="2649317"/>
              <a:chOff x="5410944" y="980728"/>
              <a:chExt cx="4633664" cy="3312368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5410944" y="980728"/>
                <a:ext cx="4633664" cy="33123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98926" y="1089099"/>
                <a:ext cx="4457700" cy="3095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2" name="Группа 11"/>
            <p:cNvGrpSpPr/>
            <p:nvPr/>
          </p:nvGrpSpPr>
          <p:grpSpPr>
            <a:xfrm>
              <a:off x="365970" y="3933056"/>
              <a:ext cx="3413942" cy="2664296"/>
              <a:chOff x="4453136" y="1304862"/>
              <a:chExt cx="3935288" cy="2988234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4453136" y="1304862"/>
                <a:ext cx="3935288" cy="29882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53537" y="1394823"/>
                <a:ext cx="3744416" cy="2808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" name="Прямоугольник 3"/>
            <p:cNvSpPr/>
            <p:nvPr/>
          </p:nvSpPr>
          <p:spPr>
            <a:xfrm>
              <a:off x="3995936" y="1139722"/>
              <a:ext cx="4680520" cy="308136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b="1" dirty="0">
                  <a:solidFill>
                    <a:schemeClr val="bg1"/>
                  </a:solidFill>
                </a:rPr>
                <a:t>В </a:t>
              </a:r>
              <a:r>
                <a:rPr lang="ru-RU" b="1" dirty="0" smtClean="0">
                  <a:solidFill>
                    <a:schemeClr val="bg1"/>
                  </a:solidFill>
                </a:rPr>
                <a:t>«Описи» </a:t>
              </a:r>
              <a:r>
                <a:rPr lang="ru-RU" b="1" dirty="0">
                  <a:solidFill>
                    <a:schemeClr val="bg1"/>
                  </a:solidFill>
                </a:rPr>
                <a:t>сельца Михайловского, составленной в 1838 году, о домике няни сказано: </a:t>
              </a:r>
              <a:r>
                <a:rPr lang="ru-RU" b="1" dirty="0" smtClean="0">
                  <a:solidFill>
                    <a:schemeClr val="bg1"/>
                  </a:solidFill>
                </a:rPr>
                <a:t>«Деревянного </a:t>
              </a:r>
              <a:r>
                <a:rPr lang="ru-RU" b="1" dirty="0">
                  <a:solidFill>
                    <a:schemeClr val="bg1"/>
                  </a:solidFill>
                </a:rPr>
                <a:t>строения крыт и обшит тёсом, в нём комнат 1. Окон с рамами и стёклами 3. Печь русская с железною </a:t>
              </a:r>
              <a:r>
                <a:rPr lang="ru-RU" b="1" dirty="0" err="1">
                  <a:solidFill>
                    <a:schemeClr val="bg1"/>
                  </a:solidFill>
                </a:rPr>
                <a:t>заслонкою</a:t>
              </a:r>
              <a:r>
                <a:rPr lang="ru-RU" b="1" dirty="0">
                  <a:solidFill>
                    <a:schemeClr val="bg1"/>
                  </a:solidFill>
                </a:rPr>
                <a:t> и чугунною вьюшкою. Под одной связью баня с голландской печью и в ней посредственной величины </a:t>
              </a:r>
              <a:r>
                <a:rPr lang="ru-RU" b="1" dirty="0" smtClean="0">
                  <a:solidFill>
                    <a:schemeClr val="bg1"/>
                  </a:solidFill>
                </a:rPr>
                <a:t>котёл».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3995936" y="4365104"/>
              <a:ext cx="4665899" cy="2241894"/>
              <a:chOff x="5467316" y="4581128"/>
              <a:chExt cx="4217252" cy="2088232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5467316" y="4581128"/>
                <a:ext cx="4217252" cy="2088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7" descr="Рисунок3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1724" y="4684415"/>
                <a:ext cx="4048436" cy="19129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059987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23528" y="332656"/>
            <a:ext cx="8568952" cy="6336704"/>
            <a:chOff x="323528" y="332656"/>
            <a:chExt cx="8568952" cy="6336704"/>
          </a:xfrm>
        </p:grpSpPr>
        <p:sp>
          <p:nvSpPr>
            <p:cNvPr id="15375" name="Rectangle 15"/>
            <p:cNvSpPr>
              <a:spLocks noChangeArrowheads="1"/>
            </p:cNvSpPr>
            <p:nvPr/>
          </p:nvSpPr>
          <p:spPr bwMode="auto">
            <a:xfrm>
              <a:off x="468313" y="404813"/>
              <a:ext cx="8274050" cy="70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 b="1" i="1" dirty="0"/>
            </a:p>
            <a:p>
              <a:pPr>
                <a:spcBef>
                  <a:spcPct val="20000"/>
                </a:spcBef>
              </a:pPr>
              <a:endParaRPr lang="ru-RU" b="1" i="1" dirty="0"/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323528" y="332656"/>
              <a:ext cx="3743648" cy="3791272"/>
              <a:chOff x="468313" y="1365920"/>
              <a:chExt cx="3743648" cy="3791272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468313" y="1365920"/>
                <a:ext cx="3743648" cy="37912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" name="Picture 11" descr="Рисунок4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6424" y="1467681"/>
                <a:ext cx="3527425" cy="3587750"/>
              </a:xfrm>
              <a:prstGeom prst="rect">
                <a:avLst/>
              </a:prstGeom>
              <a:noFill/>
              <a:ln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Прямоугольник 3"/>
            <p:cNvSpPr/>
            <p:nvPr/>
          </p:nvSpPr>
          <p:spPr>
            <a:xfrm>
              <a:off x="4148138" y="332656"/>
              <a:ext cx="4744342" cy="63367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sz="2000" b="1" dirty="0"/>
                <a:t>Сохранились живые и яркие воспоминания об отношении Пушкина к Арине Родионовне. На вопрос, помнит ли он няню и правда ли, что поэт её очень любил, Пётр Парфёнов – кучер Пушкиных в Михайловском – ответил: «Как же ещё любил-то, она у него тут вот и жила. И он всё с ней, коли дома. Чуть встанет утром, уж и бежит её глядеть: «здорова ли, мама», - он её всё мамой называл. А она ему: «Батюшка, ты за что меня всё мамой зовёшь, какая я тебе мать?» - «Разумеется, ты мне мать: не то мать, что родила, а то, что своим молоком вскормила». И уж чуть старуха занеможет… он уж всё за ней».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23528" y="4360878"/>
              <a:ext cx="3743648" cy="228909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«Вечером слушаю сказки моей няни, оригинала няни Татьяны; она - единственная моя подруга». Из письма Пушкина </a:t>
              </a:r>
              <a:r>
                <a:rPr lang="ru-RU" sz="2000" b="1" dirty="0" err="1"/>
                <a:t>Д.М.Шварцу</a:t>
              </a:r>
              <a:r>
                <a:rPr lang="ru-RU" sz="2000" b="1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392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01554" y="260648"/>
            <a:ext cx="8590925" cy="6408711"/>
            <a:chOff x="301554" y="260648"/>
            <a:chExt cx="8590925" cy="640871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23528" y="260648"/>
              <a:ext cx="4680520" cy="3528392"/>
              <a:chOff x="383000" y="1556792"/>
              <a:chExt cx="4981088" cy="4032448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383000" y="1556792"/>
                <a:ext cx="4981088" cy="403244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6190" y="1736812"/>
                <a:ext cx="4774708" cy="3672408"/>
              </a:xfrm>
              <a:prstGeom prst="rect">
                <a:avLst/>
              </a:prstGeom>
            </p:spPr>
          </p:pic>
        </p:grpSp>
        <p:sp>
          <p:nvSpPr>
            <p:cNvPr id="8" name="Прямоугольник 7"/>
            <p:cNvSpPr/>
            <p:nvPr/>
          </p:nvSpPr>
          <p:spPr>
            <a:xfrm>
              <a:off x="301554" y="4941168"/>
              <a:ext cx="8590925" cy="172819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Души </a:t>
              </a:r>
              <a:r>
                <a:rPr lang="ru-RU" b="1" dirty="0">
                  <a:solidFill>
                    <a:schemeClr val="bg1"/>
                  </a:solidFill>
                </a:rPr>
                <a:t>не чая в своём питомце, няня пыталась сделать что-то доброе и для его друзей. Когда, например, весной 1826 года в Михайловское приехал Николай Языков, поэт и друг Пушкина, то она подарила ему деревянную шкатулку (ларец), которую по её просьбе смастерил деревенский умелец. Николай Михайлович посвятил няне Пушкина два стихотворения. Одно из них – «К няне Пушкина».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250" y="260648"/>
              <a:ext cx="3717229" cy="4524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5175250" y="260648"/>
              <a:ext cx="3717229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b="1" dirty="0">
                  <a:solidFill>
                    <a:prstClr val="white"/>
                  </a:solidFill>
                </a:rPr>
                <a:t>Арину Родионовну знали близкие друзья поэта. Иван Иванович </a:t>
              </a:r>
              <a:r>
                <a:rPr lang="ru-RU" b="1" dirty="0" err="1">
                  <a:solidFill>
                    <a:prstClr val="white"/>
                  </a:solidFill>
                </a:rPr>
                <a:t>Пущин</a:t>
              </a:r>
              <a:r>
                <a:rPr lang="ru-RU" b="1" dirty="0">
                  <a:solidFill>
                    <a:prstClr val="white"/>
                  </a:solidFill>
                </a:rPr>
                <a:t>, друг поэта по Лицею, вспоминая о своём приезде в Михайловское в 1825 году, писал</a:t>
              </a:r>
              <a:r>
                <a:rPr lang="ru-RU" b="1" dirty="0" smtClean="0">
                  <a:solidFill>
                    <a:prstClr val="white"/>
                  </a:solidFill>
                </a:rPr>
                <a:t>: «</a:t>
              </a:r>
              <a:r>
                <a:rPr lang="ru-RU" b="1" dirty="0">
                  <a:solidFill>
                    <a:prstClr val="white"/>
                  </a:solidFill>
                </a:rPr>
                <a:t>Прибежавшая старуха застала нас в объятиях друг друга… Не знаю, за кого приняла меня, только, ничего не спрашивая, бросилась обнимать. Я тотчас догадался, что это добрая его няня, столько раз им воспетая, и чуть не задушил её в </a:t>
              </a:r>
              <a:r>
                <a:rPr lang="ru-RU" b="1" dirty="0" smtClean="0">
                  <a:solidFill>
                    <a:prstClr val="white"/>
                  </a:solidFill>
                </a:rPr>
                <a:t>объятиях»..  </a:t>
              </a:r>
              <a:endParaRPr lang="ru-RU" b="1" dirty="0">
                <a:solidFill>
                  <a:prstClr val="white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484" y="4077069"/>
              <a:ext cx="4243387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09312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79512" y="164099"/>
            <a:ext cx="8731420" cy="6361245"/>
            <a:chOff x="179512" y="164099"/>
            <a:chExt cx="8731420" cy="636124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4396807" y="3456893"/>
              <a:ext cx="4464496" cy="128426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Рассказывала няня прекрасно. Все в семействе Пушкина удивлялись меткости её языка, повторяли её словечки. 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399272" y="4941168"/>
              <a:ext cx="4496596" cy="158417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Именно от няни Пушкин услышал бессчетное количество народных выражений, присказки, прибаутки, былины и небылицы. 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425463"/>
              <a:ext cx="4104455" cy="3099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882" y="164099"/>
              <a:ext cx="4591050" cy="327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359531" y="620688"/>
              <a:ext cx="3744416" cy="23042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И.С. Аксаков: «Точно припав к груди матери – земли, жадно в её рассказах пил он чистую струю народной речи и духа».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55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83368" y="260648"/>
            <a:ext cx="8513648" cy="6408712"/>
            <a:chOff x="283368" y="260648"/>
            <a:chExt cx="8513648" cy="6408712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83368" y="4581128"/>
              <a:ext cx="8513648" cy="20882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Со </a:t>
              </a:r>
              <a:r>
                <a:rPr lang="ru-RU" b="1" dirty="0"/>
                <a:t>слов няни Пушкин записал 7</a:t>
              </a:r>
              <a:r>
                <a:rPr lang="ru-RU" b="1" dirty="0" smtClean="0"/>
                <a:t> </a:t>
              </a:r>
              <a:r>
                <a:rPr lang="ru-RU" b="1" dirty="0"/>
                <a:t>сказок, </a:t>
              </a:r>
              <a:r>
                <a:rPr lang="ru-RU" b="1" dirty="0" smtClean="0"/>
                <a:t>10 </a:t>
              </a:r>
              <a:r>
                <a:rPr lang="ru-RU" b="1" dirty="0"/>
                <a:t>песен и несколько народных выражений, хотя слышал от </a:t>
              </a:r>
              <a:r>
                <a:rPr lang="ru-RU" b="1" dirty="0" smtClean="0"/>
                <a:t>нее больше</a:t>
              </a:r>
              <a:r>
                <a:rPr lang="ru-RU" b="1" dirty="0"/>
                <a:t>. </a:t>
              </a:r>
              <a:r>
                <a:rPr lang="ru-RU" b="1" dirty="0" smtClean="0"/>
                <a:t>Когда </a:t>
              </a:r>
              <a:r>
                <a:rPr lang="ru-RU" b="1" dirty="0"/>
                <a:t>Арины Родионовны уже не было в живых, на основе своих записей Пушкин создал </a:t>
              </a:r>
              <a:r>
                <a:rPr lang="ru-RU" b="1" dirty="0" smtClean="0"/>
                <a:t>«Сказку </a:t>
              </a:r>
              <a:r>
                <a:rPr lang="ru-RU" b="1" dirty="0"/>
                <a:t>о царе </a:t>
              </a:r>
              <a:r>
                <a:rPr lang="ru-RU" b="1" dirty="0" err="1" smtClean="0"/>
                <a:t>Салтане</a:t>
              </a:r>
              <a:r>
                <a:rPr lang="ru-RU" b="1" dirty="0" smtClean="0"/>
                <a:t>», «Сказку </a:t>
              </a:r>
              <a:r>
                <a:rPr lang="ru-RU" b="1" dirty="0"/>
                <a:t>о попе и о работнике </a:t>
              </a:r>
              <a:r>
                <a:rPr lang="ru-RU" b="1" dirty="0" err="1" smtClean="0"/>
                <a:t>Балде</a:t>
              </a:r>
              <a:r>
                <a:rPr lang="ru-RU" b="1" dirty="0" smtClean="0"/>
                <a:t>», «Сказку </a:t>
              </a:r>
              <a:r>
                <a:rPr lang="ru-RU" b="1" dirty="0"/>
                <a:t>о мёртвой царевне и о семи </a:t>
              </a:r>
              <a:r>
                <a:rPr lang="ru-RU" b="1" dirty="0" smtClean="0"/>
                <a:t>богатырях». </a:t>
              </a:r>
              <a:r>
                <a:rPr lang="ru-RU" b="1" dirty="0"/>
                <a:t>Одну из записей передал он Жуковскому В.А., и тот написал стихотворную </a:t>
              </a:r>
              <a:r>
                <a:rPr lang="ru-RU" b="1" dirty="0" smtClean="0"/>
                <a:t>«Сказку </a:t>
              </a:r>
              <a:r>
                <a:rPr lang="ru-RU" b="1" dirty="0"/>
                <a:t>о царе </a:t>
              </a:r>
              <a:r>
                <a:rPr lang="ru-RU" b="1" dirty="0" smtClean="0"/>
                <a:t>Берендее». </a:t>
              </a:r>
              <a:endParaRPr lang="ru-RU" b="1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83368" y="260648"/>
              <a:ext cx="8513648" cy="108011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Пушкин с удовольствием слушал  сказки няни</a:t>
              </a:r>
              <a:r>
                <a:rPr lang="ru-RU" b="1" dirty="0" smtClean="0"/>
                <a:t>, которых она знала великое множество, </a:t>
              </a:r>
              <a:r>
                <a:rPr lang="ru-RU" b="1" dirty="0"/>
                <a:t>записывал с ее слов народные песни. Сюжеты и мотивы услышанного он использовал в творчестве. </a:t>
              </a: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3280052" y="1528096"/>
              <a:ext cx="2520280" cy="2952101"/>
              <a:chOff x="1763688" y="1484784"/>
              <a:chExt cx="2520280" cy="3024336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1763688" y="1484784"/>
                <a:ext cx="2520280" cy="3024336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9142" y="1649901"/>
                <a:ext cx="2169369" cy="26941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2" name="Группа 11"/>
            <p:cNvGrpSpPr/>
            <p:nvPr/>
          </p:nvGrpSpPr>
          <p:grpSpPr>
            <a:xfrm>
              <a:off x="300143" y="1528098"/>
              <a:ext cx="2592717" cy="2952100"/>
              <a:chOff x="3851920" y="1598315"/>
              <a:chExt cx="3240360" cy="2982814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3851920" y="1598315"/>
                <a:ext cx="3240360" cy="29828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03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7950" y="1727033"/>
                <a:ext cx="2908300" cy="2730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7" name="Группа 16"/>
            <p:cNvGrpSpPr/>
            <p:nvPr/>
          </p:nvGrpSpPr>
          <p:grpSpPr>
            <a:xfrm>
              <a:off x="6516216" y="1528097"/>
              <a:ext cx="2280800" cy="2933200"/>
              <a:chOff x="6516216" y="1417749"/>
              <a:chExt cx="2280800" cy="3043548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6516216" y="1417749"/>
                <a:ext cx="2280800" cy="3043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3966" y="1516753"/>
                <a:ext cx="2012489" cy="28455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911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3528" y="347025"/>
            <a:ext cx="8567005" cy="6250326"/>
            <a:chOff x="323528" y="347025"/>
            <a:chExt cx="8567005" cy="625032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076056" y="347025"/>
              <a:ext cx="3814477" cy="221787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sz="2000" b="1" dirty="0" smtClean="0"/>
                <a:t>Из </a:t>
              </a:r>
              <a:r>
                <a:rPr lang="ru-RU" sz="2000" b="1" dirty="0"/>
                <a:t>них сперва родился эпиграф к тетради, в которой были записаны сказки, а затем пролог к поэме </a:t>
              </a:r>
              <a:r>
                <a:rPr lang="ru-RU" sz="2000" b="1" dirty="0" smtClean="0"/>
                <a:t>«Руслан </a:t>
              </a:r>
              <a:r>
                <a:rPr lang="ru-RU" sz="2000" b="1" dirty="0"/>
                <a:t>и </a:t>
              </a:r>
              <a:r>
                <a:rPr lang="ru-RU" sz="2000" b="1" dirty="0" smtClean="0"/>
                <a:t>Людмила». </a:t>
              </a: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528" y="347025"/>
              <a:ext cx="4645197" cy="3519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Прямоугольник 5"/>
            <p:cNvSpPr/>
            <p:nvPr/>
          </p:nvSpPr>
          <p:spPr>
            <a:xfrm>
              <a:off x="340499" y="4054732"/>
              <a:ext cx="4628226" cy="254261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В одной из сказок Арины Родионовны имеются такие слова: « У моря лукоморья стоит дуб, а на том дубу золотые цепи, и по тем цепям ходит кот: вверх идет - сказки сказывает, вниз идет </a:t>
              </a:r>
              <a:r>
                <a:rPr lang="ru-RU" sz="2000" b="1" dirty="0" smtClean="0"/>
                <a:t>– песни </a:t>
              </a:r>
              <a:r>
                <a:rPr lang="ru-RU" sz="2000" b="1" dirty="0"/>
                <a:t>поет».</a:t>
              </a: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076697" y="2708919"/>
              <a:ext cx="3813835" cy="3888431"/>
              <a:chOff x="6414821" y="1524790"/>
              <a:chExt cx="2520280" cy="2951436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6414821" y="1524790"/>
                <a:ext cx="2520280" cy="29514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6406" y="1610502"/>
                <a:ext cx="2237110" cy="2780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8446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60986" y="260648"/>
            <a:ext cx="8607773" cy="6408712"/>
            <a:chOff x="260986" y="260648"/>
            <a:chExt cx="8607773" cy="6408712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60986" y="2636912"/>
              <a:ext cx="5247117" cy="4032448"/>
              <a:chOff x="-612576" y="0"/>
              <a:chExt cx="5832648" cy="4437112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-612576" y="0"/>
                <a:ext cx="5832648" cy="4437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4564" y="98806"/>
                <a:ext cx="5616624" cy="4212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Прямоугольник 5"/>
            <p:cNvSpPr/>
            <p:nvPr/>
          </p:nvSpPr>
          <p:spPr>
            <a:xfrm>
              <a:off x="618292" y="260648"/>
              <a:ext cx="4532504" cy="136815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 smtClean="0"/>
            </a:p>
            <a:p>
              <a:pPr algn="ctr"/>
              <a:r>
                <a:rPr lang="ru-RU" sz="2000" b="1" dirty="0" smtClean="0"/>
                <a:t>И</a:t>
              </a:r>
              <a:r>
                <a:rPr lang="ru-RU" sz="2000" b="1" dirty="0"/>
                <a:t>, наверное, часто бывало так, как написал в своём стихотворении </a:t>
              </a:r>
              <a:r>
                <a:rPr lang="ru-RU" sz="2000" b="1" dirty="0" smtClean="0"/>
                <a:t>«Няня Пушкина» </a:t>
              </a:r>
              <a:r>
                <a:rPr lang="ru-RU" sz="2000" b="1" dirty="0"/>
                <a:t>поэт Саша Чёрный</a:t>
              </a:r>
              <a:r>
                <a:rPr lang="ru-RU" dirty="0"/>
                <a:t>:</a:t>
              </a:r>
            </a:p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724128" y="260648"/>
              <a:ext cx="3144631" cy="64087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700" b="1" dirty="0"/>
                <a:t>На стареньком диване</a:t>
              </a:r>
            </a:p>
            <a:p>
              <a:r>
                <a:rPr lang="ru-RU" sz="1700" b="1" dirty="0"/>
                <a:t> У мёрзлого окна</a:t>
              </a:r>
            </a:p>
            <a:p>
              <a:r>
                <a:rPr lang="ru-RU" sz="1700" b="1" dirty="0"/>
                <a:t> Дремотный голос няни,</a:t>
              </a:r>
            </a:p>
            <a:p>
              <a:r>
                <a:rPr lang="ru-RU" sz="1700" b="1" dirty="0"/>
                <a:t> Как плеск веретена.</a:t>
              </a:r>
            </a:p>
            <a:p>
              <a:r>
                <a:rPr lang="ru-RU" sz="1700" b="1" dirty="0"/>
                <a:t> </a:t>
              </a:r>
              <a:r>
                <a:rPr lang="ru-RU" sz="1700" b="1" dirty="0" smtClean="0"/>
                <a:t>В </a:t>
              </a:r>
              <a:r>
                <a:rPr lang="ru-RU" sz="1700" b="1" dirty="0"/>
                <a:t>руках мелькают спицы,</a:t>
              </a:r>
            </a:p>
            <a:p>
              <a:r>
                <a:rPr lang="ru-RU" sz="1700" b="1" dirty="0"/>
                <a:t> Трясётся голова,</a:t>
              </a:r>
            </a:p>
            <a:p>
              <a:r>
                <a:rPr lang="ru-RU" sz="1700" b="1" dirty="0"/>
                <a:t> И вьются небылицы-</a:t>
              </a:r>
            </a:p>
            <a:p>
              <a:r>
                <a:rPr lang="ru-RU" sz="1700" b="1" dirty="0"/>
                <a:t> Волшебные слова:</a:t>
              </a:r>
            </a:p>
            <a:p>
              <a:r>
                <a:rPr lang="ru-RU" sz="1700" b="1" dirty="0"/>
                <a:t> Про лешего </a:t>
              </a:r>
              <a:r>
                <a:rPr lang="ru-RU" sz="1700" b="1" dirty="0" err="1"/>
                <a:t>Антипку</a:t>
              </a:r>
              <a:r>
                <a:rPr lang="ru-RU" sz="1700" b="1" dirty="0"/>
                <a:t>,</a:t>
              </a:r>
            </a:p>
            <a:p>
              <a:r>
                <a:rPr lang="ru-RU" sz="1700" b="1" dirty="0"/>
                <a:t> Про батрака </a:t>
              </a:r>
              <a:r>
                <a:rPr lang="ru-RU" sz="1700" b="1" dirty="0" err="1"/>
                <a:t>Балду</a:t>
              </a:r>
              <a:r>
                <a:rPr lang="ru-RU" sz="1700" b="1" dirty="0"/>
                <a:t>,</a:t>
              </a:r>
            </a:p>
            <a:p>
              <a:r>
                <a:rPr lang="ru-RU" sz="1700" b="1" dirty="0"/>
                <a:t> Про золотую рыбку,</a:t>
              </a:r>
            </a:p>
            <a:p>
              <a:r>
                <a:rPr lang="ru-RU" sz="1700" b="1" dirty="0"/>
                <a:t> Про кузнеца в аду…</a:t>
              </a:r>
            </a:p>
            <a:p>
              <a:r>
                <a:rPr lang="ru-RU" sz="1700" b="1" dirty="0"/>
                <a:t> Зарделось в зале лето,</a:t>
              </a:r>
            </a:p>
            <a:p>
              <a:r>
                <a:rPr lang="ru-RU" sz="1700" b="1" dirty="0"/>
                <a:t> Шумит-шуршит травой.</a:t>
              </a:r>
            </a:p>
            <a:p>
              <a:r>
                <a:rPr lang="ru-RU" sz="1700" b="1" dirty="0"/>
                <a:t> В простенке тень поэта</a:t>
              </a:r>
            </a:p>
            <a:p>
              <a:r>
                <a:rPr lang="ru-RU" sz="1700" b="1" dirty="0"/>
                <a:t> С курчавой головой…</a:t>
              </a:r>
            </a:p>
            <a:p>
              <a:r>
                <a:rPr lang="ru-RU" sz="1700" b="1" dirty="0"/>
                <a:t> А кот всё горбит шубу,</a:t>
              </a:r>
            </a:p>
            <a:p>
              <a:r>
                <a:rPr lang="ru-RU" sz="1700" b="1" dirty="0"/>
                <a:t> Не тот ли это кот,</a:t>
              </a:r>
            </a:p>
            <a:p>
              <a:r>
                <a:rPr lang="ru-RU" sz="1700" b="1" dirty="0"/>
                <a:t> Что был прикован к дубу</a:t>
              </a:r>
            </a:p>
            <a:p>
              <a:r>
                <a:rPr lang="ru-RU" sz="1700" b="1" dirty="0"/>
                <a:t> У синих-синих вод?</a:t>
              </a:r>
            </a:p>
            <a:p>
              <a:r>
                <a:rPr lang="ru-RU" sz="1700" b="1" dirty="0"/>
                <a:t> “Распелась…Вот чечётка!</a:t>
              </a:r>
            </a:p>
            <a:p>
              <a:r>
                <a:rPr lang="ru-RU" sz="1700" b="1" dirty="0"/>
                <a:t> Смотри, в саду – светло”.</a:t>
              </a:r>
            </a:p>
            <a:p>
              <a:r>
                <a:rPr lang="ru-RU" sz="1700" b="1" dirty="0"/>
                <a:t> И крестит няня </a:t>
              </a:r>
              <a:r>
                <a:rPr lang="ru-RU" sz="1700" b="1" dirty="0" smtClean="0"/>
                <a:t>кротко</a:t>
              </a:r>
            </a:p>
            <a:p>
              <a:r>
                <a:rPr lang="ru-RU" sz="1700" b="1" dirty="0"/>
                <a:t> </a:t>
              </a:r>
              <a:r>
                <a:rPr lang="ru-RU" sz="1700" b="1" dirty="0" smtClean="0"/>
                <a:t>Любимое </a:t>
              </a:r>
              <a:r>
                <a:rPr lang="ru-RU" sz="1700" b="1" dirty="0"/>
                <a:t>чело</a:t>
              </a:r>
              <a:r>
                <a:rPr lang="ru-RU" sz="1700" b="1" dirty="0" smtClean="0"/>
                <a:t>.</a:t>
              </a:r>
              <a:r>
                <a:rPr lang="ru-RU" sz="1700" dirty="0"/>
                <a:t> </a:t>
              </a:r>
              <a:r>
                <a:rPr lang="ru-RU" sz="1700" dirty="0" smtClean="0"/>
                <a:t>…</a:t>
              </a:r>
              <a:endParaRPr lang="ru-RU" sz="1700" b="1" dirty="0"/>
            </a:p>
          </p:txBody>
        </p:sp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869815"/>
              <a:ext cx="4536504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47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229298" y="242356"/>
            <a:ext cx="8663182" cy="6439924"/>
            <a:chOff x="229298" y="242356"/>
            <a:chExt cx="8663182" cy="6439924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29298" y="260648"/>
              <a:ext cx="4705828" cy="4981866"/>
              <a:chOff x="298220" y="1288312"/>
              <a:chExt cx="4705828" cy="4780968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298220" y="1288312"/>
                <a:ext cx="4705828" cy="47809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92154" y="1416064"/>
                <a:ext cx="4317960" cy="4461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" name="Прямоугольник 5"/>
            <p:cNvSpPr/>
            <p:nvPr/>
          </p:nvSpPr>
          <p:spPr>
            <a:xfrm>
              <a:off x="5148064" y="242356"/>
              <a:ext cx="3744416" cy="10984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err="1" smtClean="0"/>
                <a:t>А.С.Пушкин</a:t>
              </a:r>
              <a:r>
                <a:rPr lang="ru-RU" sz="2000" b="1" dirty="0" smtClean="0"/>
                <a:t> посвятил Арине Родионовне свои произведения:</a:t>
              </a:r>
              <a:endParaRPr lang="ru-RU" sz="2000" b="1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496225"/>
              <a:ext cx="3744416" cy="780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904" y="2564904"/>
              <a:ext cx="3749675" cy="785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906" y="3639621"/>
              <a:ext cx="3749675" cy="785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424679" y="1701882"/>
              <a:ext cx="1152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«Няне»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12995" y="2603867"/>
              <a:ext cx="29754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«Вновь я посетил тот 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уголок земли»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34106" y="3832472"/>
              <a:ext cx="9332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«Сон»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906" y="4666068"/>
              <a:ext cx="3749675" cy="785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964173" y="4851717"/>
              <a:ext cx="22236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«Зимний вечер»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906" y="5805264"/>
              <a:ext cx="3749675" cy="785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609108" y="5823877"/>
              <a:ext cx="2933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«Свят Иван, как пить </a:t>
              </a:r>
            </a:p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мы станем…»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748" y="5451881"/>
              <a:ext cx="4697378" cy="1230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300623" y="5608433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ЕСЛИ ГРЯДУЩЕЕ ПОКОЛЕНИЕ БУДЕТ ЧТИТЬ МОЁ ИМЯ, ДОЛЖНА БЫТЬ НЕ ЗАБЫТА И ЭТА БЕДНАЯ СТАРУШКА.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05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88346" y="238632"/>
            <a:ext cx="8504134" cy="6286712"/>
            <a:chOff x="388346" y="238632"/>
            <a:chExt cx="8504134" cy="6286712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03548" y="238632"/>
              <a:ext cx="8280920" cy="742096"/>
            </a:xfrm>
            <a:prstGeom prst="rect">
              <a:avLst/>
            </a:prstGeom>
            <a:solidFill>
              <a:schemeClr val="bg1"/>
            </a:solidFill>
            <a:ln w="317500" cap="sq" cmpd="thickThin">
              <a:solidFill>
                <a:schemeClr val="accent3">
                  <a:lumMod val="75000"/>
                  <a:alpha val="2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chemeClr val="tx1"/>
                  </a:solidFill>
                </a:rPr>
                <a:t>ЗИМНИЙ ВЕЧЕР</a:t>
              </a:r>
              <a:endParaRPr lang="ru-RU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88346" y="1364522"/>
              <a:ext cx="3895622" cy="51608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Буря мглою небо кроет,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Вихри снежные крутя;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То, как зверь, она завоет,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То заплачет, как дитя,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То по кровле обветшалой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Вдруг соломой зашумит,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То, как путник запоздалый,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К нам в окошко застучит.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Наша ветхая лачужка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И печальна и темна.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Что же ты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, моя </a:t>
              </a:r>
              <a:r>
                <a:rPr lang="ru-RU" sz="2000" b="1" dirty="0">
                  <a:solidFill>
                    <a:schemeClr val="bg1"/>
                  </a:solidFill>
                </a:rPr>
                <a:t>старушка,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Приумолкла у окна?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Или бури завываньем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Ты, мой друг, утомлена,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Или дремлешь под жужжаньем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Своего веретена?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644008" y="1364522"/>
              <a:ext cx="4248472" cy="516082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Выпьем, добрая подружка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Бедной юности моей,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Выпьем с горя; где же кружка?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Сердцу будет веселей.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Спой мне песню, как синица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Тихо за морем жила;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Спой мне песню, как девица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За водой поутру шла.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Буря мглою небо кроет,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Вихри снежные крутя;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То, как зверь, она завоет,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То заплачет, как дитя.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Выпьем, добрая подружка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Бедной юности моей,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Выпьем с горя; где же кружка?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Сердцу будет веселей.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                                  1825.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8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71602" y="216315"/>
            <a:ext cx="8612195" cy="6419028"/>
            <a:chOff x="371602" y="216315"/>
            <a:chExt cx="8612195" cy="6419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371602" y="216315"/>
              <a:ext cx="8460667" cy="6419028"/>
              <a:chOff x="371602" y="216315"/>
              <a:chExt cx="8460667" cy="6419028"/>
            </a:xfrm>
          </p:grpSpPr>
          <p:grpSp>
            <p:nvGrpSpPr>
              <p:cNvPr id="3" name="Группа 2"/>
              <p:cNvGrpSpPr/>
              <p:nvPr/>
            </p:nvGrpSpPr>
            <p:grpSpPr>
              <a:xfrm>
                <a:off x="6311989" y="3096256"/>
                <a:ext cx="2520280" cy="3527226"/>
                <a:chOff x="3779912" y="2062014"/>
                <a:chExt cx="2520280" cy="3527226"/>
              </a:xfrm>
            </p:grpSpPr>
            <p:sp>
              <p:nvSpPr>
                <p:cNvPr id="4" name="Прямоугольник 3"/>
                <p:cNvSpPr/>
                <p:nvPr/>
              </p:nvSpPr>
              <p:spPr>
                <a:xfrm>
                  <a:off x="3779912" y="2062014"/>
                  <a:ext cx="2520280" cy="3527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5" name="Picture 2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3923928" y="2155216"/>
                  <a:ext cx="2247900" cy="33147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7" name="Прямоугольник 6"/>
              <p:cNvSpPr/>
              <p:nvPr/>
            </p:nvSpPr>
            <p:spPr>
              <a:xfrm>
                <a:off x="6295567" y="1022266"/>
                <a:ext cx="2520280" cy="1631216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/>
                  <a:t>Серяков </a:t>
                </a:r>
                <a:r>
                  <a:rPr lang="ru-RU" sz="2000" b="1" dirty="0"/>
                  <a:t>Я.П. </a:t>
                </a:r>
                <a:r>
                  <a:rPr lang="ru-RU" sz="2000" b="1" dirty="0" smtClean="0"/>
                  <a:t>Барельеф </a:t>
                </a:r>
                <a:r>
                  <a:rPr lang="ru-RU" sz="2000" b="1" dirty="0"/>
                  <a:t>Арины </a:t>
                </a:r>
                <a:r>
                  <a:rPr lang="ru-RU" sz="2000" b="1" dirty="0" smtClean="0"/>
                  <a:t>Родионовны.</a:t>
                </a:r>
                <a:endParaRPr lang="ru-RU" sz="2000" b="1" dirty="0"/>
              </a:p>
              <a:p>
                <a:pPr algn="ctr"/>
                <a:r>
                  <a:rPr lang="ru-RU" sz="2000" b="1" dirty="0" smtClean="0"/>
                  <a:t>Работа </a:t>
                </a:r>
                <a:r>
                  <a:rPr lang="ru-RU" sz="2000" b="1" dirty="0"/>
                  <a:t>по кости 1840-е гг.</a:t>
                </a: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1262761" y="216315"/>
                <a:ext cx="3816424" cy="678626"/>
              </a:xfrm>
              <a:prstGeom prst="rect">
                <a:avLst/>
              </a:prstGeom>
              <a:solidFill>
                <a:schemeClr val="bg1"/>
              </a:solidFill>
              <a:ln w="317500" cap="sq" cmpd="thickThin">
                <a:solidFill>
                  <a:schemeClr val="accent3">
                    <a:lumMod val="75000"/>
                    <a:alpha val="2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 smtClean="0">
                    <a:solidFill>
                      <a:schemeClr val="tx1"/>
                    </a:solidFill>
                  </a:rPr>
                  <a:t>ЦЕЛЬ РАБОТЫ</a:t>
                </a:r>
                <a:endParaRPr lang="ru-RU" sz="3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" name="Прямоугольник 1"/>
              <p:cNvSpPr/>
              <p:nvPr/>
            </p:nvSpPr>
            <p:spPr>
              <a:xfrm>
                <a:off x="451838" y="1022266"/>
                <a:ext cx="5598742" cy="100504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b="1" dirty="0" smtClean="0"/>
                  <a:t>Выяснить, какое влияние оказала </a:t>
                </a:r>
                <a:r>
                  <a:rPr lang="ru-RU" sz="2000" b="1" dirty="0"/>
                  <a:t>на  </a:t>
                </a:r>
                <a:r>
                  <a:rPr lang="ru-RU" sz="2000" b="1" dirty="0" smtClean="0"/>
                  <a:t> </a:t>
                </a:r>
                <a:r>
                  <a:rPr lang="ru-RU" sz="2000" b="1" dirty="0"/>
                  <a:t>формирование Пушкина как поэта и </a:t>
                </a:r>
                <a:r>
                  <a:rPr lang="ru-RU" sz="2000" b="1" dirty="0" smtClean="0"/>
                  <a:t>человека его няня, Арина Родионовна.</a:t>
                </a:r>
                <a:endParaRPr lang="ru-RU" sz="2000" b="1" dirty="0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371602" y="4015563"/>
                <a:ext cx="5598742" cy="172819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b="1" dirty="0" smtClean="0"/>
                  <a:t>2. Рассмотреть изображение няни Арины Родионовны в лирике Пушкина, в других литературных и документальных  источниках для понимания её роли в жизни поэта.</a:t>
                </a:r>
                <a:endParaRPr lang="ru-RU" sz="2000" b="1" dirty="0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371602" y="3096256"/>
                <a:ext cx="5598742" cy="72008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b="1" dirty="0" smtClean="0"/>
                  <a:t>1.Познакомиться с биографией няни Пушкина.</a:t>
                </a:r>
                <a:endParaRPr lang="ru-RU" sz="2000" b="1" dirty="0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371602" y="5865411"/>
                <a:ext cx="5598742" cy="76993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b="1" dirty="0" smtClean="0"/>
                  <a:t>3. Выявить роль няни в жизни Пушкина.</a:t>
                </a:r>
                <a:endParaRPr lang="ru-RU" sz="2000" b="1" dirty="0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1211421" y="2231101"/>
                <a:ext cx="3960440" cy="742096"/>
              </a:xfrm>
              <a:prstGeom prst="rect">
                <a:avLst/>
              </a:prstGeom>
              <a:solidFill>
                <a:schemeClr val="bg1"/>
              </a:solidFill>
              <a:ln w="317500" cap="sq" cmpd="thickThin">
                <a:solidFill>
                  <a:schemeClr val="accent3">
                    <a:lumMod val="75000"/>
                    <a:alpha val="2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200" b="1" dirty="0" smtClean="0">
                    <a:solidFill>
                      <a:schemeClr val="tx1"/>
                    </a:solidFill>
                  </a:rPr>
                  <a:t>ЗАДАЧИ РАБОТЫ</a:t>
                </a:r>
                <a:endParaRPr lang="ru-RU" sz="32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485" y="307504"/>
              <a:ext cx="2808312" cy="420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05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79067" y="238632"/>
            <a:ext cx="8396122" cy="5867183"/>
            <a:chOff x="423573" y="238632"/>
            <a:chExt cx="8396122" cy="586718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38775" y="238632"/>
              <a:ext cx="8280920" cy="742096"/>
            </a:xfrm>
            <a:prstGeom prst="rect">
              <a:avLst/>
            </a:prstGeom>
            <a:solidFill>
              <a:schemeClr val="bg1"/>
            </a:solidFill>
            <a:ln w="317500" cap="sq" cmpd="thickThin">
              <a:solidFill>
                <a:schemeClr val="accent3">
                  <a:lumMod val="75000"/>
                  <a:alpha val="2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chemeClr val="tx1"/>
                  </a:solidFill>
                </a:rPr>
                <a:t>НЯНЕ</a:t>
              </a:r>
              <a:endParaRPr lang="ru-RU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23573" y="1364521"/>
              <a:ext cx="4255662" cy="474129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Подруга дней моих суровых,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Голубка дряхлая моя!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Одна в глуши лесов сосновых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Давно, давно ты ждёшь меня.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Ты под окном своей светлицы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Горюешь, будто на часах,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И медлят поминутно спицы	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В твоих наморщенных руках.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Глядишь в забытые вороты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На черный отдалённый путь: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Тоска, предчувствие, заботы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Теснят твою всечасно грудь.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 То чудится тебе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.</a:t>
              </a:r>
            </a:p>
            <a:p>
              <a:r>
                <a:rPr lang="ru-RU" sz="2000" b="1" dirty="0" smtClean="0">
                  <a:solidFill>
                    <a:schemeClr val="bg1"/>
                  </a:solidFill>
                </a:rPr>
                <a:t>1826 г.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5256076" y="1364522"/>
              <a:ext cx="3528392" cy="4741293"/>
              <a:chOff x="395536" y="1276685"/>
              <a:chExt cx="4032448" cy="5340537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395536" y="1276685"/>
                <a:ext cx="4032448" cy="53405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" name="Picture 2" descr="im56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060" y="1453655"/>
                <a:ext cx="3573400" cy="4986595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990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060848"/>
            <a:ext cx="5184576" cy="36913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</a:rPr>
              <a:t>Ах! умолчу ль о мамушке моей,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О </a:t>
            </a:r>
            <a:r>
              <a:rPr lang="ru-RU" sz="2000" b="1" dirty="0">
                <a:solidFill>
                  <a:schemeClr val="bg1"/>
                </a:solidFill>
              </a:rPr>
              <a:t>прелести таинственных ночей,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Когда </a:t>
            </a:r>
            <a:r>
              <a:rPr lang="ru-RU" sz="2000" b="1" dirty="0">
                <a:solidFill>
                  <a:schemeClr val="bg1"/>
                </a:solidFill>
              </a:rPr>
              <a:t>в чепце, в старинном одеянье,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Она</a:t>
            </a:r>
            <a:r>
              <a:rPr lang="ru-RU" sz="2000" b="1" dirty="0">
                <a:solidFill>
                  <a:schemeClr val="bg1"/>
                </a:solidFill>
              </a:rPr>
              <a:t>, духов молитвой </a:t>
            </a:r>
            <a:r>
              <a:rPr lang="ru-RU" sz="2000" b="1" dirty="0" err="1">
                <a:solidFill>
                  <a:schemeClr val="bg1"/>
                </a:solidFill>
              </a:rPr>
              <a:t>уклоня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С </a:t>
            </a:r>
            <a:r>
              <a:rPr lang="ru-RU" sz="2000" b="1" dirty="0">
                <a:solidFill>
                  <a:schemeClr val="bg1"/>
                </a:solidFill>
              </a:rPr>
              <a:t>усердием перекрестит меня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И шёпотом </a:t>
            </a:r>
            <a:r>
              <a:rPr lang="ru-RU" sz="2000" b="1" dirty="0">
                <a:solidFill>
                  <a:schemeClr val="bg1"/>
                </a:solidFill>
              </a:rPr>
              <a:t>рассказывать мне станет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О </a:t>
            </a:r>
            <a:r>
              <a:rPr lang="ru-RU" sz="2000" b="1" dirty="0">
                <a:solidFill>
                  <a:schemeClr val="bg1"/>
                </a:solidFill>
              </a:rPr>
              <a:t>мертвецах, о подвигах </a:t>
            </a:r>
            <a:r>
              <a:rPr lang="ru-RU" sz="2000" b="1" dirty="0" err="1">
                <a:solidFill>
                  <a:schemeClr val="bg1"/>
                </a:solidFill>
              </a:rPr>
              <a:t>Бовы</a:t>
            </a:r>
            <a:r>
              <a:rPr lang="ru-RU" sz="2000" b="1" dirty="0">
                <a:solidFill>
                  <a:schemeClr val="bg1"/>
                </a:solidFill>
              </a:rPr>
              <a:t>. . .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От </a:t>
            </a:r>
            <a:r>
              <a:rPr lang="ru-RU" sz="2000" b="1" dirty="0">
                <a:solidFill>
                  <a:schemeClr val="bg1"/>
                </a:solidFill>
              </a:rPr>
              <a:t>ужаса не шелохнусь бывало,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Едва </a:t>
            </a:r>
            <a:r>
              <a:rPr lang="ru-RU" sz="2000" b="1" dirty="0">
                <a:solidFill>
                  <a:schemeClr val="bg1"/>
                </a:solidFill>
              </a:rPr>
              <a:t>дыша, прижмусь под одеяло,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Не </a:t>
            </a:r>
            <a:r>
              <a:rPr lang="ru-RU" sz="2000" b="1" dirty="0">
                <a:solidFill>
                  <a:schemeClr val="bg1"/>
                </a:solidFill>
              </a:rPr>
              <a:t>чувствуя ни ног, ни </a:t>
            </a:r>
            <a:r>
              <a:rPr lang="ru-RU" sz="2000" b="1" dirty="0" smtClean="0">
                <a:solidFill>
                  <a:schemeClr val="bg1"/>
                </a:solidFill>
              </a:rPr>
              <a:t>головы.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1816 г.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8775" y="238632"/>
            <a:ext cx="8280920" cy="742096"/>
          </a:xfrm>
          <a:prstGeom prst="rect">
            <a:avLst/>
          </a:prstGeom>
          <a:solidFill>
            <a:schemeClr val="bg1"/>
          </a:solidFill>
          <a:ln w="317500" cap="sq" cmpd="thickThin">
            <a:solidFill>
              <a:schemeClr val="accent3">
                <a:lumMod val="75000"/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СОН</a:t>
            </a:r>
            <a:endParaRPr lang="ru-RU" sz="3200" b="1" dirty="0">
              <a:solidFill>
                <a:schemeClr val="tx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454407" y="2064062"/>
            <a:ext cx="3503887" cy="3688110"/>
            <a:chOff x="611560" y="1412776"/>
            <a:chExt cx="3924436" cy="396044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11560" y="1412776"/>
              <a:ext cx="3924436" cy="3960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68778" y="1487996"/>
              <a:ext cx="3810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97" y="1340768"/>
            <a:ext cx="280987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093296"/>
            <a:ext cx="280987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02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35782" y="247526"/>
            <a:ext cx="8630269" cy="6421834"/>
            <a:chOff x="335782" y="247526"/>
            <a:chExt cx="8630269" cy="642183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95536" y="247526"/>
              <a:ext cx="5544616" cy="276446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Наперсница волшебной старины,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Друг вымыслов игривых и печальных,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Тебя я знал во дни моей весны,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Во дни утех и снов первоначальных.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Я ждал тебя; в вечерней тишине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Являлась ты весёлою старушкой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И надо мной сидела в шушуне,</a:t>
              </a:r>
            </a:p>
            <a:p>
              <a:r>
                <a:rPr lang="ru-RU" sz="2000" b="1" dirty="0">
                  <a:solidFill>
                    <a:schemeClr val="bg1"/>
                  </a:solidFill>
                </a:rPr>
                <a:t>В больших очках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и </a:t>
              </a:r>
              <a:r>
                <a:rPr lang="ru-RU" sz="2000" b="1" dirty="0">
                  <a:solidFill>
                    <a:schemeClr val="bg1"/>
                  </a:solidFill>
                </a:rPr>
                <a:t>с резвою гремушкой.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779911" y="3273826"/>
              <a:ext cx="5186139" cy="339553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На смерть няни А.С. Пушкина </a:t>
              </a:r>
              <a:endParaRPr lang="ru-RU" sz="2000" b="1" dirty="0" smtClean="0"/>
            </a:p>
            <a:p>
              <a:pPr algn="ctr"/>
              <a:r>
                <a:rPr lang="ru-RU" sz="2000" b="1" dirty="0" smtClean="0"/>
                <a:t>Н.М</a:t>
              </a:r>
              <a:r>
                <a:rPr lang="ru-RU" sz="2000" b="1" dirty="0"/>
                <a:t>. Языков. </a:t>
              </a:r>
              <a:r>
                <a:rPr lang="ru-RU" sz="2000" b="1" dirty="0" smtClean="0"/>
                <a:t>1830</a:t>
              </a:r>
              <a:endParaRPr lang="ru-RU" sz="2000" b="1" dirty="0"/>
            </a:p>
            <a:p>
              <a:r>
                <a:rPr lang="ru-RU" sz="2000" b="1" dirty="0" smtClean="0"/>
                <a:t> </a:t>
              </a:r>
              <a:r>
                <a:rPr lang="ru-RU" sz="2000" b="1" dirty="0"/>
                <a:t>Я отыщу тот крест смиренный, </a:t>
              </a:r>
            </a:p>
            <a:p>
              <a:r>
                <a:rPr lang="ru-RU" sz="2000" b="1" dirty="0"/>
                <a:t> Под коим, меж чужих гробов, </a:t>
              </a:r>
            </a:p>
            <a:p>
              <a:r>
                <a:rPr lang="ru-RU" sz="2000" b="1" dirty="0"/>
                <a:t> Твой прах улегся, изнуренный </a:t>
              </a:r>
            </a:p>
            <a:p>
              <a:r>
                <a:rPr lang="ru-RU" sz="2000" b="1" dirty="0"/>
                <a:t> Трудов и бременем годов. </a:t>
              </a:r>
            </a:p>
            <a:p>
              <a:r>
                <a:rPr lang="ru-RU" sz="2000" b="1" dirty="0"/>
                <a:t> Ты не умрешь в воспоминаньях </a:t>
              </a:r>
            </a:p>
            <a:p>
              <a:r>
                <a:rPr lang="ru-RU" sz="2000" b="1" dirty="0"/>
                <a:t> О светлой юности моей </a:t>
              </a:r>
            </a:p>
            <a:p>
              <a:r>
                <a:rPr lang="ru-RU" sz="2000" b="1" dirty="0"/>
                <a:t> И в поучительных преданьях </a:t>
              </a:r>
            </a:p>
            <a:p>
              <a:r>
                <a:rPr lang="ru-RU" sz="2000" b="1" dirty="0"/>
                <a:t> Про жизнь поэтов наших дней...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47526"/>
              <a:ext cx="2809875" cy="2773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82" y="3241047"/>
              <a:ext cx="3300114" cy="2708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11" y="5958261"/>
            <a:ext cx="329868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54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256523" y="238803"/>
            <a:ext cx="8707965" cy="6418363"/>
            <a:chOff x="256523" y="238803"/>
            <a:chExt cx="8707965" cy="6418363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87193" y="5949280"/>
              <a:ext cx="4548841" cy="70788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000" b="1" dirty="0"/>
                <a:t>Псков. </a:t>
              </a:r>
              <a:r>
                <a:rPr lang="ru-RU" sz="2000" b="1" dirty="0" smtClean="0"/>
                <a:t>«</a:t>
              </a:r>
              <a:r>
                <a:rPr lang="ru-RU" sz="2000" b="1" dirty="0"/>
                <a:t>Пушкин и крестьянка». Скульптор </a:t>
              </a:r>
              <a:r>
                <a:rPr lang="ru-RU" sz="2000" b="1" dirty="0" err="1"/>
                <a:t>О.Комов</a:t>
              </a:r>
              <a:r>
                <a:rPr lang="ru-RU" sz="2000" b="1" dirty="0" smtClean="0"/>
                <a:t>.</a:t>
              </a:r>
              <a:endParaRPr lang="ru-RU" sz="2000" b="1" dirty="0"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287193" y="1844825"/>
              <a:ext cx="4548841" cy="4002462"/>
              <a:chOff x="368837" y="1674024"/>
              <a:chExt cx="5328592" cy="4131240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368837" y="1674024"/>
                <a:ext cx="5328592" cy="4131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12853" y="1772816"/>
                <a:ext cx="5072112" cy="3912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8" name="Прямоугольник 7"/>
            <p:cNvSpPr/>
            <p:nvPr/>
          </p:nvSpPr>
          <p:spPr>
            <a:xfrm>
              <a:off x="256523" y="238803"/>
              <a:ext cx="8707965" cy="138999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sz="2000" b="1" dirty="0">
                  <a:solidFill>
                    <a:schemeClr val="bg1"/>
                  </a:solidFill>
                </a:rPr>
                <a:t>С любовью и уважением относился Пушкин к няне. Немало стихотворений посвятил ей. Называл её «подругой юности» своей, «ангелом кротким, безмятежным», «бесценным другом». Он доверял ей свои мысли, мечты. 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981436" y="5155530"/>
              <a:ext cx="3888432" cy="149997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Я плоды своих скитаний,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И гармонических статей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Читаю только старой няне –</a:t>
              </a:r>
              <a:br>
                <a:rPr lang="ru-RU" sz="2000" b="1" dirty="0">
                  <a:solidFill>
                    <a:schemeClr val="bg1"/>
                  </a:solidFill>
                </a:rPr>
              </a:br>
              <a:r>
                <a:rPr lang="ru-RU" sz="2000" b="1" dirty="0">
                  <a:solidFill>
                    <a:schemeClr val="bg1"/>
                  </a:solidFill>
                </a:rPr>
                <a:t>Подруге юности моей.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436" y="3692524"/>
              <a:ext cx="3888432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4946730" y="3672781"/>
              <a:ext cx="372323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Нередко Арина Родионовна становилась первой слушательницей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 сочинений поэта: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5619826" y="1832642"/>
              <a:ext cx="2611652" cy="1728191"/>
              <a:chOff x="5225021" y="1847719"/>
              <a:chExt cx="2611652" cy="1728191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5225021" y="1847719"/>
                <a:ext cx="2611652" cy="17281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2409" y="1972156"/>
                <a:ext cx="2236877" cy="1491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4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395536" y="188640"/>
            <a:ext cx="8496944" cy="6480720"/>
          </a:xfrm>
          <a:prstGeom prst="verticalScroll">
            <a:avLst/>
          </a:prstGeom>
          <a:solidFill>
            <a:schemeClr val="accent3">
              <a:lumMod val="7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/>
              <a:t>«Любезный мой друг, Александр Сергеевич, я получила ваше письмо и деньги, которые вы мне прислали. За все ваши милости я вам всем благодарна - вы у меня беспрестанно в сердце и на уме, и только, когда засну, то забуду вас и ваши милости ко </a:t>
            </a:r>
            <a:r>
              <a:rPr lang="ru-RU" sz="2000" b="1" dirty="0" smtClean="0"/>
              <a:t>мне. Ваше </a:t>
            </a:r>
            <a:r>
              <a:rPr lang="ru-RU" sz="2000" b="1" dirty="0"/>
              <a:t>обещание к нам побывать летом меня очень радует. Приезжай, мой ангел, к нам в Михайловское, всех лошадей на дорогу </a:t>
            </a:r>
            <a:r>
              <a:rPr lang="ru-RU" sz="2000" b="1" dirty="0" smtClean="0"/>
              <a:t>выставлю - </a:t>
            </a:r>
            <a:r>
              <a:rPr lang="ru-RU" sz="2000" b="1" dirty="0"/>
              <a:t>я вас буду ожидать и молить Бога, чтоб он дал нам свидеться... Прощайте, мой батюшка, Александр Сергеевич. За ваше здоровье я просвиру вынула и молебен отслужила, поживи, дружочек, хорошенько, самому слюбится. Я, слава богу, здорова, </a:t>
            </a:r>
            <a:r>
              <a:rPr lang="ru-RU" sz="2000" b="1" dirty="0" err="1"/>
              <a:t>цалую</a:t>
            </a:r>
            <a:r>
              <a:rPr lang="ru-RU" sz="2000" b="1" dirty="0"/>
              <a:t> ваши ручки и остаюсь вас многолюбящая няня ваша Арина Родионовна» (писано под диктовку в </a:t>
            </a:r>
            <a:r>
              <a:rPr lang="ru-RU" sz="2000" b="1" dirty="0" err="1"/>
              <a:t>Тригорском</a:t>
            </a:r>
            <a:r>
              <a:rPr lang="ru-RU" sz="2000" b="1" dirty="0"/>
              <a:t> 6 марта 1827 года).</a:t>
            </a:r>
          </a:p>
        </p:txBody>
      </p:sp>
    </p:spTree>
    <p:extLst>
      <p:ext uri="{BB962C8B-B14F-4D97-AF65-F5344CB8AC3E}">
        <p14:creationId xmlns:p14="http://schemas.microsoft.com/office/powerpoint/2010/main" val="15090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95536" y="260648"/>
            <a:ext cx="8424936" cy="6336705"/>
            <a:chOff x="395536" y="260648"/>
            <a:chExt cx="8424936" cy="633670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95536" y="260648"/>
              <a:ext cx="8424936" cy="136815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Как </a:t>
              </a:r>
              <a:r>
                <a:rPr lang="ru-RU" sz="2000" b="1" dirty="0">
                  <a:solidFill>
                    <a:schemeClr val="bg1"/>
                  </a:solidFill>
                </a:rPr>
                <a:t>одну из горестных утрат своей жизни переживал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 кончину няни </a:t>
              </a:r>
              <a:r>
                <a:rPr lang="ru-RU" sz="2000" b="1" dirty="0">
                  <a:solidFill>
                    <a:schemeClr val="bg1"/>
                  </a:solidFill>
                </a:rPr>
                <a:t>Пушкин. Нередко на полях страниц своих сочинений  он рисовал профильные портреты любимой няни. Даже спустя десять лет, побывав в селе  Михайловском, он напишет: 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95536" y="2564905"/>
              <a:ext cx="4752528" cy="403244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sz="2000" b="1" dirty="0"/>
                <a:t>…Вновь я посетил тот уголок земли, где я </a:t>
              </a:r>
              <a:r>
                <a:rPr lang="ru-RU" sz="2000" b="1" dirty="0" smtClean="0"/>
                <a:t>провел изгнанником </a:t>
              </a:r>
              <a:r>
                <a:rPr lang="ru-RU" sz="2000" b="1" dirty="0"/>
                <a:t>два года </a:t>
              </a:r>
              <a:r>
                <a:rPr lang="ru-RU" sz="2000" b="1" dirty="0" smtClean="0"/>
                <a:t>незаметных. Уж </a:t>
              </a:r>
              <a:r>
                <a:rPr lang="ru-RU" sz="2000" b="1" dirty="0"/>
                <a:t>десять лет ушло с тех пор – и много переменилось в жизни для меня (…) но здесь опять минувшее меня объемлет живо (…) Вот  опальный  домик, где жил я с бедной </a:t>
              </a:r>
              <a:r>
                <a:rPr lang="ru-RU" sz="2000" b="1" dirty="0" err="1"/>
                <a:t>нянею</a:t>
              </a:r>
              <a:r>
                <a:rPr lang="ru-RU" sz="2000" b="1" dirty="0"/>
                <a:t> </a:t>
              </a:r>
              <a:r>
                <a:rPr lang="ru-RU" sz="2000" b="1" dirty="0" smtClean="0"/>
                <a:t>моей. Уже </a:t>
              </a:r>
              <a:r>
                <a:rPr lang="ru-RU" sz="2000" b="1" dirty="0"/>
                <a:t>старушки нет – уж за стеною не слышу я шагов её </a:t>
              </a:r>
              <a:r>
                <a:rPr lang="ru-RU" sz="2000" b="1" dirty="0" smtClean="0"/>
                <a:t>тяжёлых, ни </a:t>
              </a:r>
              <a:r>
                <a:rPr lang="ru-RU" sz="2000" b="1" dirty="0"/>
                <a:t>кропотливого её дозора…</a:t>
              </a: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5436096" y="2094874"/>
              <a:ext cx="3375792" cy="4502479"/>
              <a:chOff x="5364088" y="2909973"/>
              <a:chExt cx="2520280" cy="3687380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5364088" y="2909973"/>
                <a:ext cx="2520280" cy="36873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Picture 11" descr="imag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8104" y="3068960"/>
                <a:ext cx="2232248" cy="3314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772816"/>
              <a:ext cx="4464496" cy="64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74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09669" y="22768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415955" y="476672"/>
            <a:ext cx="8471471" cy="5909432"/>
            <a:chOff x="415955" y="476672"/>
            <a:chExt cx="8471471" cy="590943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15955" y="476672"/>
              <a:ext cx="4752528" cy="5909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chemeClr val="bg1"/>
                  </a:solidFill>
                </a:rPr>
                <a:t>Пушкин последний раз видел няню в Михайловском 14 сентября 1827 года, за девять месяцев до её смерти.</a:t>
              </a:r>
            </a:p>
            <a:p>
              <a:pPr marL="342900" indent="-342900">
                <a:buFont typeface="Wingdings" pitchFamily="2" charset="2"/>
                <a:buChar char="v"/>
              </a:pPr>
              <a:endParaRPr lang="ru-RU" sz="2000" b="1" dirty="0" smtClean="0">
                <a:solidFill>
                  <a:schemeClr val="bg1"/>
                </a:solidFill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chemeClr val="bg1"/>
                  </a:solidFill>
                </a:rPr>
                <a:t>Арина Родионовна скончалась 29 июля 1828 года в Петербурге, в доме Ольги Пушкиной ( в замужестве Павлищевой).</a:t>
              </a:r>
            </a:p>
            <a:p>
              <a:pPr marL="342900" indent="-342900">
                <a:buFont typeface="Wingdings" pitchFamily="2" charset="2"/>
                <a:buChar char="v"/>
              </a:pPr>
              <a:endParaRPr lang="ru-RU" sz="2000" b="1" dirty="0" smtClean="0">
                <a:solidFill>
                  <a:schemeClr val="bg1"/>
                </a:solidFill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chemeClr val="bg1"/>
                  </a:solidFill>
                </a:rPr>
                <a:t>После смерти была похоронена на Смоленском кладбище Санкт-Петербурга.</a:t>
              </a:r>
            </a:p>
            <a:p>
              <a:pPr marL="342900" indent="-342900">
                <a:buFont typeface="Wingdings" pitchFamily="2" charset="2"/>
                <a:buChar char="v"/>
              </a:pPr>
              <a:endParaRPr lang="ru-RU" sz="2000" b="1" dirty="0" smtClean="0">
                <a:solidFill>
                  <a:schemeClr val="bg1"/>
                </a:solidFill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chemeClr val="bg1"/>
                  </a:solidFill>
                </a:rPr>
                <a:t>На сегодня могила утеряна, однако в 1977 году на кладбище была установлена памятная доска.</a:t>
              </a:r>
            </a:p>
            <a:p>
              <a:pPr algn="ctr"/>
              <a:endParaRPr lang="ru-RU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5508104" y="476672"/>
              <a:ext cx="3347864" cy="4608512"/>
              <a:chOff x="5580112" y="1290464"/>
              <a:chExt cx="3347864" cy="4442792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5580112" y="1290464"/>
                <a:ext cx="3347864" cy="44427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653844" y="1386454"/>
                <a:ext cx="3200400" cy="426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1" name="Прямоугольник 10"/>
            <p:cNvSpPr/>
            <p:nvPr/>
          </p:nvSpPr>
          <p:spPr>
            <a:xfrm>
              <a:off x="5508104" y="5370441"/>
              <a:ext cx="3379322" cy="101566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/>
                <a:t>Мемориальная </a:t>
              </a:r>
              <a:r>
                <a:rPr lang="ru-RU" sz="2000" b="1" dirty="0"/>
                <a:t>табличка у входа на Смоленское </a:t>
              </a:r>
              <a:r>
                <a:rPr lang="ru-RU" sz="2000" b="1" dirty="0" smtClean="0"/>
                <a:t>кладбище.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505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95536" y="238632"/>
            <a:ext cx="8280920" cy="6433909"/>
            <a:chOff x="395536" y="238632"/>
            <a:chExt cx="8280920" cy="643390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95536" y="238632"/>
              <a:ext cx="8280920" cy="1606192"/>
            </a:xfrm>
            <a:prstGeom prst="rect">
              <a:avLst/>
            </a:prstGeom>
            <a:solidFill>
              <a:schemeClr val="bg1"/>
            </a:solidFill>
            <a:ln w="317500" cap="sq" cmpd="thickThin">
              <a:solidFill>
                <a:schemeClr val="accent3">
                  <a:lumMod val="75000"/>
                  <a:alpha val="2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Так </a:t>
              </a:r>
              <a:r>
                <a:rPr lang="ru-RU" sz="2000" b="1" dirty="0">
                  <a:solidFill>
                    <a:schemeClr val="tx1"/>
                  </a:solidFill>
                </a:rPr>
                <a:t>вот кто первая вдохновительница, первая муза первого истинно русского поэта, это - </a:t>
              </a:r>
              <a:r>
                <a:rPr lang="ru-RU" sz="2000" b="1" dirty="0" smtClean="0">
                  <a:solidFill>
                    <a:schemeClr val="tx1"/>
                  </a:solidFill>
                </a:rPr>
                <a:t>няня… Да </a:t>
              </a:r>
              <a:r>
                <a:rPr lang="ru-RU" sz="2000" b="1" dirty="0">
                  <a:solidFill>
                    <a:schemeClr val="tx1"/>
                  </a:solidFill>
                </a:rPr>
                <a:t>будет же ей, этой няне, от лица русского общества вечная </a:t>
              </a:r>
              <a:r>
                <a:rPr lang="ru-RU" sz="2000" b="1" dirty="0" smtClean="0">
                  <a:solidFill>
                    <a:schemeClr val="tx1"/>
                  </a:solidFill>
                </a:rPr>
                <a:t>благодарность.  </a:t>
              </a:r>
              <a:r>
                <a:rPr lang="ru-RU" sz="2000" b="1" dirty="0" err="1" smtClean="0">
                  <a:solidFill>
                    <a:schemeClr val="tx1"/>
                  </a:solidFill>
                </a:rPr>
                <a:t>И.С.Аксаков</a:t>
              </a:r>
              <a:r>
                <a:rPr lang="ru-RU" b="1" dirty="0" smtClean="0">
                  <a:solidFill>
                    <a:schemeClr val="tx1"/>
                  </a:solidFill>
                </a:rPr>
                <a:t/>
              </a:r>
              <a:br>
                <a:rPr lang="ru-RU" b="1" dirty="0" smtClean="0">
                  <a:solidFill>
                    <a:schemeClr val="tx1"/>
                  </a:solidFill>
                </a:rPr>
              </a:br>
              <a:r>
                <a:rPr lang="ru-RU" b="1" dirty="0" smtClean="0">
                  <a:solidFill>
                    <a:schemeClr val="tx1"/>
                  </a:solidFill>
                </a:rPr>
                <a:t>                              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810740" y="2027049"/>
              <a:ext cx="5741675" cy="4032448"/>
              <a:chOff x="514400" y="1484784"/>
              <a:chExt cx="5929808" cy="4392488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514400" y="1484784"/>
                <a:ext cx="5929808" cy="43924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21804" y="1602117"/>
                <a:ext cx="5715000" cy="4162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7" name="Прямоугольник 6"/>
            <p:cNvSpPr/>
            <p:nvPr/>
          </p:nvSpPr>
          <p:spPr>
            <a:xfrm>
              <a:off x="1835695" y="6272431"/>
              <a:ext cx="5741675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000" b="1" dirty="0"/>
                <a:t>1891. П.И. Геллер. Пушкин и няня</a:t>
              </a:r>
              <a:r>
                <a:rPr lang="ru-RU" sz="2000" b="1" dirty="0" smtClean="0"/>
                <a:t>.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2647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77995" y="238632"/>
            <a:ext cx="8514485" cy="6345022"/>
            <a:chOff x="377995" y="238632"/>
            <a:chExt cx="8514485" cy="6345022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95536" y="238632"/>
              <a:ext cx="8280920" cy="742096"/>
            </a:xfrm>
            <a:prstGeom prst="rect">
              <a:avLst/>
            </a:prstGeom>
            <a:solidFill>
              <a:schemeClr val="bg1"/>
            </a:solidFill>
            <a:ln w="317500" cap="sq" cmpd="thickThin">
              <a:solidFill>
                <a:schemeClr val="accent3">
                  <a:lumMod val="75000"/>
                  <a:alpha val="2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chemeClr val="tx1"/>
                  </a:solidFill>
                </a:rPr>
                <a:t>ЗАКЛЮЧЕНИЕ</a:t>
              </a:r>
              <a:endParaRPr lang="ru-RU" sz="3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377995" y="1336958"/>
              <a:ext cx="3384376" cy="5246696"/>
              <a:chOff x="395536" y="1196751"/>
              <a:chExt cx="3632150" cy="5390713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395536" y="1196751"/>
                <a:ext cx="3632150" cy="53907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9423" y="1340766"/>
                <a:ext cx="3384376" cy="5102681"/>
              </a:xfrm>
              <a:prstGeom prst="rect">
                <a:avLst/>
              </a:prstGeom>
            </p:spPr>
          </p:pic>
        </p:grpSp>
        <p:sp>
          <p:nvSpPr>
            <p:cNvPr id="8" name="Прямоугольник 7"/>
            <p:cNvSpPr/>
            <p:nvPr/>
          </p:nvSpPr>
          <p:spPr>
            <a:xfrm>
              <a:off x="3892096" y="1367421"/>
              <a:ext cx="5000384" cy="65573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Благодаря </a:t>
              </a:r>
              <a:r>
                <a:rPr lang="ru-RU" b="1" dirty="0" err="1" smtClean="0">
                  <a:solidFill>
                    <a:schemeClr val="bg1"/>
                  </a:solidFill>
                </a:rPr>
                <a:t>А.С.Пушкину</a:t>
              </a:r>
              <a:r>
                <a:rPr lang="ru-RU" b="1" dirty="0" smtClean="0">
                  <a:solidFill>
                    <a:schemeClr val="bg1"/>
                  </a:solidFill>
                </a:rPr>
                <a:t>  </a:t>
              </a:r>
              <a:r>
                <a:rPr lang="ru-RU" b="1" dirty="0">
                  <a:solidFill>
                    <a:schemeClr val="bg1"/>
                  </a:solidFill>
                </a:rPr>
                <a:t>имя Арины Родионовны стало известно всему миру. 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864604" y="2492896"/>
              <a:ext cx="5000384" cy="6236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Не просто няней, а большим другом стала Арина Родионовна для поэта</a:t>
              </a:r>
              <a:r>
                <a:rPr lang="ru-RU" sz="1000" b="1" dirty="0" smtClean="0">
                  <a:solidFill>
                    <a:schemeClr val="bg1"/>
                  </a:solidFill>
                </a:rPr>
                <a:t>.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882932" y="4581128"/>
              <a:ext cx="5000384" cy="92625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Многие сюжеты и мотивы сказочных историй, рассказанных няней,  поэт использовал в своём творчестве.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882932" y="3534267"/>
              <a:ext cx="4982056" cy="6236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b="1" dirty="0" smtClean="0">
                  <a:solidFill>
                    <a:prstClr val="white"/>
                  </a:solidFill>
                </a:rPr>
                <a:t>Оказала влияние на </a:t>
              </a:r>
              <a:r>
                <a:rPr lang="ru-RU" b="1" dirty="0">
                  <a:solidFill>
                    <a:prstClr val="white"/>
                  </a:solidFill>
                </a:rPr>
                <a:t>формирование Пушкина как поэта и </a:t>
              </a:r>
              <a:r>
                <a:rPr lang="ru-RU" b="1" dirty="0" smtClean="0">
                  <a:solidFill>
                    <a:prstClr val="white"/>
                  </a:solidFill>
                </a:rPr>
                <a:t>человека.</a:t>
              </a:r>
              <a:endParaRPr lang="ru-RU" b="1" dirty="0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901260" y="5955952"/>
              <a:ext cx="4982056" cy="6236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b="1" dirty="0" smtClean="0">
                  <a:solidFill>
                    <a:prstClr val="white"/>
                  </a:solidFill>
                </a:rPr>
                <a:t>У неё Пушкин научился первым урокам литературного мастерства.</a:t>
              </a:r>
              <a:endParaRPr lang="ru-RU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8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379015" y="238632"/>
            <a:ext cx="8515519" cy="6446147"/>
            <a:chOff x="379015" y="238632"/>
            <a:chExt cx="8515519" cy="644614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95536" y="238632"/>
              <a:ext cx="8280920" cy="742096"/>
            </a:xfrm>
            <a:prstGeom prst="rect">
              <a:avLst/>
            </a:prstGeom>
            <a:solidFill>
              <a:schemeClr val="bg1"/>
            </a:solidFill>
            <a:ln w="317500" cap="sq" cmpd="thickThin">
              <a:solidFill>
                <a:schemeClr val="accent3">
                  <a:lumMod val="75000"/>
                  <a:alpha val="2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chemeClr val="tx1"/>
                  </a:solidFill>
                </a:rPr>
                <a:t>ДЕТСТВО ПУШКИНА</a:t>
              </a:r>
              <a:endParaRPr lang="ru-RU" sz="3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383960" y="3256083"/>
              <a:ext cx="2591582" cy="3402125"/>
              <a:chOff x="383960" y="3256083"/>
              <a:chExt cx="2591582" cy="3402125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383960" y="3256083"/>
                <a:ext cx="2591582" cy="3402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" name="Picture 11" descr="ostogenka_m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5477" y="3442295"/>
                <a:ext cx="2228546" cy="3047686"/>
              </a:xfrm>
              <a:prstGeom prst="rect">
                <a:avLst/>
              </a:prstGeom>
              <a:noFill/>
            </p:spPr>
          </p:pic>
        </p:grpSp>
        <p:pic>
          <p:nvPicPr>
            <p:cNvPr id="6" name="Picture 12" descr="d298597423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00192" y="3282654"/>
              <a:ext cx="2594342" cy="3402125"/>
            </a:xfrm>
            <a:prstGeom prst="rect">
              <a:avLst/>
            </a:prstGeom>
            <a:noFill/>
          </p:spPr>
        </p:pic>
        <p:sp>
          <p:nvSpPr>
            <p:cNvPr id="7" name="Прямоугольник 6"/>
            <p:cNvSpPr/>
            <p:nvPr/>
          </p:nvSpPr>
          <p:spPr>
            <a:xfrm>
              <a:off x="379015" y="1124744"/>
              <a:ext cx="8424936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b="1" dirty="0">
                  <a:solidFill>
                    <a:srgbClr val="7030A0"/>
                  </a:solidFill>
                </a:rPr>
                <a:t>Родился Александр Сергеевич Пушкин </a:t>
              </a:r>
              <a:r>
                <a:rPr lang="ru-RU" b="1" dirty="0" smtClean="0">
                  <a:solidFill>
                    <a:srgbClr val="7030A0"/>
                  </a:solidFill>
                </a:rPr>
                <a:t>26 </a:t>
              </a:r>
              <a:r>
                <a:rPr lang="ru-RU" b="1" dirty="0">
                  <a:solidFill>
                    <a:srgbClr val="7030A0"/>
                  </a:solidFill>
                </a:rPr>
                <a:t>мая 1799 года на одной из </a:t>
              </a:r>
              <a:r>
                <a:rPr lang="ru-RU" b="1" dirty="0" smtClean="0">
                  <a:solidFill>
                    <a:srgbClr val="7030A0"/>
                  </a:solidFill>
                </a:rPr>
                <a:t>улочек </a:t>
              </a:r>
              <a:r>
                <a:rPr lang="ru-RU" b="1" dirty="0">
                  <a:solidFill>
                    <a:srgbClr val="7030A0"/>
                  </a:solidFill>
                </a:rPr>
                <a:t>Москвы, в Немецкой слободе (ныне улица Баумана).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440754" y="1920192"/>
              <a:ext cx="4443665" cy="121833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Ты, детскую качая колыбель,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Мой юный слух напевами пленила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И меж пелен оставила свирель, 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Которую сама заворожила.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275854" y="3265076"/>
              <a:ext cx="2773469" cy="34021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b="1" dirty="0" smtClean="0">
                  <a:solidFill>
                    <a:srgbClr val="7030A0"/>
                  </a:solidFill>
                </a:rPr>
                <a:t>На формирование характера и умственное </a:t>
              </a:r>
              <a:r>
                <a:rPr lang="ru-RU" b="1" dirty="0">
                  <a:solidFill>
                    <a:srgbClr val="7030A0"/>
                  </a:solidFill>
                </a:rPr>
                <a:t>развитие ребёнка большое влияние оказали бабушка поэта Мария Алексеевна Ганнибал, с 1801 года жившая в доме Пушкиных, и няня Арина Родионовна.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05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78240" y="246651"/>
            <a:ext cx="8612856" cy="6422708"/>
            <a:chOff x="278240" y="246651"/>
            <a:chExt cx="8612856" cy="642270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399656" y="5002903"/>
              <a:ext cx="5491440" cy="163121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b="1" dirty="0">
                  <a:solidFill>
                    <a:schemeClr val="tx1"/>
                  </a:solidFill>
                </a:rPr>
                <a:t>Сергей Львович </a:t>
              </a:r>
              <a:r>
                <a:rPr lang="ru-RU" sz="2000" b="1" dirty="0" smtClean="0">
                  <a:solidFill>
                    <a:schemeClr val="tx1"/>
                  </a:solidFill>
                </a:rPr>
                <a:t>Пушкин </a:t>
              </a:r>
              <a:r>
                <a:rPr lang="ru-RU" sz="2000" b="1" dirty="0">
                  <a:solidFill>
                    <a:srgbClr val="7030A0"/>
                  </a:solidFill>
                </a:rPr>
                <a:t>(1770-1848</a:t>
              </a:r>
              <a:r>
                <a:rPr lang="ru-RU" sz="2000" b="1" dirty="0" smtClean="0">
                  <a:solidFill>
                    <a:srgbClr val="7030A0"/>
                  </a:solidFill>
                </a:rPr>
                <a:t>). </a:t>
              </a:r>
              <a:r>
                <a:rPr lang="ru-RU" sz="2000" b="1" dirty="0" err="1" smtClean="0">
                  <a:solidFill>
                    <a:srgbClr val="7030A0"/>
                  </a:solidFill>
                </a:rPr>
                <a:t>Неизв</a:t>
              </a:r>
              <a:r>
                <a:rPr lang="ru-RU" sz="2000" b="1" dirty="0">
                  <a:solidFill>
                    <a:srgbClr val="7030A0"/>
                  </a:solidFill>
                </a:rPr>
                <a:t>. художник. 1810-е </a:t>
              </a:r>
              <a:r>
                <a:rPr lang="ru-RU" sz="2000" b="1" dirty="0" smtClean="0">
                  <a:solidFill>
                    <a:srgbClr val="7030A0"/>
                  </a:solidFill>
                </a:rPr>
                <a:t>гг.</a:t>
              </a:r>
              <a:r>
                <a:rPr lang="ru-RU" sz="2000" dirty="0">
                  <a:solidFill>
                    <a:srgbClr val="7030A0"/>
                  </a:solidFill>
                </a:rPr>
                <a:t> </a:t>
              </a:r>
              <a:r>
                <a:rPr lang="ru-RU" sz="2000" b="1" dirty="0">
                  <a:solidFill>
                    <a:srgbClr val="7030A0"/>
                  </a:solidFill>
                </a:rPr>
                <a:t>Отец поэта, Сергей Львович Пушкин. Отставной военный, был старинного рода, </a:t>
              </a:r>
              <a:r>
                <a:rPr lang="ru-RU" sz="2000" b="1" dirty="0" smtClean="0">
                  <a:solidFill>
                    <a:srgbClr val="7030A0"/>
                  </a:solidFill>
                </a:rPr>
                <a:t>богат </a:t>
              </a:r>
              <a:r>
                <a:rPr lang="ru-RU" sz="2000" b="1" dirty="0">
                  <a:solidFill>
                    <a:srgbClr val="7030A0"/>
                  </a:solidFill>
                </a:rPr>
                <a:t>и не слишком удачлив в службе и чинах.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78240" y="1137407"/>
              <a:ext cx="5013840" cy="163121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b="1" dirty="0">
                  <a:solidFill>
                    <a:schemeClr val="tx1"/>
                  </a:solidFill>
                </a:rPr>
                <a:t>Надежда Осиповна Пушкина, </a:t>
              </a:r>
              <a:r>
                <a:rPr lang="ru-RU" sz="2000" b="1" dirty="0" err="1">
                  <a:solidFill>
                    <a:srgbClr val="7030A0"/>
                  </a:solidFill>
                </a:rPr>
                <a:t>рожд</a:t>
              </a:r>
              <a:r>
                <a:rPr lang="ru-RU" sz="2000" b="1" dirty="0">
                  <a:solidFill>
                    <a:srgbClr val="7030A0"/>
                  </a:solidFill>
                </a:rPr>
                <a:t>. Ганнибал (1775-1836), мать поэта. </a:t>
              </a:r>
              <a:br>
                <a:rPr lang="ru-RU" sz="2000" b="1" dirty="0">
                  <a:solidFill>
                    <a:srgbClr val="7030A0"/>
                  </a:solidFill>
                </a:rPr>
              </a:br>
              <a:r>
                <a:rPr lang="ru-RU" sz="2000" b="1" dirty="0">
                  <a:solidFill>
                    <a:srgbClr val="7030A0"/>
                  </a:solidFill>
                </a:rPr>
                <a:t>Художник </a:t>
              </a:r>
              <a:r>
                <a:rPr lang="ru-RU" sz="2000" b="1" dirty="0" err="1">
                  <a:solidFill>
                    <a:srgbClr val="7030A0"/>
                  </a:solidFill>
                </a:rPr>
                <a:t>Ксавье</a:t>
              </a:r>
              <a:r>
                <a:rPr lang="ru-RU" sz="2000" b="1" dirty="0">
                  <a:solidFill>
                    <a:srgbClr val="7030A0"/>
                  </a:solidFill>
                </a:rPr>
                <a:t> де </a:t>
              </a:r>
              <a:r>
                <a:rPr lang="ru-RU" sz="2000" b="1" dirty="0" err="1">
                  <a:solidFill>
                    <a:srgbClr val="7030A0"/>
                  </a:solidFill>
                </a:rPr>
                <a:t>Местр</a:t>
              </a:r>
              <a:r>
                <a:rPr lang="ru-RU" sz="2000" b="1" dirty="0">
                  <a:solidFill>
                    <a:srgbClr val="7030A0"/>
                  </a:solidFill>
                </a:rPr>
                <a:t>. </a:t>
              </a:r>
              <a:endParaRPr lang="ru-RU" sz="2000" b="1" dirty="0" smtClean="0">
                <a:solidFill>
                  <a:srgbClr val="7030A0"/>
                </a:solidFill>
              </a:endParaRPr>
            </a:p>
            <a:p>
              <a:pPr algn="just"/>
              <a:r>
                <a:rPr lang="ru-RU" sz="2000" b="1" dirty="0" smtClean="0">
                  <a:solidFill>
                    <a:srgbClr val="7030A0"/>
                  </a:solidFill>
                </a:rPr>
                <a:t>1800-е </a:t>
              </a:r>
              <a:r>
                <a:rPr lang="ru-RU" sz="2000" b="1" dirty="0">
                  <a:solidFill>
                    <a:srgbClr val="7030A0"/>
                  </a:solidFill>
                </a:rPr>
                <a:t>гг. </a:t>
              </a:r>
              <a:r>
                <a:rPr lang="ru-RU" sz="2000" b="1" dirty="0" smtClean="0">
                  <a:solidFill>
                    <a:srgbClr val="7030A0"/>
                  </a:solidFill>
                </a:rPr>
                <a:t>Была </a:t>
              </a:r>
              <a:r>
                <a:rPr lang="ru-RU" sz="2000" b="1" dirty="0">
                  <a:solidFill>
                    <a:srgbClr val="7030A0"/>
                  </a:solidFill>
                </a:rPr>
                <a:t>внучкой знаменитого Ибрагима Ганнибала. </a:t>
              </a: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78240" y="2974370"/>
              <a:ext cx="2925608" cy="3694989"/>
              <a:chOff x="278240" y="2974370"/>
              <a:chExt cx="2925608" cy="3694989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278240" y="2974370"/>
                <a:ext cx="2925608" cy="3694989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Picture 7" descr="pushkina_mam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9930" y="3039955"/>
                <a:ext cx="2582228" cy="3563818"/>
              </a:xfrm>
              <a:prstGeom prst="rect">
                <a:avLst/>
              </a:prstGeom>
              <a:noFill/>
            </p:spPr>
          </p:pic>
        </p:grpSp>
        <p:grpSp>
          <p:nvGrpSpPr>
            <p:cNvPr id="5" name="Группа 4"/>
            <p:cNvGrpSpPr/>
            <p:nvPr/>
          </p:nvGrpSpPr>
          <p:grpSpPr>
            <a:xfrm>
              <a:off x="5588091" y="1137407"/>
              <a:ext cx="3242313" cy="3531400"/>
              <a:chOff x="5376541" y="1137407"/>
              <a:chExt cx="3453864" cy="353140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5376541" y="1137407"/>
                <a:ext cx="3453864" cy="3531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Picture 11" descr="Пушкин Сергей Львович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461002" y="1271604"/>
                <a:ext cx="3219664" cy="3294658"/>
              </a:xfrm>
              <a:prstGeom prst="rect">
                <a:avLst/>
              </a:prstGeom>
              <a:noFill/>
            </p:spPr>
          </p:pic>
          <p:pic>
            <p:nvPicPr>
              <p:cNvPr id="12" name="Picture 4" descr="Рисунок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6817" y="1255778"/>
                <a:ext cx="3195688" cy="32946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656" y="3891550"/>
              <a:ext cx="1892424" cy="420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49930" y="246651"/>
              <a:ext cx="8280920" cy="742096"/>
            </a:xfrm>
            <a:prstGeom prst="rect">
              <a:avLst/>
            </a:prstGeom>
            <a:solidFill>
              <a:schemeClr val="bg1"/>
            </a:solidFill>
            <a:ln w="317500" cap="sq" cmpd="thickThin">
              <a:solidFill>
                <a:schemeClr val="accent3">
                  <a:lumMod val="75000"/>
                  <a:alpha val="2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chemeClr val="tx1"/>
                  </a:solidFill>
                </a:rPr>
                <a:t>РОДИТЕЛИ ПУШКИНА</a:t>
              </a:r>
              <a:endParaRPr lang="ru-RU" sz="32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193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95536" y="238632"/>
            <a:ext cx="8482133" cy="6430727"/>
            <a:chOff x="395536" y="238632"/>
            <a:chExt cx="8482133" cy="643072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95536" y="238632"/>
              <a:ext cx="8280920" cy="742096"/>
            </a:xfrm>
            <a:prstGeom prst="rect">
              <a:avLst/>
            </a:prstGeom>
            <a:solidFill>
              <a:schemeClr val="bg1"/>
            </a:solidFill>
            <a:ln w="317500" cap="sq" cmpd="thickThin">
              <a:solidFill>
                <a:schemeClr val="accent3">
                  <a:lumMod val="75000"/>
                  <a:alpha val="2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chemeClr val="tx1"/>
                  </a:solidFill>
                </a:rPr>
                <a:t>АРИНА РОДИОНОВНА ЯКОВЛЕВА</a:t>
              </a:r>
              <a:endParaRPr lang="ru-RU" sz="3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5853333" y="1267509"/>
              <a:ext cx="3024336" cy="4092790"/>
              <a:chOff x="323528" y="692696"/>
              <a:chExt cx="3024336" cy="409279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323528" y="692696"/>
                <a:ext cx="3024336" cy="40927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06946" y="834091"/>
                <a:ext cx="2857500" cy="381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7" name="Прямоугольник 6"/>
            <p:cNvSpPr/>
            <p:nvPr/>
          </p:nvSpPr>
          <p:spPr>
            <a:xfrm>
              <a:off x="5853333" y="5465308"/>
              <a:ext cx="3024336" cy="120032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Арина Родионовна. </a:t>
              </a:r>
              <a:endParaRPr lang="ru-RU" b="1" dirty="0" smtClean="0"/>
            </a:p>
            <a:p>
              <a:pPr algn="ctr"/>
              <a:r>
                <a:rPr lang="ru-RU" b="1" dirty="0" smtClean="0"/>
                <a:t>Портрет </a:t>
              </a:r>
              <a:r>
                <a:rPr lang="ru-RU" b="1" dirty="0"/>
                <a:t>работы неизвестного художника.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95536" y="1267508"/>
              <a:ext cx="5328592" cy="540185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chemeClr val="bg1"/>
                  </a:solidFill>
                </a:rPr>
                <a:t>Арина Родионовна Яковлева (1758-1828) была до 1799 г. крепостной.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chemeClr val="bg1"/>
                  </a:solidFill>
                </a:rPr>
                <a:t>Получив </a:t>
              </a:r>
              <a:r>
                <a:rPr lang="ru-RU" sz="2000" b="1" dirty="0">
                  <a:solidFill>
                    <a:schemeClr val="bg1"/>
                  </a:solidFill>
                </a:rPr>
                <a:t>вольную, предпочла остаться у Пушкиных, где нянчила будущего поэта, его сестру и брата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.</a:t>
              </a:r>
              <a:endParaRPr lang="ru-RU" sz="2000" b="1" dirty="0">
                <a:solidFill>
                  <a:schemeClr val="bg1"/>
                </a:solidFill>
              </a:endParaRPr>
            </a:p>
            <a:p>
              <a:pPr marL="342900" indent="-342900"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chemeClr val="bg1"/>
                  </a:solidFill>
                </a:rPr>
                <a:t>Арина – её домашнее имя, а подлинное – Ирина или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Аринья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.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chemeClr val="bg1"/>
                  </a:solidFill>
                </a:rPr>
                <a:t>Как крепостная крестьянка няня фамилии не имела.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chemeClr val="bg1"/>
                  </a:solidFill>
                </a:rPr>
                <a:t>Сам Пушкин ни единого раза не назвал её по имени, а в письмах писал «няня».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chemeClr val="bg1"/>
                  </a:solidFill>
                </a:rPr>
                <a:t>В литературе она именуется чаще </a:t>
              </a:r>
              <a:r>
                <a:rPr lang="ru-RU" sz="2000" b="1" dirty="0">
                  <a:solidFill>
                    <a:schemeClr val="bg1"/>
                  </a:solidFill>
                </a:rPr>
                <a:t>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как Арина Родионовна, а также Арина Матвеева – по мужу.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5141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87755" y="188640"/>
            <a:ext cx="8767497" cy="6497289"/>
            <a:chOff x="187755" y="188640"/>
            <a:chExt cx="8767497" cy="6497289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4249580" y="3463112"/>
              <a:ext cx="4705672" cy="3218656"/>
              <a:chOff x="370384" y="1434480"/>
              <a:chExt cx="5065712" cy="3722712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370384" y="1434480"/>
                <a:ext cx="5065712" cy="37227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b="4586"/>
              <a:stretch/>
            </p:blipFill>
            <p:spPr bwMode="auto">
              <a:xfrm>
                <a:off x="449966" y="1556792"/>
                <a:ext cx="4896544" cy="35040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7" name="Группа 6"/>
            <p:cNvGrpSpPr/>
            <p:nvPr/>
          </p:nvGrpSpPr>
          <p:grpSpPr>
            <a:xfrm>
              <a:off x="7320168" y="2656905"/>
              <a:ext cx="1574702" cy="774314"/>
              <a:chOff x="5868144" y="3455518"/>
              <a:chExt cx="2520280" cy="1989706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5868144" y="3455518"/>
                <a:ext cx="2520280" cy="198970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924490" y="3547525"/>
                <a:ext cx="2407588" cy="1805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0" name="Прямоугольник 9"/>
            <p:cNvSpPr/>
            <p:nvPr/>
          </p:nvSpPr>
          <p:spPr>
            <a:xfrm>
              <a:off x="2493369" y="1463629"/>
              <a:ext cx="6378663" cy="110127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В 1759 году деревню, где жила Арина Родионовна, с людьми купил у Апраксина прадед А.С. Пушкина- </a:t>
              </a:r>
              <a:r>
                <a:rPr lang="ru-RU" sz="2000" b="1" dirty="0" err="1" smtClean="0">
                  <a:solidFill>
                    <a:schemeClr val="bg1"/>
                  </a:solidFill>
                </a:rPr>
                <a:t>А.П.Ганнибал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.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472557" y="188640"/>
              <a:ext cx="6399476" cy="115212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Ребёнком Арина числилась крепостной подпоручика лейб-гвардии Семёновского полка графа Фёдора Алексеевича Апраксина.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87756" y="4974677"/>
              <a:ext cx="3927411" cy="171125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В 1781 году Арина вышла замуж за крестьянина Фёдора Матвеева. Жили они бедно, в хозяйстве не было даже скотины.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260991" y="188640"/>
              <a:ext cx="2128828" cy="2986241"/>
              <a:chOff x="395536" y="1773238"/>
              <a:chExt cx="2664296" cy="359997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395536" y="1773238"/>
                <a:ext cx="2664296" cy="35999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" name="Picture 9" descr="gannibal_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303" y="1893652"/>
                <a:ext cx="2544762" cy="3359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Прямоугольник 15"/>
            <p:cNvSpPr/>
            <p:nvPr/>
          </p:nvSpPr>
          <p:spPr>
            <a:xfrm>
              <a:off x="187755" y="3463112"/>
              <a:ext cx="3927411" cy="132343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>
                  <a:solidFill>
                    <a:prstClr val="black"/>
                  </a:solidFill>
                </a:rPr>
                <a:t>Прадед  Пушкина -знаменитый «арап» Ибрагим (Абрам) Ганнибал, </a:t>
              </a:r>
              <a:r>
                <a:rPr lang="ru-RU" sz="2000" b="1" dirty="0" smtClean="0">
                  <a:solidFill>
                    <a:prstClr val="black"/>
                  </a:solidFill>
                </a:rPr>
                <a:t>крестник </a:t>
              </a:r>
              <a:r>
                <a:rPr lang="ru-RU" sz="2000" b="1" dirty="0">
                  <a:solidFill>
                    <a:prstClr val="black"/>
                  </a:solidFill>
                </a:rPr>
                <a:t>Петра Великого.</a:t>
              </a:r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2196" y="2834024"/>
              <a:ext cx="4238076" cy="420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01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96531" y="238632"/>
            <a:ext cx="8730063" cy="6363365"/>
            <a:chOff x="196531" y="238632"/>
            <a:chExt cx="8730063" cy="636336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42401" y="238632"/>
              <a:ext cx="8280920" cy="670088"/>
            </a:xfrm>
            <a:prstGeom prst="rect">
              <a:avLst/>
            </a:prstGeom>
            <a:solidFill>
              <a:schemeClr val="bg1"/>
            </a:solidFill>
            <a:ln w="317500" cap="sq" cmpd="thickThin">
              <a:solidFill>
                <a:schemeClr val="accent3">
                  <a:lumMod val="75000"/>
                  <a:alpha val="2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>
                  <a:solidFill>
                    <a:schemeClr val="tx1"/>
                  </a:solidFill>
                </a:rPr>
                <a:t>ДОМ АРИНЫ РОДИОНОВНЫ</a:t>
              </a:r>
              <a:endParaRPr lang="ru-RU" sz="3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656036" y="2803359"/>
              <a:ext cx="3799405" cy="2160240"/>
              <a:chOff x="197912" y="1844824"/>
              <a:chExt cx="4518104" cy="3096344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197912" y="1844824"/>
                <a:ext cx="4518104" cy="3096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780"/>
              <a:stretch/>
            </p:blipFill>
            <p:spPr>
              <a:xfrm>
                <a:off x="323528" y="1988840"/>
                <a:ext cx="4320480" cy="2834961"/>
              </a:xfrm>
              <a:prstGeom prst="rect">
                <a:avLst/>
              </a:prstGeom>
            </p:spPr>
          </p:pic>
        </p:grpSp>
        <p:grpSp>
          <p:nvGrpSpPr>
            <p:cNvPr id="6" name="Группа 5"/>
            <p:cNvGrpSpPr/>
            <p:nvPr/>
          </p:nvGrpSpPr>
          <p:grpSpPr>
            <a:xfrm>
              <a:off x="4561562" y="2803360"/>
              <a:ext cx="3611852" cy="2160240"/>
              <a:chOff x="-1116632" y="1052736"/>
              <a:chExt cx="5976664" cy="417646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-1116632" y="1052736"/>
                <a:ext cx="5976664" cy="41764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b="7508"/>
              <a:stretch/>
            </p:blipFill>
            <p:spPr bwMode="auto">
              <a:xfrm>
                <a:off x="-957012" y="1160968"/>
                <a:ext cx="5708649" cy="39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9" name="Прямоугольник 8"/>
            <p:cNvSpPr/>
            <p:nvPr/>
          </p:nvSpPr>
          <p:spPr>
            <a:xfrm>
              <a:off x="196531" y="1019560"/>
              <a:ext cx="8707401" cy="16893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Деревня </a:t>
              </a:r>
              <a:r>
                <a:rPr lang="ru-RU" b="1" dirty="0" err="1">
                  <a:solidFill>
                    <a:schemeClr val="bg1"/>
                  </a:solidFill>
                </a:rPr>
                <a:t>Кобрино</a:t>
              </a:r>
              <a:r>
                <a:rPr lang="ru-RU" b="1" dirty="0">
                  <a:solidFill>
                    <a:schemeClr val="bg1"/>
                  </a:solidFill>
                </a:rPr>
                <a:t> Гатчинского района </a:t>
              </a:r>
              <a:r>
                <a:rPr lang="ru-RU" b="1" dirty="0" smtClean="0">
                  <a:solidFill>
                    <a:schemeClr val="bg1"/>
                  </a:solidFill>
                </a:rPr>
                <a:t>Ленобласти находится </a:t>
              </a:r>
              <a:r>
                <a:rPr lang="ru-RU" b="1" dirty="0">
                  <a:solidFill>
                    <a:schemeClr val="bg1"/>
                  </a:solidFill>
                </a:rPr>
                <a:t>на левом берегу речки </a:t>
              </a:r>
              <a:r>
                <a:rPr lang="ru-RU" b="1" dirty="0" err="1">
                  <a:solidFill>
                    <a:schemeClr val="bg1"/>
                  </a:solidFill>
                </a:rPr>
                <a:t>Кобринки</a:t>
              </a:r>
              <a:r>
                <a:rPr lang="ru-RU" b="1" dirty="0">
                  <a:solidFill>
                    <a:schemeClr val="bg1"/>
                  </a:solidFill>
                </a:rPr>
                <a:t>, притока </a:t>
              </a:r>
              <a:r>
                <a:rPr lang="ru-RU" b="1" dirty="0" err="1">
                  <a:solidFill>
                    <a:schemeClr val="bg1"/>
                  </a:solidFill>
                </a:rPr>
                <a:t>Суйды</a:t>
              </a:r>
              <a:r>
                <a:rPr lang="ru-RU" b="1" dirty="0" smtClean="0">
                  <a:solidFill>
                    <a:schemeClr val="bg1"/>
                  </a:solidFill>
                </a:rPr>
                <a:t>. На </a:t>
              </a:r>
              <a:r>
                <a:rPr lang="ru-RU" b="1" dirty="0">
                  <a:solidFill>
                    <a:schemeClr val="bg1"/>
                  </a:solidFill>
                </a:rPr>
                <a:t>протяжении двух веков </a:t>
              </a:r>
              <a:r>
                <a:rPr lang="ru-RU" b="1" dirty="0" smtClean="0">
                  <a:solidFill>
                    <a:schemeClr val="bg1"/>
                  </a:solidFill>
                </a:rPr>
                <a:t>небольшой </a:t>
              </a:r>
              <a:r>
                <a:rPr lang="ru-RU" b="1" dirty="0">
                  <a:solidFill>
                    <a:schemeClr val="bg1"/>
                  </a:solidFill>
                </a:rPr>
                <a:t>деревянный домик </a:t>
              </a:r>
              <a:r>
                <a:rPr lang="ru-RU" b="1" dirty="0" smtClean="0">
                  <a:solidFill>
                    <a:schemeClr val="bg1"/>
                  </a:solidFill>
                </a:rPr>
                <a:t> </a:t>
              </a:r>
              <a:r>
                <a:rPr lang="ru-RU" b="1" dirty="0">
                  <a:solidFill>
                    <a:schemeClr val="bg1"/>
                  </a:solidFill>
                </a:rPr>
                <a:t>принадлежал Арине Родионовне, её семье и потомкам. Эта старая крестьянская изба </a:t>
              </a:r>
              <a:r>
                <a:rPr lang="ru-RU" b="1" dirty="0" smtClean="0">
                  <a:solidFill>
                    <a:schemeClr val="bg1"/>
                  </a:solidFill>
                </a:rPr>
                <a:t>- </a:t>
              </a:r>
              <a:r>
                <a:rPr lang="ru-RU" b="1" dirty="0">
                  <a:solidFill>
                    <a:schemeClr val="bg1"/>
                  </a:solidFill>
                </a:rPr>
                <a:t>самая древняя и маленькая в этой деревне. Она была построена в конце 18 века.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96531" y="5085184"/>
              <a:ext cx="8730063" cy="151681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/>
                <a:t>В 1807 году, вскоре после того, как Арина Родионовна овдовела, её связь с селом </a:t>
              </a:r>
              <a:r>
                <a:rPr lang="ru-RU" b="1" dirty="0" err="1"/>
                <a:t>Кобрино</a:t>
              </a:r>
              <a:r>
                <a:rPr lang="ru-RU" b="1" dirty="0"/>
                <a:t> оборвалась: Ганнибалы из Петербургской губернии перебрались во Псковскую. Свои земли вместе с крестьянами они продали. Однако няни это не коснулось, ведь она была прикреплена не к земле, а к хозяевам.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47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87319" y="188640"/>
            <a:ext cx="8700314" cy="6451601"/>
            <a:chOff x="187319" y="188640"/>
            <a:chExt cx="8700314" cy="6451601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30895" y="1467216"/>
              <a:ext cx="2396889" cy="3161889"/>
              <a:chOff x="2483768" y="953272"/>
              <a:chExt cx="4104456" cy="492400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2483768" y="953272"/>
                <a:ext cx="4104456" cy="4924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" name="Picture 7" descr="Рисунок10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89"/>
              <a:stretch/>
            </p:blipFill>
            <p:spPr bwMode="auto">
              <a:xfrm>
                <a:off x="2605596" y="1052736"/>
                <a:ext cx="3860800" cy="473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Группа 5"/>
            <p:cNvGrpSpPr/>
            <p:nvPr/>
          </p:nvGrpSpPr>
          <p:grpSpPr>
            <a:xfrm>
              <a:off x="6475291" y="3717032"/>
              <a:ext cx="2412342" cy="2920599"/>
              <a:chOff x="251520" y="934008"/>
              <a:chExt cx="4032448" cy="5159288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251520" y="934008"/>
                <a:ext cx="4032448" cy="5159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Picture 6" descr="Рисунок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820" y="1025224"/>
                <a:ext cx="3879848" cy="50149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Прямоугольник 9"/>
            <p:cNvSpPr/>
            <p:nvPr/>
          </p:nvSpPr>
          <p:spPr>
            <a:xfrm>
              <a:off x="187319" y="4752884"/>
              <a:ext cx="2440466" cy="70788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/>
                <a:t>Сестра </a:t>
              </a:r>
            </a:p>
            <a:p>
              <a:pPr algn="ctr"/>
              <a:r>
                <a:rPr lang="ru-RU" sz="2000" b="1" dirty="0" smtClean="0"/>
                <a:t>Ольга </a:t>
              </a:r>
              <a:r>
                <a:rPr lang="ru-RU" sz="2000" b="1" dirty="0"/>
                <a:t>С</a:t>
              </a:r>
              <a:r>
                <a:rPr lang="ru-RU" sz="2000" b="1" dirty="0" smtClean="0"/>
                <a:t>ергеевна</a:t>
              </a:r>
              <a:endParaRPr lang="ru-RU" sz="2000" b="1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475291" y="2852936"/>
              <a:ext cx="2366697" cy="70788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/>
                <a:t>Брат</a:t>
              </a:r>
            </a:p>
            <a:p>
              <a:pPr algn="ctr"/>
              <a:r>
                <a:rPr lang="ru-RU" sz="2000" b="1" dirty="0" smtClean="0"/>
                <a:t>Лев Сергеевич</a:t>
              </a:r>
              <a:endParaRPr lang="ru-RU" sz="2000" b="1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883751" y="2852936"/>
              <a:ext cx="3299114" cy="16566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1972 г. Взята бабушкой Пушкина Марией Алексеевной Ганнибал в качестве няни для племянника Алексея.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883751" y="1458626"/>
              <a:ext cx="6003882" cy="1147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К детям в господские семьи брали кормилиц и нянь. Эти простые люди любили чужих детей, как своих.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46" y="5949280"/>
              <a:ext cx="2190676" cy="420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302039" y="188640"/>
              <a:ext cx="8518434" cy="1080120"/>
            </a:xfrm>
            <a:prstGeom prst="rect">
              <a:avLst/>
            </a:prstGeom>
            <a:solidFill>
              <a:schemeClr val="bg1"/>
            </a:solidFill>
            <a:ln w="317500" cap="sq" cmpd="thickThin">
              <a:solidFill>
                <a:schemeClr val="accent3">
                  <a:lumMod val="75000"/>
                  <a:alpha val="2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tx1"/>
                  </a:solidFill>
                </a:rPr>
                <a:t>«Была она настоящею представительницею русских нянь»,- вспоминала об Арине Родионовне Ольга Сергеевна</a:t>
              </a:r>
              <a:r>
                <a:rPr lang="ru-RU" sz="2000" b="1" dirty="0" smtClean="0">
                  <a:solidFill>
                    <a:schemeClr val="tx1"/>
                  </a:solidFill>
                </a:rPr>
                <a:t>.</a:t>
              </a:r>
              <a:endParaRPr lang="ru-RU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947703" y="4983629"/>
              <a:ext cx="3227106" cy="16566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1979 г. Взята в семью Пушкиных кормилицей сестры поэта, няней Пушкина и его брата.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5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491880" y="1552960"/>
            <a:ext cx="93043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sz="2400" b="1" i="1" dirty="0"/>
          </a:p>
          <a:p>
            <a:endParaRPr lang="ru-RU" sz="2400" b="1" i="1" dirty="0"/>
          </a:p>
          <a:p>
            <a:r>
              <a:rPr lang="ru-RU" sz="2400" b="1" i="1" dirty="0"/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79388" y="260648"/>
            <a:ext cx="8640762" cy="6403704"/>
            <a:chOff x="179388" y="260648"/>
            <a:chExt cx="8640762" cy="6403704"/>
          </a:xfrm>
        </p:grpSpPr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179388" y="620713"/>
              <a:ext cx="86407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ru-RU" sz="2400" b="1" i="1"/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200967" y="3428846"/>
              <a:ext cx="4083001" cy="3235506"/>
              <a:chOff x="323527" y="2574925"/>
              <a:chExt cx="4328642" cy="272628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323527" y="2574925"/>
                <a:ext cx="4328642" cy="27262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" name="Picture 7" descr="Рисунок3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815" y="2642233"/>
                <a:ext cx="4212066" cy="25916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Прямоугольник 3"/>
            <p:cNvSpPr/>
            <p:nvPr/>
          </p:nvSpPr>
          <p:spPr>
            <a:xfrm>
              <a:off x="259255" y="260649"/>
              <a:ext cx="4024713" cy="295232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С августа </a:t>
              </a:r>
              <a:r>
                <a:rPr lang="ru-RU" b="1" dirty="0"/>
                <a:t>1824 </a:t>
              </a:r>
              <a:r>
                <a:rPr lang="ru-RU" b="1" dirty="0" smtClean="0"/>
                <a:t>года по 1826 год Пушкин </a:t>
              </a:r>
              <a:r>
                <a:rPr lang="ru-RU" b="1" dirty="0"/>
                <a:t>приезжает </a:t>
              </a:r>
              <a:r>
                <a:rPr lang="ru-RU" b="1" dirty="0" smtClean="0"/>
                <a:t>в Михайловское </a:t>
              </a:r>
              <a:r>
                <a:rPr lang="ru-RU" b="1" dirty="0"/>
                <a:t>– </a:t>
              </a:r>
              <a:r>
                <a:rPr lang="ru-RU" b="1" dirty="0" smtClean="0"/>
                <a:t>место </a:t>
              </a:r>
              <a:r>
                <a:rPr lang="ru-RU" b="1" dirty="0"/>
                <a:t>своей второй ссылки. </a:t>
              </a:r>
              <a:endParaRPr lang="ru-RU" b="1" dirty="0" smtClean="0"/>
            </a:p>
            <a:p>
              <a:pPr algn="ctr"/>
              <a:endParaRPr lang="ru-RU" b="1" dirty="0"/>
            </a:p>
            <a:p>
              <a:pPr algn="ctr"/>
              <a:r>
                <a:rPr lang="ru-RU" b="1" dirty="0" smtClean="0"/>
                <a:t>Поэт </a:t>
              </a:r>
              <a:r>
                <a:rPr lang="ru-RU" b="1" dirty="0"/>
                <a:t>остался один </a:t>
              </a:r>
              <a:r>
                <a:rPr lang="ru-RU" b="1" dirty="0" smtClean="0"/>
                <a:t>со </a:t>
              </a:r>
              <a:r>
                <a:rPr lang="ru-RU" b="1" dirty="0"/>
                <a:t>своей няней в большом </a:t>
              </a:r>
              <a:r>
                <a:rPr lang="ru-RU" b="1" dirty="0" smtClean="0"/>
                <a:t>доме, а </a:t>
              </a:r>
              <a:r>
                <a:rPr lang="ru-RU" b="1" dirty="0"/>
                <a:t>на лето они </a:t>
              </a:r>
              <a:r>
                <a:rPr lang="ru-RU" b="1" dirty="0" smtClean="0"/>
                <a:t>перебирались </a:t>
              </a:r>
              <a:r>
                <a:rPr lang="ru-RU" b="1" dirty="0"/>
                <a:t>в малый флигель, называемый ныне </a:t>
              </a:r>
              <a:r>
                <a:rPr lang="ru-RU" b="1" dirty="0" smtClean="0"/>
                <a:t>«</a:t>
              </a:r>
              <a:r>
                <a:rPr lang="ru-RU" b="1" dirty="0"/>
                <a:t>Домик няни».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499769" y="260648"/>
              <a:ext cx="4320381" cy="64037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b="1" dirty="0" smtClean="0"/>
                <a:t>В </a:t>
              </a:r>
              <a:r>
                <a:rPr lang="ru-RU" b="1" dirty="0"/>
                <a:t>хозяйственные дела </a:t>
              </a:r>
              <a:r>
                <a:rPr lang="ru-RU" b="1" dirty="0" smtClean="0"/>
                <a:t>Пушкин </a:t>
              </a:r>
              <a:r>
                <a:rPr lang="ru-RU" b="1" dirty="0"/>
                <a:t>никогда не входил. Крестьяне говорили, что ему всё равно </a:t>
              </a:r>
              <a:r>
                <a:rPr lang="ru-RU" b="1" dirty="0" smtClean="0"/>
                <a:t>«</a:t>
              </a:r>
              <a:r>
                <a:rPr lang="ru-RU" b="1" dirty="0" err="1" smtClean="0"/>
                <a:t>хошь</a:t>
              </a:r>
              <a:r>
                <a:rPr lang="ru-RU" b="1" dirty="0" smtClean="0"/>
                <a:t> </a:t>
              </a:r>
              <a:r>
                <a:rPr lang="ru-RU" b="1" dirty="0"/>
                <a:t>мужик спи, </a:t>
              </a:r>
              <a:r>
                <a:rPr lang="ru-RU" b="1" dirty="0" err="1"/>
                <a:t>хошь</a:t>
              </a:r>
              <a:r>
                <a:rPr lang="ru-RU" b="1" dirty="0"/>
                <a:t> пей</a:t>
              </a:r>
              <a:r>
                <a:rPr lang="ru-RU" b="1" dirty="0" smtClean="0"/>
                <a:t>...». </a:t>
              </a:r>
              <a:r>
                <a:rPr lang="ru-RU" b="1" dirty="0"/>
                <a:t>Но когда выяснилось, что наёмная экономка Роза Григорьевна притесняет Арину Родионовну, сразу принял меры.</a:t>
              </a:r>
            </a:p>
            <a:p>
              <a:pPr algn="just"/>
              <a:r>
                <a:rPr lang="ru-RU" b="1" dirty="0"/>
                <a:t> </a:t>
              </a:r>
            </a:p>
            <a:p>
              <a:pPr algn="just"/>
              <a:r>
                <a:rPr lang="ru-RU" b="1" dirty="0" smtClean="0"/>
                <a:t>« У </a:t>
              </a:r>
              <a:r>
                <a:rPr lang="ru-RU" b="1" dirty="0"/>
                <a:t>меня произошла перемена в министерстве... - писал он брату. - Розу Григорьевну я принуждён был выгнать... А то она уморила няню, которая начала от неё </a:t>
              </a:r>
              <a:r>
                <a:rPr lang="ru-RU" b="1" dirty="0" smtClean="0"/>
                <a:t>худеть».</a:t>
              </a:r>
              <a:endParaRPr lang="ru-RU" b="1" dirty="0"/>
            </a:p>
            <a:p>
              <a:pPr algn="just"/>
              <a:r>
                <a:rPr lang="ru-RU" b="1" dirty="0"/>
                <a:t> </a:t>
              </a:r>
            </a:p>
            <a:p>
              <a:pPr algn="just"/>
              <a:r>
                <a:rPr lang="ru-RU" b="1" dirty="0"/>
                <a:t>Было тогда Арине Родионовне уже под семьдесят лет. По словам Марии Ивановны Осиповой, </a:t>
              </a:r>
              <a:r>
                <a:rPr lang="ru-RU" b="1" dirty="0" smtClean="0"/>
                <a:t>«это </a:t>
              </a:r>
              <a:r>
                <a:rPr lang="ru-RU" b="1" dirty="0"/>
                <a:t>была старушка чрезвычайно почтенная - лицом полная, вся седая, страстно любившая своего </a:t>
              </a:r>
              <a:r>
                <a:rPr lang="ru-RU" b="1" dirty="0" smtClean="0"/>
                <a:t>питомца».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6373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2094</TotalTime>
  <Words>2205</Words>
  <Application>Microsoft Office PowerPoint</Application>
  <PresentationFormat>Экран (4:3)</PresentationFormat>
  <Paragraphs>194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114</cp:revision>
  <dcterms:created xsi:type="dcterms:W3CDTF">2013-07-01T08:10:27Z</dcterms:created>
  <dcterms:modified xsi:type="dcterms:W3CDTF">2013-08-08T11:12:54Z</dcterms:modified>
</cp:coreProperties>
</file>