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56" r:id="rId3"/>
    <p:sldId id="267" r:id="rId4"/>
    <p:sldId id="259" r:id="rId5"/>
    <p:sldId id="265" r:id="rId6"/>
    <p:sldId id="261" r:id="rId7"/>
    <p:sldId id="263" r:id="rId8"/>
    <p:sldId id="264" r:id="rId9"/>
    <p:sldId id="262" r:id="rId10"/>
    <p:sldId id="268" r:id="rId11"/>
    <p:sldId id="266" r:id="rId12"/>
    <p:sldId id="269" r:id="rId13"/>
    <p:sldId id="271" r:id="rId14"/>
    <p:sldId id="257" r:id="rId15"/>
    <p:sldId id="270" r:id="rId16"/>
    <p:sldId id="260" r:id="rId17"/>
    <p:sldId id="274" r:id="rId18"/>
    <p:sldId id="275" r:id="rId19"/>
    <p:sldId id="276" r:id="rId20"/>
    <p:sldId id="277" r:id="rId21"/>
    <p:sldId id="278" r:id="rId22"/>
    <p:sldId id="279" r:id="rId23"/>
    <p:sldId id="273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B8537"/>
    <a:srgbClr val="9900C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3" autoAdjust="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B80F7-6A34-45A4-A95D-157CAADC9EC1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384E-5F46-4138-A849-10196B9F1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84E-5F46-4138-A849-10196B9F18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0FF6-F8EF-4DB0-9084-0362E23C4403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47AC-5080-497A-96A9-8484595DE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7;&#1088;&#1077;&#1079;&#1077;&#1085;&#1090;.%20&#1089;&#1087;&#1088;&#1103;&#1078;&#1077;&#1085;&#1080;&#1077;%20&#1075;&#1083;&#1072;&#1075;&#1086;&#1083;&#1072;\10%20Golden%20Days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00039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«Спряжение глагола»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–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презентация.Выполнила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учитель русского языка школы №667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Метелева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Светлана Леонидовна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10 Golden Day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8" showWhenStopped="0">
                <p:cTn id="18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6858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Глаголы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спряжения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357298"/>
            <a:ext cx="7929618" cy="5072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спряжению относятся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брить, стелить, зиждиться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все остальные глаголы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чего нужно знать  спряжение глагола?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правильно писать личные формы глагола -  формы </a:t>
            </a:r>
            <a:r>
              <a:rPr lang="ru-RU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настоящего и будущего простого времени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именно они изменяются по лицам.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Местоимения-подсказки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43362" cy="49292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Единственное число</a:t>
            </a:r>
          </a:p>
          <a:p>
            <a:pPr>
              <a:buNone/>
            </a:pPr>
            <a:endParaRPr lang="ru-RU" dirty="0" smtClean="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0800000" scaled="1"/>
                <a:tileRect/>
              </a:gradFill>
            </a:endParaRPr>
          </a:p>
          <a:p>
            <a:pPr>
              <a:buNone/>
            </a:pPr>
            <a:r>
              <a:rPr lang="ru-RU" sz="4000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1</a:t>
            </a:r>
            <a:r>
              <a:rPr lang="en-US" sz="4000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 </a:t>
            </a:r>
            <a:r>
              <a:rPr lang="ru-RU" sz="4000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лицо     </a:t>
            </a:r>
            <a:r>
              <a:rPr lang="ru-RU" sz="4000" dirty="0" smtClean="0">
                <a:solidFill>
                  <a:srgbClr val="FF0000"/>
                </a:solidFill>
              </a:rPr>
              <a:t> Я</a:t>
            </a:r>
          </a:p>
          <a:p>
            <a:pPr>
              <a:buNone/>
            </a:pPr>
            <a:r>
              <a:rPr lang="ru-RU" sz="4000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2 </a:t>
            </a:r>
            <a:r>
              <a:rPr lang="ru-RU" sz="4000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лицо   </a:t>
            </a:r>
            <a:r>
              <a:rPr lang="ru-RU" sz="4000" dirty="0" smtClean="0">
                <a:solidFill>
                  <a:srgbClr val="FF0000"/>
                </a:solidFill>
              </a:rPr>
              <a:t>ТЫ</a:t>
            </a:r>
          </a:p>
          <a:p>
            <a:pPr>
              <a:buNone/>
            </a:pPr>
            <a:r>
              <a:rPr lang="ru-RU" sz="4000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3 </a:t>
            </a:r>
            <a:r>
              <a:rPr lang="ru-RU" sz="4000" dirty="0" smtClean="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лицо    </a:t>
            </a:r>
            <a:r>
              <a:rPr lang="ru-RU" sz="4000" dirty="0" smtClean="0">
                <a:solidFill>
                  <a:srgbClr val="FF0000"/>
                </a:solidFill>
              </a:rPr>
              <a:t>ОН, НА, 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      ОНО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038600" cy="45259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lvl="0">
              <a:buNone/>
            </a:pPr>
            <a:r>
              <a:rPr lang="ru-RU" sz="3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Множественное число</a:t>
            </a:r>
          </a:p>
          <a:p>
            <a:pPr lvl="0">
              <a:buNone/>
            </a:pPr>
            <a:endParaRPr lang="ru-RU" sz="1400" dirty="0" smtClean="0">
              <a:gradFill flip="none" rotWithShape="1">
                <a:gsLst>
                  <a:gs pos="0">
                    <a:srgbClr val="F79646">
                      <a:lumMod val="75000"/>
                    </a:srgbClr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0800000" scaled="1"/>
                <a:tileRect/>
              </a:gradFill>
            </a:endParaRPr>
          </a:p>
          <a:p>
            <a:pPr lvl="0">
              <a:buNone/>
            </a:pPr>
            <a:endParaRPr lang="ru-RU" sz="1400" dirty="0" smtClean="0">
              <a:gradFill flip="none" rotWithShape="1">
                <a:gsLst>
                  <a:gs pos="0">
                    <a:srgbClr val="F79646">
                      <a:lumMod val="75000"/>
                    </a:srgbClr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0800000" scaled="1"/>
                <a:tileRect/>
              </a:gradFill>
            </a:endParaRPr>
          </a:p>
          <a:p>
            <a:pPr lvl="0">
              <a:buNone/>
            </a:pPr>
            <a:r>
              <a:rPr lang="ru-RU" sz="4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1</a:t>
            </a:r>
            <a:r>
              <a:rPr lang="en-US" sz="4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 </a:t>
            </a:r>
            <a:r>
              <a:rPr lang="ru-RU" sz="4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лицо      </a:t>
            </a:r>
            <a:r>
              <a:rPr lang="ru-RU" sz="4000" dirty="0" smtClean="0">
                <a:solidFill>
                  <a:srgbClr val="FF0000"/>
                </a:solidFill>
              </a:rPr>
              <a:t>МЫ</a:t>
            </a:r>
          </a:p>
          <a:p>
            <a:pPr lvl="0">
              <a:buNone/>
            </a:pPr>
            <a:r>
              <a:rPr lang="ru-RU" sz="4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2 </a:t>
            </a:r>
            <a:r>
              <a:rPr lang="ru-RU" sz="4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лицо   </a:t>
            </a:r>
            <a:r>
              <a:rPr lang="ru-RU" sz="4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    </a:t>
            </a:r>
            <a:r>
              <a:rPr lang="ru-RU" sz="4000" dirty="0" smtClean="0">
                <a:solidFill>
                  <a:srgbClr val="FF0000"/>
                </a:solidFill>
              </a:rPr>
              <a:t>ВЫ</a:t>
            </a:r>
            <a:endParaRPr lang="ru-RU" sz="40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sz="4000" dirty="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3 </a:t>
            </a:r>
            <a:r>
              <a:rPr lang="ru-RU" sz="400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лицо    </a:t>
            </a:r>
            <a:r>
              <a:rPr lang="ru-RU" sz="4000" smtClean="0">
                <a:gradFill flip="none" rotWithShape="1">
                  <a:gsLst>
                    <a:gs pos="0">
                      <a:srgbClr val="F79646">
                        <a:lumMod val="75000"/>
                      </a:srgbClr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10800000" scaled="1"/>
                  <a:tileRect/>
                </a:gradFill>
              </a:rPr>
              <a:t>   </a:t>
            </a:r>
            <a:r>
              <a:rPr lang="ru-RU" sz="4000" smtClean="0">
                <a:solidFill>
                  <a:srgbClr val="FF0000"/>
                </a:solidFill>
              </a:rPr>
              <a:t>ОНИ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 личных форм глагола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8115328" cy="47863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071546"/>
            <a:ext cx="8286776" cy="22860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Личные формы образуются путем присоединения к основе наст.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особых окончаний, которые указывают не тольк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3357562"/>
            <a:ext cx="5786478" cy="1285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лицо (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I,II, III)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 также и на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 глагола.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4714884"/>
            <a:ext cx="6215106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Поэтому у глаголов имеется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5643578"/>
            <a:ext cx="642942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шесть личных окончаний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Личные окончания глаголов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спряжения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Окончания первого спряжения :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-у(</a:t>
            </a:r>
            <a:r>
              <a:rPr lang="ru-RU" dirty="0" err="1" smtClean="0">
                <a:solidFill>
                  <a:srgbClr val="FF0000"/>
                </a:solidFill>
              </a:rPr>
              <a:t>ю</a:t>
            </a:r>
            <a:r>
              <a:rPr lang="ru-RU" dirty="0" smtClean="0">
                <a:solidFill>
                  <a:srgbClr val="FF0000"/>
                </a:solidFill>
              </a:rPr>
              <a:t>),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-ешь (-ёшь),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-</a:t>
            </a:r>
            <a:r>
              <a:rPr lang="ru-RU" dirty="0" err="1" smtClean="0">
                <a:solidFill>
                  <a:srgbClr val="FF0000"/>
                </a:solidFill>
              </a:rPr>
              <a:t>ет</a:t>
            </a:r>
            <a:r>
              <a:rPr lang="ru-RU" dirty="0" smtClean="0">
                <a:solidFill>
                  <a:srgbClr val="FF0000"/>
                </a:solidFill>
              </a:rPr>
              <a:t> (-</a:t>
            </a:r>
            <a:r>
              <a:rPr lang="ru-RU" dirty="0" err="1" smtClean="0">
                <a:solidFill>
                  <a:srgbClr val="FF0000"/>
                </a:solidFill>
              </a:rPr>
              <a:t>ёт</a:t>
            </a:r>
            <a:r>
              <a:rPr lang="ru-RU" dirty="0" smtClean="0">
                <a:solidFill>
                  <a:srgbClr val="FF0000"/>
                </a:solidFill>
              </a:rPr>
              <a:t>),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—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                              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-ем (-ём),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-</a:t>
            </a:r>
            <a:r>
              <a:rPr lang="ru-RU" dirty="0" err="1" smtClean="0">
                <a:solidFill>
                  <a:srgbClr val="FF0000"/>
                </a:solidFill>
              </a:rPr>
              <a:t>ете</a:t>
            </a:r>
            <a:r>
              <a:rPr lang="ru-RU" dirty="0" smtClean="0">
                <a:solidFill>
                  <a:srgbClr val="FF0000"/>
                </a:solidFill>
              </a:rPr>
              <a:t> (-</a:t>
            </a:r>
            <a:r>
              <a:rPr lang="ru-RU" dirty="0" err="1" smtClean="0">
                <a:solidFill>
                  <a:srgbClr val="FF0000"/>
                </a:solidFill>
              </a:rPr>
              <a:t>ёте</a:t>
            </a:r>
            <a:r>
              <a:rPr lang="ru-RU" dirty="0" smtClean="0">
                <a:solidFill>
                  <a:srgbClr val="FF0000"/>
                </a:solidFill>
              </a:rPr>
              <a:t>),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-</a:t>
            </a:r>
            <a:r>
              <a:rPr lang="ru-RU" dirty="0" err="1" smtClean="0">
                <a:solidFill>
                  <a:srgbClr val="FF0000"/>
                </a:solidFill>
              </a:rPr>
              <a:t>ут</a:t>
            </a:r>
            <a:r>
              <a:rPr lang="ru-RU" dirty="0" smtClean="0">
                <a:solidFill>
                  <a:srgbClr val="FF0000"/>
                </a:solidFill>
              </a:rPr>
              <a:t>(-ют)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Пример: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читать     создать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Окончания второго спряжения :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-у(-</a:t>
            </a:r>
            <a:r>
              <a:rPr lang="ru-RU" dirty="0" err="1" smtClean="0">
                <a:solidFill>
                  <a:srgbClr val="FF0000"/>
                </a:solidFill>
              </a:rPr>
              <a:t>ю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-ишь,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-</a:t>
            </a:r>
            <a:r>
              <a:rPr lang="ru-RU" dirty="0" err="1" smtClean="0">
                <a:solidFill>
                  <a:srgbClr val="FF0000"/>
                </a:solidFill>
              </a:rPr>
              <a:t>ит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II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-им,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ите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ат</a:t>
            </a:r>
            <a:r>
              <a:rPr lang="ru-RU" dirty="0" smtClean="0">
                <a:solidFill>
                  <a:srgbClr val="FF0000"/>
                </a:solidFill>
              </a:rPr>
              <a:t>(-</a:t>
            </a:r>
            <a:r>
              <a:rPr lang="ru-RU" dirty="0" err="1" smtClean="0">
                <a:solidFill>
                  <a:srgbClr val="FF0000"/>
                </a:solidFill>
              </a:rPr>
              <a:t>ят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Пример: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любить   ненавидеть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если окончание безударное?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8786842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1.Задаю вопрос к глаголу (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делает? что сделает?).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2. Установив видовое соответствие, нахожу инфинитив (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делает? —что делать?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               что сделает? — что сделать?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3. Смотрю, на что оканчивается инфинитив -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4. Вспоминаю, не является ли глагол исключением </a:t>
            </a:r>
          </a:p>
          <a:p>
            <a:pPr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5. Определяю спряжение, выбираю гласную –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                             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I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спр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.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→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                             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II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спр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.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→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 </a:t>
            </a:r>
          </a:p>
          <a:p>
            <a:pPr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643702" y="4714884"/>
            <a:ext cx="2043098" cy="14112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214314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B853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Спишите текст, найдите глаголы в личной форме,    графически обозначьте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личные окончания глаголов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3116"/>
            <a:ext cx="8643998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Уж тает снег, бегут ручьи,</a:t>
            </a:r>
          </a:p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В окно повеяло весною.</a:t>
            </a:r>
          </a:p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Засвищут скоро соловьи, </a:t>
            </a:r>
          </a:p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И лес оденется весною!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5140" y="5143512"/>
            <a:ext cx="1971660" cy="9826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B853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Проверяем!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B853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847251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Уж </a:t>
            </a: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тает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снег, </a:t>
            </a: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бегут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ручьи,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окно повеяло весною.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Засвищут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скоро соловьи,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лес </a:t>
            </a: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оденется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весною!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88" y="1600200"/>
            <a:ext cx="8786812" cy="4471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err="1" smtClean="0"/>
              <a:t>распил_т</a:t>
            </a:r>
            <a:r>
              <a:rPr lang="ru-RU" sz="3200" dirty="0" smtClean="0"/>
              <a:t> —______________________________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err="1" smtClean="0"/>
              <a:t>слыш</a:t>
            </a:r>
            <a:r>
              <a:rPr lang="ru-RU" sz="3200" dirty="0" smtClean="0"/>
              <a:t>..т  —________________________________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гре</a:t>
            </a:r>
            <a:r>
              <a:rPr lang="ru-RU" sz="3200" dirty="0" smtClean="0"/>
              <a:t>..</a:t>
            </a:r>
            <a:r>
              <a:rPr lang="ru-RU" sz="3200" dirty="0" err="1" smtClean="0"/>
              <a:t>тся</a:t>
            </a:r>
            <a:r>
              <a:rPr lang="ru-RU" sz="3200" dirty="0" smtClean="0"/>
              <a:t>—________________________________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скач</a:t>
            </a:r>
            <a:r>
              <a:rPr lang="ru-RU" sz="3200" dirty="0" smtClean="0"/>
              <a:t>..т —_</a:t>
            </a:r>
            <a:r>
              <a:rPr lang="ru-RU" dirty="0" smtClean="0"/>
              <a:t>______________________________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ОН, она, оно  что делает? Что сделает?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rgbClr val="FFEFD1"/>
            </a:gs>
            <a:gs pos="0">
              <a:schemeClr val="accent2">
                <a:lumMod val="40000"/>
                <a:lumOff val="60000"/>
              </a:schemeClr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Спряжение глагола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72518" cy="4543443"/>
          </a:xfrm>
        </p:spPr>
        <p:txBody>
          <a:bodyPr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914400" indent="-914400" algn="l">
              <a:buAutoNum type="arabicPeriod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Глаголы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спряжения</a:t>
            </a:r>
          </a:p>
          <a:p>
            <a:pPr marL="914400" indent="-914400">
              <a:buFont typeface="Arial" pitchFamily="34" charset="0"/>
              <a:buAutoNum type="arabicPeriod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глагола по лицам и числам (личные формы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лагола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914400" indent="-914400" algn="l">
              <a:buAutoNum type="arabicPeriod"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ОН, она, оно  что делает?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600201"/>
            <a:ext cx="8786842" cy="4472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колыш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..т —______________________________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ре..т  —________________________________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..т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—________________________________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..т —_______________________________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Они</a:t>
            </a:r>
            <a:r>
              <a:rPr kumimoji="0" lang="ru-RU" sz="44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что делают?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1600201"/>
            <a:ext cx="8786842" cy="4472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Вод...т —______________________________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кле...т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—________________________________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—________________________________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та..т —_______________________________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Они  что </a:t>
            </a:r>
            <a:r>
              <a:rPr kumimoji="0" lang="ru-RU" sz="44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делают?что</a:t>
            </a: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сделают?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1600201"/>
            <a:ext cx="8786842" cy="4472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..т —______________________________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бор..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—________________________________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—________________________________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жал..т —_______________________________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Проверяем полученные знания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1148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/>
              <a:t>1 вариант</a:t>
            </a:r>
          </a:p>
          <a:p>
            <a:pPr>
              <a:buNone/>
            </a:pPr>
            <a:r>
              <a:rPr lang="ru-RU" sz="3500" dirty="0" smtClean="0"/>
              <a:t>1) он дыш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увид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гоня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тся, раздел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т;</a:t>
            </a:r>
          </a:p>
          <a:p>
            <a:pPr>
              <a:buNone/>
            </a:pPr>
            <a:r>
              <a:rPr lang="ru-RU" sz="3500" dirty="0" smtClean="0"/>
              <a:t>2) он распил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слыш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скач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гре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т;</a:t>
            </a:r>
          </a:p>
          <a:p>
            <a:pPr>
              <a:buNone/>
            </a:pPr>
            <a:r>
              <a:rPr lang="ru-RU" sz="3500" dirty="0" smtClean="0"/>
              <a:t>3) он </a:t>
            </a:r>
            <a:r>
              <a:rPr lang="ru-RU" sz="3500" dirty="0" err="1" smtClean="0"/>
              <a:t>угон</a:t>
            </a:r>
            <a:r>
              <a:rPr lang="ru-RU" sz="3500" dirty="0" err="1" smtClean="0">
                <a:solidFill>
                  <a:srgbClr val="FF0000"/>
                </a:solidFill>
              </a:rPr>
              <a:t>и</a:t>
            </a:r>
            <a:r>
              <a:rPr lang="ru-RU" sz="3500" dirty="0" err="1" smtClean="0"/>
              <a:t>тся,пол</a:t>
            </a:r>
            <a:r>
              <a:rPr lang="ru-RU" sz="3500" dirty="0" err="1" smtClean="0">
                <a:solidFill>
                  <a:srgbClr val="FF0000"/>
                </a:solidFill>
              </a:rPr>
              <a:t>е</a:t>
            </a:r>
            <a:r>
              <a:rPr lang="ru-RU" sz="3500" dirty="0" err="1" smtClean="0"/>
              <a:t>т</a:t>
            </a:r>
            <a:r>
              <a:rPr lang="ru-RU" sz="3500" dirty="0" smtClean="0"/>
              <a:t>, объяв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провер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т;</a:t>
            </a:r>
          </a:p>
          <a:p>
            <a:pPr>
              <a:buNone/>
            </a:pPr>
            <a:r>
              <a:rPr lang="ru-RU" sz="3500" dirty="0" smtClean="0"/>
              <a:t>4) он услыш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</a:t>
            </a:r>
            <a:r>
              <a:rPr lang="ru-RU" sz="3500" dirty="0" err="1" smtClean="0"/>
              <a:t>вздрогн</a:t>
            </a:r>
            <a:r>
              <a:rPr lang="ru-RU" sz="3500" dirty="0" err="1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, слуша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поздрав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т.</a:t>
            </a:r>
          </a:p>
          <a:p>
            <a:pPr>
              <a:buNone/>
            </a:pPr>
            <a:endParaRPr lang="ru-RU" sz="3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67204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dirty="0" smtClean="0"/>
              <a:t>2 вариант</a:t>
            </a:r>
          </a:p>
          <a:p>
            <a:pPr>
              <a:buNone/>
            </a:pPr>
            <a:r>
              <a:rPr lang="ru-RU" sz="3500" dirty="0" smtClean="0"/>
              <a:t>1) он колыш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ре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реша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осво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т;</a:t>
            </a:r>
          </a:p>
          <a:p>
            <a:pPr>
              <a:buNone/>
            </a:pPr>
            <a:r>
              <a:rPr lang="ru-RU" sz="3500" dirty="0" smtClean="0"/>
              <a:t>2) он посе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чу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кол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вкуша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т;</a:t>
            </a:r>
          </a:p>
          <a:p>
            <a:pPr>
              <a:buNone/>
            </a:pPr>
            <a:r>
              <a:rPr lang="ru-RU" sz="3500" dirty="0" smtClean="0"/>
              <a:t>3) он кат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тся, утеша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кле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та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т;</a:t>
            </a:r>
          </a:p>
          <a:p>
            <a:pPr>
              <a:buNone/>
            </a:pPr>
            <a:r>
              <a:rPr lang="ru-RU" sz="3500" dirty="0" smtClean="0"/>
              <a:t>4) он упуст</a:t>
            </a:r>
            <a:r>
              <a:rPr lang="ru-RU" sz="3500" dirty="0" smtClean="0">
                <a:solidFill>
                  <a:srgbClr val="FF0000"/>
                </a:solidFill>
              </a:rPr>
              <a:t>и</a:t>
            </a:r>
            <a:r>
              <a:rPr lang="ru-RU" sz="3500" dirty="0" smtClean="0"/>
              <a:t>т, пове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зате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т, стел</a:t>
            </a:r>
            <a:r>
              <a:rPr lang="ru-RU" sz="3500" dirty="0" smtClean="0">
                <a:solidFill>
                  <a:srgbClr val="FF0000"/>
                </a:solidFill>
              </a:rPr>
              <a:t>е</a:t>
            </a:r>
            <a:r>
              <a:rPr lang="ru-RU" sz="3500" dirty="0" smtClean="0"/>
              <a:t>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учен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941" y="571480"/>
            <a:ext cx="2465059" cy="4401892"/>
          </a:xfrm>
          <a:prstGeom prst="rect">
            <a:avLst/>
          </a:prstGeom>
          <a:noFill/>
        </p:spPr>
      </p:pic>
      <p:pic>
        <p:nvPicPr>
          <p:cNvPr id="6" name="Picture 10" descr="учител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1989138" cy="28956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728" y="571480"/>
            <a:ext cx="5214974" cy="15001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Выставляем оценки</a:t>
            </a:r>
            <a:endParaRPr lang="ru-RU" sz="4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28860" y="3786190"/>
          <a:ext cx="4071966" cy="207170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{10A1B5D5-9B99-4C35-A422-299274C87663}</a:tableStyleId>
              </a:tblPr>
              <a:tblGrid>
                <a:gridCol w="2035983"/>
                <a:gridCol w="2035983"/>
              </a:tblGrid>
              <a:tr h="690567">
                <a:tc>
                  <a:txBody>
                    <a:bodyPr/>
                    <a:lstStyle/>
                    <a:p>
                      <a:r>
                        <a:rPr lang="ru-RU" dirty="0" smtClean="0"/>
                        <a:t>  0 ошибок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r>
                        <a:rPr lang="ru-RU" dirty="0" smtClean="0"/>
                        <a:t>1-2 ошибки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r>
                        <a:rPr lang="ru-RU" dirty="0" smtClean="0"/>
                        <a:t>3-4 ошибки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термины будут сегодня нашими помощниками?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вопросы глагола?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57364"/>
            <a:ext cx="385762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1.  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Инфинитив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спряжение.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600" dirty="0" smtClean="0">
                <a:solidFill>
                  <a:srgbClr val="FF0000"/>
                </a:solidFill>
              </a:rPr>
              <a:t>Что делать?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600" dirty="0" smtClean="0">
                <a:solidFill>
                  <a:srgbClr val="FF0000"/>
                </a:solidFill>
              </a:rPr>
              <a:t>Что сделать?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928802"/>
            <a:ext cx="492919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2.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Личные формы глагола;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Настоящее время,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будущее простое время;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лицо, число.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Что делает? Что делают?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Что сделает? Что сделают?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0475" y="3067050"/>
            <a:ext cx="2446558" cy="11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04"/>
            <a:ext cx="2250458" cy="96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0042"/>
            <a:ext cx="210178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714752"/>
            <a:ext cx="1785950" cy="113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143512"/>
            <a:ext cx="1785950" cy="118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857232"/>
            <a:ext cx="21431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857760"/>
            <a:ext cx="196454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1" y="3000372"/>
            <a:ext cx="205582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286388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7207" y="1714489"/>
            <a:ext cx="2361917" cy="11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30712 -0.01042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7 -0.01296 L 0.58055 -0.1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66181 -0.0840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25781 0.063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62205 0.10509 " pathEditMode="relative" ptsTypes="AA">
                                      <p:cBhvr>
                                        <p:cTn id="7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33281 0.149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441 0.080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8519E-6 L 0.63784 0.01041 " pathEditMode="relative" ptsTypes="AA">
                                      <p:cBhvr>
                                        <p:cTn id="8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Глаголы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спряжения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1142984"/>
            <a:ext cx="8072494" cy="22860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Ко 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II</a:t>
            </a: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спряжению относятся все глаголы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3429000"/>
            <a:ext cx="5500726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ить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5643578"/>
            <a:ext cx="7786742" cy="12144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ru-RU" sz="5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          брить, стелить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4786322"/>
            <a:ext cx="4143404" cy="857256"/>
          </a:xfrm>
          <a:prstGeom prst="roundRect">
            <a:avLst>
              <a:gd name="adj" fmla="val 95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КРОМЕ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</a:t>
            </a:r>
          </a:p>
          <a:p>
            <a:pPr algn="just">
              <a:buNone/>
            </a:pP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Когда-то, ребята, </a:t>
            </a:r>
          </a:p>
          <a:p>
            <a:pPr algn="just">
              <a:buNone/>
            </a:pP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Во времечко оно</a:t>
            </a:r>
          </a:p>
          <a:p>
            <a:pPr algn="just">
              <a:buNone/>
            </a:pP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Второе спряженье  </a:t>
            </a:r>
          </a:p>
          <a:p>
            <a:pPr algn="just">
              <a:buNone/>
            </a:pP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Имело шпиона.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71472" y="6286519"/>
            <a:ext cx="8572527" cy="5714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6402" y="1"/>
            <a:ext cx="9230402" cy="69020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00042"/>
            <a:ext cx="5643602" cy="492922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              Здесь его инструкции.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                       В них – </a:t>
            </a:r>
            <a:r>
              <a:rPr lang="ru-RU" sz="5400" dirty="0" err="1" smtClean="0">
                <a:solidFill>
                  <a:srgbClr val="FF0000"/>
                </a:solidFill>
              </a:rPr>
              <a:t>шпионьи</a:t>
            </a:r>
            <a:r>
              <a:rPr lang="ru-RU" sz="5400" dirty="0" smtClean="0">
                <a:solidFill>
                  <a:srgbClr val="FF0000"/>
                </a:solidFill>
              </a:rPr>
              <a:t>                                                                                                  функции.</a:t>
            </a:r>
          </a:p>
          <a:p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3050"/>
            <a:ext cx="8329642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8329642" cy="63579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Вот они, спешите </a:t>
            </a:r>
            <a:r>
              <a:rPr lang="ru-RU" sz="4400" dirty="0" smtClean="0">
                <a:solidFill>
                  <a:srgbClr val="FF0000"/>
                </a:solidFill>
              </a:rPr>
              <a:t>ВИДЕТЬ: 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От связного не </a:t>
            </a:r>
            <a:r>
              <a:rPr lang="ru-RU" sz="4400" dirty="0" smtClean="0">
                <a:solidFill>
                  <a:srgbClr val="FF0000"/>
                </a:solidFill>
              </a:rPr>
              <a:t>ЗАВИСЕТЬ, 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Всех «клиентов» </a:t>
            </a:r>
            <a:r>
              <a:rPr lang="ru-RU" sz="4400" dirty="0" smtClean="0">
                <a:solidFill>
                  <a:srgbClr val="FF0000"/>
                </a:solidFill>
              </a:rPr>
              <a:t>НЕНАВИДЕТЬ,</a:t>
            </a: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Побольнее их </a:t>
            </a:r>
            <a:r>
              <a:rPr lang="ru-RU" sz="4400" dirty="0" smtClean="0">
                <a:solidFill>
                  <a:srgbClr val="FF0000"/>
                </a:solidFill>
              </a:rPr>
              <a:t>ОБИДЕТЬ.</a:t>
            </a: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Стойко трудности </a:t>
            </a:r>
            <a:r>
              <a:rPr lang="ru-RU" sz="4400" dirty="0" smtClean="0">
                <a:solidFill>
                  <a:srgbClr val="FF0000"/>
                </a:solidFill>
              </a:rPr>
              <a:t>ТЕРПЕТЬ,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Над собой лассо </a:t>
            </a:r>
            <a:r>
              <a:rPr lang="ru-RU" sz="4400" dirty="0" smtClean="0">
                <a:solidFill>
                  <a:srgbClr val="FF0000"/>
                </a:solidFill>
              </a:rPr>
              <a:t>ВЕРТЕТЬ</a:t>
            </a: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,      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Через щелочку под дверью    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 За врагом своим </a:t>
            </a:r>
            <a:r>
              <a:rPr lang="ru-RU" sz="4400" dirty="0" smtClean="0">
                <a:solidFill>
                  <a:srgbClr val="FF0000"/>
                </a:solidFill>
              </a:rPr>
              <a:t>СМОТРЕТЬ</a:t>
            </a: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.                         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По шоссе машину </a:t>
            </a:r>
            <a:r>
              <a:rPr lang="ru-RU" sz="4400" dirty="0" smtClean="0">
                <a:solidFill>
                  <a:srgbClr val="FF0000"/>
                </a:solidFill>
              </a:rPr>
              <a:t>ГНАТЬ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И в зубах кинжал </a:t>
            </a:r>
            <a:r>
              <a:rPr lang="ru-RU" sz="4400" dirty="0" smtClean="0">
                <a:solidFill>
                  <a:srgbClr val="FF0000"/>
                </a:solidFill>
              </a:rPr>
              <a:t>ДЕРЖАТЬ,</a:t>
            </a: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Чтоб за стенкой голос </a:t>
            </a:r>
            <a:r>
              <a:rPr lang="ru-RU" sz="4400" dirty="0" smtClean="0">
                <a:solidFill>
                  <a:srgbClr val="FF0000"/>
                </a:solidFill>
              </a:rPr>
              <a:t>СЛЫШАТЬ</a:t>
            </a: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,</a:t>
            </a:r>
          </a:p>
          <a:p>
            <a:pPr algn="just"/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Совершенно не </a:t>
            </a:r>
            <a:r>
              <a:rPr lang="ru-RU" sz="5700" b="1" dirty="0" smtClean="0">
                <a:solidFill>
                  <a:srgbClr val="FF0000"/>
                </a:solidFill>
              </a:rPr>
              <a:t>дыша</a:t>
            </a:r>
            <a:r>
              <a:rPr lang="ru-RU" sz="5700" dirty="0" smtClean="0">
                <a:solidFill>
                  <a:srgbClr val="FF0000"/>
                </a:solidFill>
              </a:rPr>
              <a:t>ть.</a:t>
            </a:r>
            <a:r>
              <a:rPr lang="ru-RU" sz="57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ru-RU" sz="4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                                  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-714404"/>
            <a:ext cx="7143800" cy="7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732</Words>
  <Application>Microsoft Office PowerPoint</Application>
  <PresentationFormat>Экран (4:3)</PresentationFormat>
  <Paragraphs>157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 урока: «Спряжение глагола»</vt:lpstr>
      <vt:lpstr>Спряжение глагола</vt:lpstr>
      <vt:lpstr>Какие термины будут сегодня нашими помощниками? Какие вопросы глагола?</vt:lpstr>
      <vt:lpstr>Слайд 4</vt:lpstr>
      <vt:lpstr>  Глаголы  II  спряжения</vt:lpstr>
      <vt:lpstr>Слайд 6</vt:lpstr>
      <vt:lpstr>Слайд 7</vt:lpstr>
      <vt:lpstr>Слайд 8</vt:lpstr>
      <vt:lpstr>Слайд 9</vt:lpstr>
      <vt:lpstr>Слайд 10</vt:lpstr>
      <vt:lpstr>Глаголы I  спряжения </vt:lpstr>
      <vt:lpstr>Для чего нужно знать  спряжение глагола?</vt:lpstr>
      <vt:lpstr>Местоимения-подсказки</vt:lpstr>
      <vt:lpstr>Образование личных форм глагола </vt:lpstr>
      <vt:lpstr>Личные окончания глаголов I и II спряжения</vt:lpstr>
      <vt:lpstr>А если окончание безударное?</vt:lpstr>
      <vt:lpstr>Спишите текст, найдите глаголы в личной форме,    графически обозначьте личные окончания глаголов</vt:lpstr>
      <vt:lpstr>Слайд 18</vt:lpstr>
      <vt:lpstr>ОН, она, оно  что делает? Что сделает?</vt:lpstr>
      <vt:lpstr>Слайд 20</vt:lpstr>
      <vt:lpstr>Слайд 21</vt:lpstr>
      <vt:lpstr>Слайд 22</vt:lpstr>
      <vt:lpstr>Проверяем полученные знания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SamLab.ws</cp:lastModifiedBy>
  <cp:revision>74</cp:revision>
  <dcterms:created xsi:type="dcterms:W3CDTF">2008-04-20T17:44:55Z</dcterms:created>
  <dcterms:modified xsi:type="dcterms:W3CDTF">2013-05-23T13:50:38Z</dcterms:modified>
</cp:coreProperties>
</file>