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72" r:id="rId6"/>
    <p:sldId id="274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82" r:id="rId15"/>
    <p:sldId id="283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A1F4435-A15A-43B3-9BA3-0E4184744E8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AC002CB-3721-4873-8BD1-8061CCC45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4435-A15A-43B3-9BA3-0E4184744E8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02CB-3721-4873-8BD1-8061CCC45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4435-A15A-43B3-9BA3-0E4184744E8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02CB-3721-4873-8BD1-8061CCC45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A1F4435-A15A-43B3-9BA3-0E4184744E8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AC002CB-3721-4873-8BD1-8061CCC45B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A1F4435-A15A-43B3-9BA3-0E4184744E8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AC002CB-3721-4873-8BD1-8061CCC45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4435-A15A-43B3-9BA3-0E4184744E8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02CB-3721-4873-8BD1-8061CCC45B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4435-A15A-43B3-9BA3-0E4184744E8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02CB-3721-4873-8BD1-8061CCC45B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A1F4435-A15A-43B3-9BA3-0E4184744E8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AC002CB-3721-4873-8BD1-8061CCC45B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4435-A15A-43B3-9BA3-0E4184744E8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02CB-3721-4873-8BD1-8061CCC45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A1F4435-A15A-43B3-9BA3-0E4184744E8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AC002CB-3721-4873-8BD1-8061CCC45B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A1F4435-A15A-43B3-9BA3-0E4184744E8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AC002CB-3721-4873-8BD1-8061CCC45B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A1F4435-A15A-43B3-9BA3-0E4184744E8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AC002CB-3721-4873-8BD1-8061CCC45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Исследовательская работа</a:t>
            </a:r>
            <a:br>
              <a:rPr lang="ru-RU" dirty="0" smtClean="0"/>
            </a:br>
            <a:r>
              <a:rPr lang="ru-RU" dirty="0" smtClean="0"/>
              <a:t>«Первые шаги в нумизматику»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err="1" smtClean="0"/>
              <a:t>Оксин</a:t>
            </a:r>
            <a:r>
              <a:rPr lang="ru-RU" dirty="0" smtClean="0"/>
              <a:t> Артем</a:t>
            </a:r>
          </a:p>
          <a:p>
            <a:pPr algn="r"/>
            <a:r>
              <a:rPr lang="ru-RU" dirty="0"/>
              <a:t>у</a:t>
            </a:r>
            <a:r>
              <a:rPr lang="ru-RU" dirty="0" smtClean="0"/>
              <a:t>ченик </a:t>
            </a:r>
            <a:r>
              <a:rPr lang="ru-RU" dirty="0" smtClean="0"/>
              <a:t>4 </a:t>
            </a:r>
            <a:r>
              <a:rPr lang="ru-RU" dirty="0" smtClean="0"/>
              <a:t>«А» класса</a:t>
            </a:r>
          </a:p>
          <a:p>
            <a:pPr algn="r"/>
            <a:r>
              <a:rPr lang="ru-RU" dirty="0" smtClean="0"/>
              <a:t>МОУ «СОШ № 106»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789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Термины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Гурт – ребро монеты</a:t>
            </a:r>
          </a:p>
          <a:p>
            <a:endParaRPr lang="ru-RU" dirty="0" smtClean="0"/>
          </a:p>
          <a:p>
            <a:r>
              <a:rPr lang="ru-RU" dirty="0" smtClean="0"/>
              <a:t>Аверс – лицевая сторона монеты.</a:t>
            </a:r>
          </a:p>
          <a:p>
            <a:endParaRPr lang="ru-RU" dirty="0" smtClean="0"/>
          </a:p>
          <a:p>
            <a:r>
              <a:rPr lang="ru-RU" dirty="0" smtClean="0"/>
              <a:t>Реверс – оборотная сторона монеты.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Легенда – название монетных надписей.</a:t>
            </a:r>
          </a:p>
          <a:p>
            <a:endParaRPr lang="ru-RU" dirty="0" smtClean="0"/>
          </a:p>
          <a:p>
            <a:r>
              <a:rPr lang="ru-RU" dirty="0" smtClean="0"/>
              <a:t>Номинал – достоинство монеты, её нарицательная цена.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437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Изготовление монет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металлы и сплавы: золото, серебро, </a:t>
            </a:r>
            <a:r>
              <a:rPr lang="ru-RU" sz="2400" dirty="0" err="1" smtClean="0"/>
              <a:t>электрум</a:t>
            </a:r>
            <a:r>
              <a:rPr lang="ru-RU" sz="2400" dirty="0" smtClean="0"/>
              <a:t>, медь, латунь никель.</a:t>
            </a:r>
          </a:p>
          <a:p>
            <a:r>
              <a:rPr lang="ru-RU" sz="2400" dirty="0"/>
              <a:t>д</a:t>
            </a:r>
            <a:r>
              <a:rPr lang="ru-RU" sz="2400" dirty="0" smtClean="0"/>
              <a:t>ревние монеты изготовлялись с помощью ручной чеканки.</a:t>
            </a:r>
          </a:p>
          <a:p>
            <a:r>
              <a:rPr lang="ru-RU" sz="2400" dirty="0"/>
              <a:t>в</a:t>
            </a:r>
            <a:r>
              <a:rPr lang="ru-RU" sz="2400" dirty="0" smtClean="0"/>
              <a:t> наши дни на </a:t>
            </a:r>
          </a:p>
          <a:p>
            <a:pPr marL="0" indent="0">
              <a:buNone/>
            </a:pPr>
            <a:r>
              <a:rPr lang="ru-RU" sz="2400" dirty="0"/>
              <a:t>в</a:t>
            </a:r>
            <a:r>
              <a:rPr lang="ru-RU" sz="2400" dirty="0" smtClean="0"/>
              <a:t>ысокоскоростных</a:t>
            </a:r>
          </a:p>
          <a:p>
            <a:pPr marL="0" indent="0">
              <a:buNone/>
            </a:pPr>
            <a:r>
              <a:rPr lang="ru-RU" sz="2400" dirty="0"/>
              <a:t>п</a:t>
            </a:r>
            <a:r>
              <a:rPr lang="ru-RU" sz="2400" dirty="0" smtClean="0"/>
              <a:t>рессах чеканят</a:t>
            </a:r>
          </a:p>
          <a:p>
            <a:pPr marL="0" indent="0">
              <a:buNone/>
            </a:pPr>
            <a:r>
              <a:rPr lang="ru-RU" sz="2400" dirty="0" smtClean="0"/>
              <a:t>700 монет </a:t>
            </a:r>
          </a:p>
          <a:p>
            <a:pPr marL="0" indent="0">
              <a:buNone/>
            </a:pPr>
            <a:r>
              <a:rPr lang="ru-RU" sz="2400" dirty="0" smtClean="0"/>
              <a:t>в минуту</a:t>
            </a:r>
          </a:p>
          <a:p>
            <a:endParaRPr lang="ru-RU" sz="2400" dirty="0"/>
          </a:p>
        </p:txBody>
      </p:sp>
      <p:pic>
        <p:nvPicPr>
          <p:cNvPr id="4" name="Рисунок 3" descr="D:\8 марта\08.04.2012\Изображение 007.jpg"/>
          <p:cNvPicPr/>
          <p:nvPr/>
        </p:nvPicPr>
        <p:blipFill>
          <a:blip r:embed="rId2" cstate="print"/>
          <a:srcRect t="5249"/>
          <a:stretch>
            <a:fillRect/>
          </a:stretch>
        </p:blipFill>
        <p:spPr bwMode="auto">
          <a:xfrm>
            <a:off x="3275856" y="2924944"/>
            <a:ext cx="51816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5971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Коллекционировать монеты можно: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о странам</a:t>
            </a:r>
          </a:p>
          <a:p>
            <a:r>
              <a:rPr lang="ru-RU" dirty="0"/>
              <a:t>п</a:t>
            </a:r>
            <a:r>
              <a:rPr lang="ru-RU" dirty="0" smtClean="0"/>
              <a:t>о группам</a:t>
            </a:r>
          </a:p>
          <a:p>
            <a:r>
              <a:rPr lang="ru-RU" dirty="0"/>
              <a:t>п</a:t>
            </a:r>
            <a:r>
              <a:rPr lang="ru-RU" dirty="0" smtClean="0"/>
              <a:t>о монетным дворам</a:t>
            </a:r>
          </a:p>
          <a:p>
            <a:r>
              <a:rPr lang="ru-RU" dirty="0"/>
              <a:t>п</a:t>
            </a:r>
            <a:r>
              <a:rPr lang="ru-RU" dirty="0" smtClean="0"/>
              <a:t>о периодам</a:t>
            </a:r>
          </a:p>
          <a:p>
            <a:r>
              <a:rPr lang="ru-RU" dirty="0"/>
              <a:t>п</a:t>
            </a:r>
            <a:r>
              <a:rPr lang="ru-RU" dirty="0" smtClean="0"/>
              <a:t>о номиналам</a:t>
            </a:r>
          </a:p>
          <a:p>
            <a:r>
              <a:rPr lang="ru-RU" dirty="0"/>
              <a:t>п</a:t>
            </a:r>
            <a:r>
              <a:rPr lang="ru-RU" dirty="0" smtClean="0"/>
              <a:t>о изображениям</a:t>
            </a:r>
          </a:p>
          <a:p>
            <a:r>
              <a:rPr lang="ru-RU" dirty="0"/>
              <a:t>п</a:t>
            </a:r>
            <a:r>
              <a:rPr lang="ru-RU" dirty="0" smtClean="0"/>
              <a:t>о важным событиям</a:t>
            </a:r>
          </a:p>
          <a:p>
            <a:r>
              <a:rPr lang="ru-RU" dirty="0"/>
              <a:t>м</a:t>
            </a:r>
            <a:r>
              <a:rPr lang="ru-RU" dirty="0" smtClean="0"/>
              <a:t>онет-</a:t>
            </a:r>
            <a:r>
              <a:rPr lang="ru-RU" dirty="0" err="1" smtClean="0"/>
              <a:t>пруф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4764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Хранение монет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600" dirty="0"/>
              <a:t>к</a:t>
            </a:r>
            <a:r>
              <a:rPr lang="ru-RU" sz="3600" dirty="0" smtClean="0"/>
              <a:t>ейсы</a:t>
            </a:r>
          </a:p>
          <a:p>
            <a:r>
              <a:rPr lang="ru-RU" sz="3600" dirty="0"/>
              <a:t>п</a:t>
            </a:r>
            <a:r>
              <a:rPr lang="ru-RU" sz="3600" dirty="0" smtClean="0"/>
              <a:t>апки</a:t>
            </a:r>
          </a:p>
          <a:p>
            <a:r>
              <a:rPr lang="ru-RU" sz="3600" dirty="0"/>
              <a:t>а</a:t>
            </a:r>
            <a:r>
              <a:rPr lang="ru-RU" sz="3600" dirty="0" smtClean="0"/>
              <a:t>льбомы</a:t>
            </a:r>
          </a:p>
          <a:p>
            <a:r>
              <a:rPr lang="ru-RU" sz="3600" dirty="0"/>
              <a:t>с</a:t>
            </a:r>
            <a:r>
              <a:rPr lang="ru-RU" sz="3600" dirty="0" smtClean="0"/>
              <a:t>пециальные </a:t>
            </a:r>
          </a:p>
          <a:p>
            <a:pPr marL="0" indent="0">
              <a:buNone/>
            </a:pPr>
            <a:r>
              <a:rPr lang="ru-RU" sz="3600" dirty="0" smtClean="0"/>
              <a:t>шкафы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D:\8 марта\08.04.2012\DSC0008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3849" y="1628800"/>
            <a:ext cx="4360559" cy="349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0439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467600" cy="1143000"/>
          </a:xfrm>
        </p:spPr>
        <p:txBody>
          <a:bodyPr/>
          <a:lstStyle/>
          <a:p>
            <a:r>
              <a:rPr lang="ru-RU" dirty="0" smtClean="0"/>
              <a:t>Катин пятак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285860"/>
            <a:ext cx="7567642" cy="5572140"/>
          </a:xfrm>
        </p:spPr>
        <p:txBody>
          <a:bodyPr>
            <a:normAutofit/>
          </a:bodyPr>
          <a:lstStyle/>
          <a:p>
            <a:r>
              <a:rPr lang="ru-RU" dirty="0" smtClean="0"/>
              <a:t>1762</a:t>
            </a:r>
          </a:p>
          <a:p>
            <a:r>
              <a:rPr lang="ru-RU" dirty="0" smtClean="0"/>
              <a:t>Реверс: </a:t>
            </a:r>
            <a:r>
              <a:rPr lang="ru-RU" dirty="0" smtClean="0"/>
              <a:t>Георгий Победоносец, убивающий змея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Вышла в тираж уже после смерти Елизаветы Петровны, в годы правления Екатерины Великой</a:t>
            </a:r>
            <a:endParaRPr lang="ru-RU" dirty="0"/>
          </a:p>
        </p:txBody>
      </p:sp>
      <p:pic>
        <p:nvPicPr>
          <p:cNvPr id="4" name="Рисунок 3" descr="http://www.numizmat.net/images/images_art/russia/02_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3116"/>
            <a:ext cx="5929805" cy="299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Рисунок 7" descr="http://www.numizmat.net/images/images_art/russia/01_t.jpg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 r="67622"/>
          <a:stretch>
            <a:fillRect/>
          </a:stretch>
        </p:blipFill>
        <p:spPr bwMode="auto">
          <a:xfrm>
            <a:off x="3571868" y="2214554"/>
            <a:ext cx="292895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990433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/>
          <a:lstStyle/>
          <a:p>
            <a:r>
              <a:rPr lang="ru-RU" dirty="0" smtClean="0"/>
              <a:t>Монеты времен Николая Первого.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7467600" cy="4873752"/>
          </a:xfrm>
        </p:spPr>
        <p:txBody>
          <a:bodyPr/>
          <a:lstStyle/>
          <a:p>
            <a:r>
              <a:rPr lang="ru-RU" dirty="0" smtClean="0"/>
              <a:t>1 копейка серебром 1843 года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Медная копейка- 1853 года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857364"/>
            <a:ext cx="457203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714884"/>
            <a:ext cx="4145282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59588549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Используемая 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lvl="0" indent="-457200">
              <a:spcBef>
                <a:spcPts val="600"/>
              </a:spcBef>
              <a:buClr>
                <a:srgbClr val="FE8637"/>
              </a:buClr>
              <a:buSzPct val="70000"/>
              <a:buFont typeface="+mj-lt"/>
              <a:buAutoNum type="arabicPeriod"/>
            </a:pPr>
            <a:r>
              <a:rPr lang="ru-RU" sz="2000" dirty="0" err="1">
                <a:solidFill>
                  <a:prstClr val="black"/>
                </a:solidFill>
                <a:latin typeface="Century Schoolbook"/>
              </a:rPr>
              <a:t>Г.А.Федоров</a:t>
            </a:r>
            <a:r>
              <a:rPr lang="ru-RU" sz="2000" dirty="0">
                <a:solidFill>
                  <a:prstClr val="black"/>
                </a:solidFill>
                <a:latin typeface="Century Schoolbook"/>
              </a:rPr>
              <a:t> – Давыдов «Монеты рассказывают»,1981</a:t>
            </a:r>
          </a:p>
          <a:p>
            <a:pPr marL="457200" lvl="0" indent="-457200">
              <a:spcBef>
                <a:spcPts val="600"/>
              </a:spcBef>
              <a:buClr>
                <a:srgbClr val="FE8637"/>
              </a:buClr>
              <a:buSzPct val="70000"/>
              <a:buFont typeface="+mj-lt"/>
              <a:buAutoNum type="arabicPeriod"/>
            </a:pPr>
            <a:r>
              <a:rPr lang="ru-RU" sz="2000" dirty="0" err="1">
                <a:solidFill>
                  <a:prstClr val="black"/>
                </a:solidFill>
                <a:latin typeface="Century Schoolbook"/>
              </a:rPr>
              <a:t>Маркушевич</a:t>
            </a:r>
            <a:r>
              <a:rPr lang="ru-RU" sz="2000" dirty="0">
                <a:solidFill>
                  <a:prstClr val="black"/>
                </a:solidFill>
                <a:latin typeface="Century Schoolbook"/>
              </a:rPr>
              <a:t> А.И «Детская энциклопедия» часть 8,1975</a:t>
            </a:r>
          </a:p>
          <a:p>
            <a:pPr marL="457200" lvl="0" indent="-457200">
              <a:spcBef>
                <a:spcPts val="600"/>
              </a:spcBef>
              <a:buClr>
                <a:srgbClr val="FE8637"/>
              </a:buClr>
              <a:buSzPct val="70000"/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Century Schoolbook"/>
              </a:rPr>
              <a:t>Энциклопедия для детей. Страны. Народы. Цивилизация. Том 13. – М: </a:t>
            </a:r>
            <a:r>
              <a:rPr lang="ru-RU" sz="2000" dirty="0" err="1">
                <a:solidFill>
                  <a:prstClr val="black"/>
                </a:solidFill>
                <a:latin typeface="Century Schoolbook"/>
              </a:rPr>
              <a:t>Аванта</a:t>
            </a:r>
            <a:r>
              <a:rPr lang="ru-RU" sz="2000" dirty="0">
                <a:solidFill>
                  <a:prstClr val="black"/>
                </a:solidFill>
                <a:latin typeface="Century Schoolbook"/>
              </a:rPr>
              <a:t>+ , 1999 </a:t>
            </a:r>
          </a:p>
          <a:p>
            <a:pPr marL="457200" lvl="0" indent="-457200">
              <a:spcBef>
                <a:spcPts val="600"/>
              </a:spcBef>
              <a:buClr>
                <a:srgbClr val="FE8637"/>
              </a:buClr>
              <a:buSzPct val="70000"/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Century Schoolbook"/>
              </a:rPr>
              <a:t>Энциклопедия для детей. История России. От древних славян до Петра Великого. Том5, часть 1. – М: </a:t>
            </a:r>
            <a:r>
              <a:rPr lang="ru-RU" sz="2000" dirty="0" err="1">
                <a:solidFill>
                  <a:prstClr val="black"/>
                </a:solidFill>
                <a:latin typeface="Century Schoolbook"/>
              </a:rPr>
              <a:t>Аванта</a:t>
            </a:r>
            <a:r>
              <a:rPr lang="ru-RU" sz="2000" dirty="0">
                <a:solidFill>
                  <a:prstClr val="black"/>
                </a:solidFill>
                <a:latin typeface="Century Schoolbook"/>
              </a:rPr>
              <a:t>+ </a:t>
            </a:r>
            <a:r>
              <a:rPr lang="ru-RU" sz="2000" dirty="0" smtClean="0">
                <a:solidFill>
                  <a:prstClr val="black"/>
                </a:solidFill>
                <a:latin typeface="Century Schoolbook"/>
              </a:rPr>
              <a:t>1995</a:t>
            </a:r>
            <a:endParaRPr lang="ru-RU" sz="2000" dirty="0">
              <a:solidFill>
                <a:prstClr val="black"/>
              </a:solidFill>
              <a:latin typeface="Century Schoolbook"/>
            </a:endParaRPr>
          </a:p>
          <a:p>
            <a:pPr marL="457200" lvl="0" indent="-457200">
              <a:spcBef>
                <a:spcPts val="600"/>
              </a:spcBef>
              <a:buClr>
                <a:srgbClr val="FE8637"/>
              </a:buClr>
              <a:buSzPct val="70000"/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Century Schoolbook"/>
              </a:rPr>
              <a:t>http://moneti – rossii.ru</a:t>
            </a:r>
          </a:p>
          <a:p>
            <a:pPr marL="457200" lvl="0" indent="-457200">
              <a:spcBef>
                <a:spcPts val="600"/>
              </a:spcBef>
              <a:buClr>
                <a:srgbClr val="FE8637"/>
              </a:buClr>
              <a:buSzPct val="70000"/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Century Schoolbook"/>
              </a:rPr>
              <a:t>http://rucollecti.ru</a:t>
            </a:r>
          </a:p>
          <a:p>
            <a:pPr marL="457200" lvl="0" indent="-457200">
              <a:spcBef>
                <a:spcPts val="600"/>
              </a:spcBef>
              <a:buClr>
                <a:srgbClr val="FE8637"/>
              </a:buClr>
              <a:buSzPct val="70000"/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Century Schoolbook"/>
              </a:rPr>
              <a:t>Wikipedia.ru</a:t>
            </a:r>
          </a:p>
          <a:p>
            <a:pPr marL="457200" lvl="0" indent="-457200">
              <a:spcBef>
                <a:spcPts val="600"/>
              </a:spcBef>
              <a:buClr>
                <a:srgbClr val="FE8637"/>
              </a:buClr>
              <a:buSzPct val="70000"/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Century Schoolbook"/>
              </a:rPr>
              <a:t>http://images.yandex.ru</a:t>
            </a:r>
          </a:p>
          <a:p>
            <a:pPr marL="457200" lvl="0" indent="-457200">
              <a:spcBef>
                <a:spcPts val="600"/>
              </a:spcBef>
              <a:buClr>
                <a:srgbClr val="FE8637"/>
              </a:buClr>
              <a:buSzPct val="70000"/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Century Schoolbook"/>
              </a:rPr>
              <a:t>http://rosnominal.ru</a:t>
            </a:r>
          </a:p>
          <a:p>
            <a:pPr marL="457200" lvl="0" indent="-457200">
              <a:spcBef>
                <a:spcPts val="600"/>
              </a:spcBef>
              <a:buClr>
                <a:srgbClr val="FE8637"/>
              </a:buClr>
              <a:buSzPct val="70000"/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Century Schoolbook"/>
              </a:rPr>
              <a:t>http://GdeNashel.ru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176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первые монеты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982" y="1628800"/>
            <a:ext cx="345638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11960" y="1556792"/>
            <a:ext cx="4211960" cy="489364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640080" lvl="1" indent="-274320">
              <a:spcBef>
                <a:spcPct val="20000"/>
              </a:spcBef>
              <a:buClr>
                <a:srgbClr val="FE8637"/>
              </a:buClr>
              <a:buSzPct val="80000"/>
              <a:buFont typeface="Wingdings 2"/>
              <a:buChar char=""/>
            </a:pPr>
            <a:r>
              <a:rPr lang="ru-RU" sz="2400" dirty="0">
                <a:solidFill>
                  <a:prstClr val="black"/>
                </a:solidFill>
                <a:latin typeface="Century Schoolbook"/>
              </a:rPr>
              <a:t> Все монеты евро имеют одну общую сторону, на которой обозначено достоинство монеты на фоне схематической карты Европы. С другой национальной стороны находится изображение, выбранное той страной, в которой печатается монета</a:t>
            </a:r>
          </a:p>
        </p:txBody>
      </p:sp>
    </p:spTree>
    <p:extLst>
      <p:ext uri="{BB962C8B-B14F-4D97-AF65-F5344CB8AC3E}">
        <p14:creationId xmlns:p14="http://schemas.microsoft.com/office/powerpoint/2010/main" xmlns="" val="133593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/>
          <a:lstStyle/>
          <a:p>
            <a:r>
              <a:rPr lang="ru-RU" dirty="0" smtClean="0"/>
              <a:t>Монеты из далеких стран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Вануату            </a:t>
            </a:r>
            <a:r>
              <a:rPr lang="ru-RU" sz="2400" dirty="0" smtClean="0"/>
              <a:t>Аверс: герб Вануату</a:t>
            </a:r>
            <a:endParaRPr lang="ru-RU" dirty="0" smtClean="0"/>
          </a:p>
          <a:p>
            <a:r>
              <a:rPr lang="ru-RU" dirty="0" smtClean="0"/>
              <a:t>10 вату            </a:t>
            </a:r>
            <a:r>
              <a:rPr lang="ru-RU" sz="2800" dirty="0" smtClean="0"/>
              <a:t> </a:t>
            </a:r>
            <a:r>
              <a:rPr lang="ru-RU" sz="2400" dirty="0" smtClean="0"/>
              <a:t>Реверс: изображение краба на острове</a:t>
            </a:r>
            <a:endParaRPr lang="ru-RU" sz="2400" dirty="0"/>
          </a:p>
        </p:txBody>
      </p:sp>
      <p:pic>
        <p:nvPicPr>
          <p:cNvPr id="4" name="Рисунок 3" descr="http://www.e-allmoney.ru/coins/avs/img/van10Y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989055"/>
            <a:ext cx="26574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e-allmoney.ru/coins/avs/img/van10Y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1686" y="2989055"/>
            <a:ext cx="2614622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3925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Нигерия, Федеральная Республика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prstClr val="black"/>
                </a:solidFill>
                <a:latin typeface="Century Schoolbook"/>
              </a:rPr>
              <a:t>2 </a:t>
            </a:r>
            <a:r>
              <a:rPr lang="ru-RU" sz="2400" dirty="0" err="1">
                <a:solidFill>
                  <a:prstClr val="black"/>
                </a:solidFill>
                <a:latin typeface="Century Schoolbook"/>
              </a:rPr>
              <a:t>найры</a:t>
            </a:r>
            <a:endParaRPr lang="ru-RU" sz="2400" dirty="0">
              <a:solidFill>
                <a:prstClr val="black"/>
              </a:solidFill>
              <a:latin typeface="Century Schoolbook"/>
            </a:endParaRP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prstClr val="black"/>
                </a:solidFill>
                <a:latin typeface="Century Schoolbook"/>
              </a:rPr>
              <a:t>Аверс: государственный герб и надпись «Федеральная республика Нигерия»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prstClr val="black"/>
                </a:solidFill>
                <a:latin typeface="Century Schoolbook"/>
              </a:rPr>
              <a:t>Реверс:</a:t>
            </a:r>
            <a:r>
              <a:rPr lang="ru-RU" sz="2400" b="1" dirty="0">
                <a:solidFill>
                  <a:prstClr val="black"/>
                </a:solidFill>
                <a:latin typeface="Century Schoolbook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Century Schoolbook"/>
              </a:rPr>
              <a:t>изображение национальной ассамблеи. Федеральный законодательный орган Нигерии.  На  кольце - номинал монеты.</a:t>
            </a:r>
          </a:p>
          <a:p>
            <a:endParaRPr lang="ru-RU" dirty="0"/>
          </a:p>
        </p:txBody>
      </p:sp>
      <p:pic>
        <p:nvPicPr>
          <p:cNvPr id="4" name="Рисунок 3" descr="http://www.e-allmoney.ru/coins/afr/img/nig2YAsscbr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6216" y="3952409"/>
            <a:ext cx="2571768" cy="2857496"/>
          </a:xfrm>
          <a:prstGeom prst="rect">
            <a:avLst/>
          </a:prstGeom>
          <a:solidFill>
            <a:srgbClr val="7598D9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e-allmoney.ru/coins/afr/img/nig2YRsscbr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933056"/>
            <a:ext cx="2628900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1189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Танзания, Объединенная Республика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prstClr val="black"/>
                </a:solidFill>
                <a:latin typeface="Century Schoolbook"/>
              </a:rPr>
              <a:t>50 шиллингов                                                                         Аверс: портрет президента </a:t>
            </a:r>
            <a:r>
              <a:rPr lang="ru-RU" sz="2400" dirty="0" err="1">
                <a:solidFill>
                  <a:prstClr val="black"/>
                </a:solidFill>
                <a:latin typeface="Century Schoolbook"/>
              </a:rPr>
              <a:t>Юлиуса</a:t>
            </a:r>
            <a:r>
              <a:rPr lang="ru-RU" sz="2400" dirty="0">
                <a:solidFill>
                  <a:prstClr val="black"/>
                </a:solidFill>
                <a:latin typeface="Century Schoolbook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entury Schoolbook"/>
              </a:rPr>
              <a:t>Камбарге</a:t>
            </a:r>
            <a:r>
              <a:rPr lang="ru-RU" sz="2400" dirty="0">
                <a:solidFill>
                  <a:prstClr val="black"/>
                </a:solidFill>
                <a:latin typeface="Century Schoolbook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entury Schoolbook"/>
              </a:rPr>
              <a:t>Ньерере</a:t>
            </a:r>
            <a:r>
              <a:rPr lang="ru-RU" sz="2400" dirty="0">
                <a:solidFill>
                  <a:prstClr val="black"/>
                </a:solidFill>
                <a:latin typeface="Century Schoolbook"/>
              </a:rPr>
              <a:t> с 1964-1985г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ru-RU" sz="2400" dirty="0">
                <a:solidFill>
                  <a:prstClr val="black"/>
                </a:solidFill>
                <a:latin typeface="Century Schoolbook"/>
              </a:rPr>
              <a:t>    Реверс: изображена самка носорога с детенышем</a:t>
            </a:r>
          </a:p>
          <a:p>
            <a:endParaRPr lang="ru-RU" dirty="0"/>
          </a:p>
        </p:txBody>
      </p:sp>
      <p:pic>
        <p:nvPicPr>
          <p:cNvPr id="4" name="Рисунок 3" descr="http://www.e-allmoney.ru/coins/afr/img/1tan50YAbro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148010"/>
            <a:ext cx="2790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e-allmoney.ru/coins/afr/img/1tan50YRbro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214685"/>
            <a:ext cx="27717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2054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Объединенные Арабские Эмираты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000" dirty="0">
                <a:solidFill>
                  <a:prstClr val="black"/>
                </a:solidFill>
                <a:latin typeface="Century Schoolbook"/>
              </a:rPr>
              <a:t>50 </a:t>
            </a:r>
            <a:r>
              <a:rPr lang="ru-RU" sz="2000" dirty="0" err="1">
                <a:solidFill>
                  <a:prstClr val="black"/>
                </a:solidFill>
                <a:latin typeface="Century Schoolbook"/>
              </a:rPr>
              <a:t>силс</a:t>
            </a:r>
            <a:r>
              <a:rPr lang="ru-RU" sz="2000" dirty="0">
                <a:solidFill>
                  <a:prstClr val="black"/>
                </a:solidFill>
                <a:latin typeface="Century Schoolbook"/>
              </a:rPr>
              <a:t>       реверс: нефтяные вышки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000" dirty="0">
                <a:solidFill>
                  <a:prstClr val="black"/>
                </a:solidFill>
                <a:latin typeface="Century Schoolbook"/>
              </a:rPr>
              <a:t>25 </a:t>
            </a:r>
            <a:r>
              <a:rPr lang="ru-RU" sz="2000" dirty="0" err="1">
                <a:solidFill>
                  <a:prstClr val="black"/>
                </a:solidFill>
                <a:latin typeface="Century Schoolbook"/>
              </a:rPr>
              <a:t>силс</a:t>
            </a:r>
            <a:r>
              <a:rPr lang="ru-RU" sz="2000" dirty="0">
                <a:solidFill>
                  <a:prstClr val="black"/>
                </a:solidFill>
                <a:latin typeface="Century Schoolbook"/>
              </a:rPr>
              <a:t>       реверс: аравийская дюнная газель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000" dirty="0">
                <a:solidFill>
                  <a:prstClr val="black"/>
                </a:solidFill>
                <a:latin typeface="Century Schoolbook"/>
              </a:rPr>
              <a:t>1 дирхам    реверс: кувшин с водой- олицетворение самого ценного в пустыни</a:t>
            </a:r>
          </a:p>
          <a:p>
            <a:endParaRPr lang="ru-RU" dirty="0"/>
          </a:p>
        </p:txBody>
      </p:sp>
      <p:pic>
        <p:nvPicPr>
          <p:cNvPr id="4" name="Рисунок 3" descr="Монета &gt; ١٤٢٥, 2005, ٢٠٠٥, 50 fils, Drilling rig, Oil, UAE, United Arab Emirates, الإمارات العربية المتحدة, فلس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079116"/>
            <a:ext cx="2071702" cy="211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Монета &gt; ١٤١٩, 1998, ١٩٩٨, 25 fils, Gazelle, UAE, United Arab Emirates, الإمارات العربية المتحدة, فلس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07181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Монета &gt; ١٤١٩, 1998, ١٩٩٨, 1 Dirham, Jug, United Arab Emirates, الإمارات العربية المتحدة, درهم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1645" y="4653136"/>
            <a:ext cx="2357454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Монета &gt; ОАЭ 25 филсов 199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2004" y="4938888"/>
            <a:ext cx="157163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916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деньги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000" dirty="0"/>
              <a:t>с</a:t>
            </a:r>
            <a:r>
              <a:rPr lang="ru-RU" sz="2000" dirty="0" smtClean="0"/>
              <a:t>кот, шкуры животных, зерно, соль…</a:t>
            </a:r>
          </a:p>
          <a:p>
            <a:r>
              <a:rPr lang="ru-RU" sz="2000" dirty="0"/>
              <a:t>м</a:t>
            </a:r>
            <a:r>
              <a:rPr lang="ru-RU" sz="2000" dirty="0" smtClean="0"/>
              <a:t>еталлические бруски в форме </a:t>
            </a:r>
          </a:p>
          <a:p>
            <a:pPr marL="0" indent="0">
              <a:buNone/>
            </a:pPr>
            <a:r>
              <a:rPr lang="ru-RU" sz="2000" dirty="0" smtClean="0"/>
              <a:t>кольца,</a:t>
            </a:r>
            <a:r>
              <a:rPr lang="ru-RU" sz="2000" dirty="0"/>
              <a:t> полукольца, бруска…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/>
              <a:t>в </a:t>
            </a:r>
            <a:r>
              <a:rPr lang="ru-RU" sz="2000" smtClean="0"/>
              <a:t>6 </a:t>
            </a:r>
            <a:r>
              <a:rPr lang="ru-RU" sz="2000" dirty="0"/>
              <a:t>веке до н.э. монеты стали </a:t>
            </a:r>
          </a:p>
          <a:p>
            <a:pPr marL="0" indent="0">
              <a:buNone/>
            </a:pPr>
            <a:r>
              <a:rPr lang="ru-RU" sz="2000" dirty="0"/>
              <a:t>клеймить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3933056"/>
            <a:ext cx="2260084" cy="208823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6012160" y="3933056"/>
            <a:ext cx="2049016" cy="208823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3275856" y="3933056"/>
            <a:ext cx="2448272" cy="1944216"/>
          </a:xfrm>
          <a:prstGeom prst="rect">
            <a:avLst/>
          </a:prstGeom>
        </p:spPr>
      </p:pic>
      <p:pic>
        <p:nvPicPr>
          <p:cNvPr id="7" name="Рисунок 6" descr="D:\8 марта\08.04.2012\Изображение 004.jpg"/>
          <p:cNvPicPr/>
          <p:nvPr/>
        </p:nvPicPr>
        <p:blipFill>
          <a:blip r:embed="rId5" cstate="print"/>
          <a:srcRect t="6790" b="10494"/>
          <a:stretch>
            <a:fillRect/>
          </a:stretch>
        </p:blipFill>
        <p:spPr bwMode="auto">
          <a:xfrm>
            <a:off x="5117477" y="1196752"/>
            <a:ext cx="36099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0136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Коллекционирование монет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з</a:t>
            </a:r>
            <a:r>
              <a:rPr lang="ru-RU" sz="2400" dirty="0" smtClean="0"/>
              <a:t>ародилось в Италии</a:t>
            </a:r>
          </a:p>
          <a:p>
            <a:r>
              <a:rPr lang="ru-RU" sz="2400" dirty="0"/>
              <a:t>в</a:t>
            </a:r>
            <a:r>
              <a:rPr lang="ru-RU" sz="2400" dirty="0" smtClean="0"/>
              <a:t> России началу коллекционирования монет положил Петр 1</a:t>
            </a:r>
          </a:p>
          <a:p>
            <a:r>
              <a:rPr lang="ru-RU" sz="2400" dirty="0"/>
              <a:t>с</a:t>
            </a:r>
            <a:r>
              <a:rPr lang="ru-RU" sz="2400" dirty="0" smtClean="0"/>
              <a:t>обрание монет Эрмитажа одно из самых больших в Европе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17032"/>
            <a:ext cx="662473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213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Нумизматика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н</a:t>
            </a:r>
            <a:r>
              <a:rPr lang="ru-RU" dirty="0" smtClean="0"/>
              <a:t>аука о монетах</a:t>
            </a:r>
          </a:p>
          <a:p>
            <a:r>
              <a:rPr lang="ru-RU" dirty="0"/>
              <a:t>о</a:t>
            </a:r>
            <a:r>
              <a:rPr lang="ru-RU" dirty="0" smtClean="0"/>
              <a:t>т латинского </a:t>
            </a:r>
            <a:r>
              <a:rPr lang="en-US" dirty="0" err="1" smtClean="0"/>
              <a:t>numisma</a:t>
            </a:r>
            <a:r>
              <a:rPr lang="ru-RU" dirty="0" smtClean="0"/>
              <a:t>, что означает «монета»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3291444"/>
            <a:ext cx="4160520" cy="265938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3284984"/>
            <a:ext cx="4160520" cy="2659380"/>
          </a:xfrm>
          <a:prstGeom prst="rect">
            <a:avLst/>
          </a:prstGeom>
        </p:spPr>
      </p:pic>
      <p:pic>
        <p:nvPicPr>
          <p:cNvPr id="7" name="Рисунок 6" descr="D:\8 марта\08.04.2012\Изображение 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996952"/>
            <a:ext cx="23241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3357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437</Words>
  <Application>Microsoft Office PowerPoint</Application>
  <PresentationFormat>Экран (4:3)</PresentationFormat>
  <Paragraphs>103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Исследовательская работа «Первые шаги в нумизматику»</vt:lpstr>
      <vt:lpstr>Мои первые монеты</vt:lpstr>
      <vt:lpstr>Монеты из далеких стран</vt:lpstr>
      <vt:lpstr>Нигерия, Федеральная Республика</vt:lpstr>
      <vt:lpstr>Танзания, Объединенная Республика</vt:lpstr>
      <vt:lpstr>Объединенные Арабские Эмираты</vt:lpstr>
      <vt:lpstr>Первые деньги</vt:lpstr>
      <vt:lpstr>Коллекционирование монет</vt:lpstr>
      <vt:lpstr>Нумизматика</vt:lpstr>
      <vt:lpstr>Термины</vt:lpstr>
      <vt:lpstr>Изготовление монет</vt:lpstr>
      <vt:lpstr>Коллекционировать монеты можно:</vt:lpstr>
      <vt:lpstr>Хранение монет</vt:lpstr>
      <vt:lpstr>Катин пятак</vt:lpstr>
      <vt:lpstr>Монеты времен Николая Первого.</vt:lpstr>
      <vt:lpstr>Используемая литература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«Первые шаги в нумизматику»</dc:title>
  <dc:creator>Elena</dc:creator>
  <cp:lastModifiedBy>сош 106</cp:lastModifiedBy>
  <cp:revision>25</cp:revision>
  <dcterms:created xsi:type="dcterms:W3CDTF">2012-04-17T16:01:53Z</dcterms:created>
  <dcterms:modified xsi:type="dcterms:W3CDTF">2012-11-28T08:23:06Z</dcterms:modified>
</cp:coreProperties>
</file>