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1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3BF60-35B5-46D8-8867-7D633B6A7062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32B9-7A3C-47B4-B870-64DE732814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911350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3BF60-35B5-46D8-8867-7D633B6A7062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32B9-7A3C-47B4-B870-64DE732814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885703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3BF60-35B5-46D8-8867-7D633B6A7062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32B9-7A3C-47B4-B870-64DE732814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94707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3BF60-35B5-46D8-8867-7D633B6A7062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32B9-7A3C-47B4-B870-64DE732814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001604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3BF60-35B5-46D8-8867-7D633B6A7062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32B9-7A3C-47B4-B870-64DE732814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871611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3BF60-35B5-46D8-8867-7D633B6A7062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32B9-7A3C-47B4-B870-64DE732814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91252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3BF60-35B5-46D8-8867-7D633B6A7062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32B9-7A3C-47B4-B870-64DE732814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235301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3BF60-35B5-46D8-8867-7D633B6A7062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32B9-7A3C-47B4-B870-64DE732814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3372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3BF60-35B5-46D8-8867-7D633B6A7062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32B9-7A3C-47B4-B870-64DE732814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014243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3BF60-35B5-46D8-8867-7D633B6A7062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32B9-7A3C-47B4-B870-64DE732814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75576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3BF60-35B5-46D8-8867-7D633B6A7062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32B9-7A3C-47B4-B870-64DE732814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12812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3BF60-35B5-46D8-8867-7D633B6A7062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E32B9-7A3C-47B4-B870-64DE732814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500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grafico.com/images/uploads/_iha229_/CLIPART/farmersmarketclipartpreview.png" TargetMode="External"/><Relationship Id="rId2" Type="http://schemas.openxmlformats.org/officeDocument/2006/relationships/hyperlink" Target="http://mmr.ua/news/id/issledovanie-stavki-na-negativ-rastut-23105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ediakrug.ru/upload/image/pensioner/Pens21/G1.jpg" TargetMode="External"/><Relationship Id="rId5" Type="http://schemas.openxmlformats.org/officeDocument/2006/relationships/hyperlink" Target="http://24company.ru/5128-tajnyj-pokupatel-btl-agentstva-otlichnyj-sposob.html" TargetMode="External"/><Relationship Id="rId4" Type="http://schemas.openxmlformats.org/officeDocument/2006/relationships/hyperlink" Target="http://iron.uwex.edu/2013/07/18/iron-county-farmers-market-to-open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allforps.net/psd/12604-Dengi-money-psd-kliparti-besplatno-klipart-skachat.html" TargetMode="External"/><Relationship Id="rId7" Type="http://schemas.openxmlformats.org/officeDocument/2006/relationships/hyperlink" Target="http://nikaprofit.ru/?do=krediti-v-obninske" TargetMode="External"/><Relationship Id="rId2" Type="http://schemas.openxmlformats.org/officeDocument/2006/relationships/hyperlink" Target="http://funtema.ru/blog/creative/682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acnib.tumblr.com/" TargetMode="External"/><Relationship Id="rId5" Type="http://schemas.openxmlformats.org/officeDocument/2006/relationships/hyperlink" Target="http://forum.gold-forum.ru/lofiversion/index.php/t7334-1000.html" TargetMode="External"/><Relationship Id="rId4" Type="http://schemas.openxmlformats.org/officeDocument/2006/relationships/hyperlink" Target="http://ela.mobi/sekilaxtar/?text=%D0%B5%D0%B2%D1%80%D0%BE+10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http://www.mygrafico.com/images/uploads/_iha229_/CLIPART/farmersmarketclipartpreview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://www.mygrafico.com/images/uploads/_iha229_/CLIPART/farmersmarketclipartpreview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709"/>
            <a:ext cx="8763000" cy="65786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719755" y="565528"/>
            <a:ext cx="2311851" cy="707886"/>
          </a:xfrm>
          <a:prstGeom prst="rect">
            <a:avLst/>
          </a:prstGeom>
        </p:spPr>
        <p:txBody>
          <a:bodyPr wrap="none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ru-RU" b="1" dirty="0"/>
              <a:t> </a:t>
            </a:r>
            <a:r>
              <a:rPr lang="ru-RU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8. Рынок</a:t>
            </a:r>
            <a:endParaRPr lang="ru-RU" sz="4000" dirty="0"/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91000" y="5009547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Обществознание 6 класс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Мишарина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Вероника Александровна,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учитель истории и обществознания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МОУ «СОШ» п. Приозёрный, Республика Коми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04611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С помощью денег можно измерить рыночную стоимость различных товаров и услуг в любой стране. Для этого установлена денежная единица: в России такой денежной единицей является рубль, в США — доллар, в странах Европы — евро. Деньги являются также средством платежа при выплате заработной платы, при  покупке товара в кредит и средством накопления (сбережения). </a:t>
            </a:r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635" y="1718872"/>
            <a:ext cx="6302062" cy="4201375"/>
          </a:xfrm>
        </p:spPr>
      </p:pic>
    </p:spTree>
    <p:extLst>
      <p:ext uri="{BB962C8B-B14F-4D97-AF65-F5344CB8AC3E}">
        <p14:creationId xmlns:p14="http://schemas.microsoft.com/office/powerpoint/2010/main" val="34835897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2731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+mn-lt"/>
              </a:rPr>
              <a:t>Сбережения являются одним из наиболее важных способов использования доходов. С помощью систематического откладывания денег люди  могут позволить себе приобретать крупные вещи или пережидать неблагоприятные периоды в жизни, связанные с потерей работы, болезнью или неустроенностью.  Можно хранить сбережения дома, но разумнее вкладывать деньги в банки,  получая при этом плату в процентах в зависимости от суммы вложений и вида вклада. 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462" y="2781405"/>
            <a:ext cx="7251076" cy="3872075"/>
          </a:xfrm>
        </p:spPr>
      </p:pic>
    </p:spTree>
    <p:extLst>
      <p:ext uri="{BB962C8B-B14F-4D97-AF65-F5344CB8AC3E}">
        <p14:creationId xmlns:p14="http://schemas.microsoft.com/office/powerpoint/2010/main" val="37471531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Банки в экономике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Банки</a:t>
            </a:r>
            <a:r>
              <a:rPr lang="ru-RU" sz="2400" b="1" dirty="0">
                <a:solidFill>
                  <a:srgbClr val="002060"/>
                </a:solidFill>
              </a:rPr>
              <a:t> — это финансовые посредники. Они передают деньги от вкладчика  заемщику, т. е. от тех, кто хочет иметь деньги в будущем, тем, кто желает использовать их в настоящем. Люди помещают в банки свои сбережения  </a:t>
            </a:r>
            <a:r>
              <a:rPr lang="ru-RU" sz="2400" b="1" dirty="0" smtClean="0">
                <a:solidFill>
                  <a:srgbClr val="002060"/>
                </a:solidFill>
              </a:rPr>
              <a:t>(</a:t>
            </a:r>
            <a:r>
              <a:rPr lang="ru-RU" sz="2400" b="1" dirty="0">
                <a:solidFill>
                  <a:srgbClr val="002060"/>
                </a:solidFill>
              </a:rPr>
              <a:t>вклады), так как знают, что эти деньги будут возвращены им тотчас, как  только они этого захотят. Они знают также, что, кроме сохранности денег от пожара и грабежа, банки предоставляют страховку по вкладам.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144" y="1169487"/>
            <a:ext cx="4407408" cy="4169664"/>
          </a:xfrm>
        </p:spPr>
      </p:pic>
    </p:spTree>
    <p:extLst>
      <p:ext uri="{BB962C8B-B14F-4D97-AF65-F5344CB8AC3E}">
        <p14:creationId xmlns:p14="http://schemas.microsoft.com/office/powerpoint/2010/main" val="19238105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15" y="1344822"/>
            <a:ext cx="5396785" cy="3933426"/>
          </a:xfr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172200" y="940158"/>
            <a:ext cx="5181600" cy="523680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Банки предоставляют кредиты и ссуды, которые позволяют фирмам оплачивать расходы, населению — приобретать товары в настоящий момент, расплачиваясь  за них из будущих заработков. Подобно тому как кровь в нашем организме  прокачивается по всем сосудам, наполняя его живительной силой, банки прогоняют деньги по всем финансовым артериям экономики, придавая ей  силу и здоровье. Деятельность банков является жизненно важной для нормального развития экономики.  </a:t>
            </a:r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5298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Интересные факты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</a:rPr>
              <a:t>Родиной банков считается </a:t>
            </a:r>
            <a:r>
              <a:rPr lang="ru-RU" sz="2400" b="1" dirty="0">
                <a:solidFill>
                  <a:srgbClr val="00B0F0"/>
                </a:solidFill>
              </a:rPr>
              <a:t>Италия</a:t>
            </a:r>
            <a:r>
              <a:rPr lang="ru-RU" sz="2400" b="1" dirty="0">
                <a:solidFill>
                  <a:srgbClr val="002060"/>
                </a:solidFill>
              </a:rPr>
              <a:t>. Начало банкам было положено в XII веке деятельностью менял. Особенно много их проживало в Северной Италии,  тогдашнем центре мировой торговли. Каждый город здесь чеканил свои собственные монеты. Для успешной торговли необходим был постоянный обмен,  этим делом и занимались за определенную плату менялы. Впоследствии они  расширили свою деятельность, принимая вклады на хранение. В  1587 году  в городе Венеции был открыт первый общественный банк, который положил начало созданию банков по всей  Европе. В Англии первое крупное кредитное учреждение — Английский банк начал работу в 1694 году. </a:t>
            </a:r>
            <a:r>
              <a:rPr lang="ru-RU" sz="2400" b="1" dirty="0">
                <a:solidFill>
                  <a:srgbClr val="00B0F0"/>
                </a:solidFill>
              </a:rPr>
              <a:t>Первые государственные банки в России появились в 1754 году. </a:t>
            </a:r>
            <a:r>
              <a:rPr lang="ru-RU" sz="2400" b="1" dirty="0">
                <a:solidFill>
                  <a:srgbClr val="002060"/>
                </a:solidFill>
              </a:rPr>
              <a:t>Первый кредитный  банк открылся в 1863 году в Санкт-Петербурге. В США первый государственный банк открылся в 1781 году. </a:t>
            </a:r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5093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Подведем итоги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i="1" dirty="0">
                <a:solidFill>
                  <a:srgbClr val="0070C0"/>
                </a:solidFill>
              </a:rPr>
              <a:t>Рынок представляет собой систему экономических отношений, связанных с обменом товаров и услуг;  процесс купли-продажи. Продажа и покупка товаров  и услуг осуществляется при помощи денег. Деньги также служат средством  накопления и платежа. </a:t>
            </a:r>
            <a:r>
              <a:rPr lang="ru-RU" sz="2400" b="1" i="1" dirty="0" smtClean="0">
                <a:solidFill>
                  <a:srgbClr val="0070C0"/>
                </a:solidFill>
              </a:rPr>
              <a:t/>
            </a:r>
            <a:br>
              <a:rPr lang="ru-RU" sz="2400" b="1" i="1" dirty="0" smtClean="0">
                <a:solidFill>
                  <a:srgbClr val="0070C0"/>
                </a:solidFill>
              </a:rPr>
            </a:br>
            <a:endParaRPr lang="ru-RU" sz="2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8058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Домашнее задание.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Подготовьте сообщение по одной из тем: «История - денег», «История торговли». </a:t>
            </a:r>
          </a:p>
        </p:txBody>
      </p:sp>
    </p:spTree>
    <p:extLst>
      <p:ext uri="{BB962C8B-B14F-4D97-AF65-F5344CB8AC3E}">
        <p14:creationId xmlns:p14="http://schemas.microsoft.com/office/powerpoint/2010/main" val="2178811595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15945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Список использованной литературы и </a:t>
            </a:r>
            <a:r>
              <a:rPr lang="ru-RU" sz="4000" b="1" dirty="0" smtClean="0">
                <a:solidFill>
                  <a:srgbClr val="FF0000"/>
                </a:solidFill>
              </a:rPr>
              <a:t>источников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6823" y="1481070"/>
            <a:ext cx="11178862" cy="4695893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Обществознание. Учебник для 6 класса. 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Кравченко А.И., Певцова Е.А.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М.: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2012</a:t>
            </a:r>
            <a:endParaRPr lang="ru-RU" sz="2400" dirty="0"/>
          </a:p>
          <a:p>
            <a:r>
              <a:rPr lang="ru-RU" sz="2400" dirty="0" smtClean="0"/>
              <a:t>П</a:t>
            </a:r>
            <a:r>
              <a:rPr lang="ru-RU" sz="2400" dirty="0" smtClean="0"/>
              <a:t>окупатели</a:t>
            </a:r>
            <a:r>
              <a:rPr lang="en-US" sz="2400" dirty="0" smtClean="0">
                <a:hlinkClick r:id="rId2"/>
              </a:rPr>
              <a:t>http://mmr.ua/news/id/issledovanie-stavki-na-negativ-rastut-23105/</a:t>
            </a:r>
            <a:endParaRPr lang="ru-RU" sz="2400" dirty="0" smtClean="0"/>
          </a:p>
          <a:p>
            <a:r>
              <a:rPr lang="ru-RU" sz="2400" dirty="0" smtClean="0"/>
              <a:t>Рынок клипарт</a:t>
            </a:r>
            <a:r>
              <a:rPr lang="en-US" sz="2400" dirty="0" smtClean="0">
                <a:hlinkClick r:id="rId3"/>
              </a:rPr>
              <a:t>http://www.mygrafico.com/images/uploads/_iha229_/CLIPART/farmersmarketclipartpreview.png</a:t>
            </a:r>
            <a:r>
              <a:rPr lang="ru-RU" sz="2400" dirty="0" smtClean="0"/>
              <a:t> </a:t>
            </a:r>
          </a:p>
          <a:p>
            <a:r>
              <a:rPr lang="ru-RU" sz="2400" dirty="0" smtClean="0"/>
              <a:t>Рынок клипарт</a:t>
            </a:r>
            <a:r>
              <a:rPr lang="en-US" sz="2400" dirty="0">
                <a:hlinkClick r:id="rId4"/>
              </a:rPr>
              <a:t>http://iron.uwex.edu/2013/07/18/iron-county-farmers-market-to-open/</a:t>
            </a:r>
            <a:endParaRPr lang="ru-RU" sz="2400" dirty="0"/>
          </a:p>
          <a:p>
            <a:r>
              <a:rPr lang="ru-RU" sz="2400" dirty="0" smtClean="0"/>
              <a:t>Покупатели</a:t>
            </a:r>
            <a:r>
              <a:rPr lang="en-US" sz="2400" dirty="0">
                <a:hlinkClick r:id="rId5"/>
              </a:rPr>
              <a:t>http://</a:t>
            </a:r>
            <a:r>
              <a:rPr lang="en-US" sz="2400" dirty="0" smtClean="0">
                <a:hlinkClick r:id="rId5"/>
              </a:rPr>
              <a:t>24company.ru/5128-tajnyj-pokupatel-btl-agentstva-otlichnyj-sposob.html</a:t>
            </a:r>
            <a:endParaRPr lang="ru-RU" sz="2400" dirty="0" smtClean="0"/>
          </a:p>
          <a:p>
            <a:r>
              <a:rPr lang="ru-RU" sz="2400" dirty="0" smtClean="0"/>
              <a:t>Деньги кошелёк </a:t>
            </a:r>
            <a:r>
              <a:rPr lang="en-US" sz="2400" dirty="0">
                <a:hlinkClick r:id="rId6"/>
              </a:rPr>
              <a:t>http://www.mediakrug.ru/upload/image/pensioner/Pens21/G1.jpg</a:t>
            </a:r>
            <a:r>
              <a:rPr lang="ru-RU" sz="2400" dirty="0"/>
              <a:t> </a:t>
            </a:r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36464531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11369"/>
            <a:ext cx="10515600" cy="5365594"/>
          </a:xfrm>
        </p:spPr>
        <p:txBody>
          <a:bodyPr>
            <a:normAutofit/>
          </a:bodyPr>
          <a:lstStyle/>
          <a:p>
            <a:r>
              <a:rPr lang="ru-RU" sz="2400" dirty="0"/>
              <a:t>Деньги обмен </a:t>
            </a:r>
            <a:r>
              <a:rPr lang="en-US" sz="2400" dirty="0">
                <a:hlinkClick r:id="rId2"/>
              </a:rPr>
              <a:t>http://funtema.ru/blog/creative/682.html</a:t>
            </a:r>
            <a:endParaRPr lang="ru-RU" sz="2400" dirty="0"/>
          </a:p>
          <a:p>
            <a:r>
              <a:rPr lang="ru-RU" sz="2400" dirty="0"/>
              <a:t>Деньги разновидность </a:t>
            </a:r>
            <a:r>
              <a:rPr lang="en-US" sz="2400" dirty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allforps.net/psd/12604-Dengi-money-psd-kliparti-besplatno-klipart-skachat.html</a:t>
            </a:r>
            <a:endParaRPr lang="ru-RU" sz="2400" dirty="0"/>
          </a:p>
          <a:p>
            <a:r>
              <a:rPr lang="ru-RU" sz="2400" dirty="0" smtClean="0"/>
              <a:t>Евро </a:t>
            </a:r>
            <a:r>
              <a:rPr lang="en-US" sz="2400" dirty="0">
                <a:hlinkClick r:id="rId4"/>
              </a:rPr>
              <a:t>http://ela.mobi/sekilaxtar/?text=%</a:t>
            </a:r>
            <a:r>
              <a:rPr lang="en-US" sz="2400" dirty="0" smtClean="0">
                <a:hlinkClick r:id="rId4"/>
              </a:rPr>
              <a:t>D0%B5%D0%B2%D1%80%D0%BE+10</a:t>
            </a:r>
            <a:endParaRPr lang="ru-RU" sz="2400" dirty="0" smtClean="0"/>
          </a:p>
          <a:p>
            <a:r>
              <a:rPr lang="ru-RU" sz="2400" dirty="0" smtClean="0"/>
              <a:t>Евро </a:t>
            </a:r>
            <a:r>
              <a:rPr lang="en-US" sz="2400" dirty="0">
                <a:hlinkClick r:id="rId5"/>
              </a:rPr>
              <a:t>http://</a:t>
            </a:r>
            <a:r>
              <a:rPr lang="en-US" sz="2400" dirty="0" smtClean="0">
                <a:hlinkClick r:id="rId5"/>
              </a:rPr>
              <a:t>forum.gold-forum.ru/lofiversion/index.php/t7334-1000.html</a:t>
            </a:r>
            <a:endParaRPr lang="ru-RU" sz="2400" dirty="0" smtClean="0"/>
          </a:p>
          <a:p>
            <a:r>
              <a:rPr lang="ru-RU" sz="2400" dirty="0" smtClean="0"/>
              <a:t>Сбербанк</a:t>
            </a:r>
            <a:r>
              <a:rPr lang="en-US" sz="2400" dirty="0">
                <a:hlinkClick r:id="rId6"/>
              </a:rPr>
              <a:t>http://racnib.tumblr.com</a:t>
            </a:r>
            <a:r>
              <a:rPr lang="en-US" sz="2400" dirty="0" smtClean="0">
                <a:hlinkClick r:id="rId6"/>
              </a:rPr>
              <a:t>/</a:t>
            </a:r>
            <a:endParaRPr lang="ru-RU" sz="2400" dirty="0" smtClean="0"/>
          </a:p>
          <a:p>
            <a:r>
              <a:rPr lang="ru-RU" sz="2400" dirty="0" smtClean="0"/>
              <a:t>Банки кредиты </a:t>
            </a:r>
            <a:r>
              <a:rPr lang="en-US" sz="2400" dirty="0">
                <a:hlinkClick r:id="rId7"/>
              </a:rPr>
              <a:t>http://nikaprofit.ru/?do=krediti-v-obninske</a:t>
            </a:r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463520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Цели урока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1. </a:t>
            </a:r>
            <a:r>
              <a:rPr lang="ru-RU" sz="2400" b="1" dirty="0" smtClean="0">
                <a:solidFill>
                  <a:srgbClr val="002060"/>
                </a:solidFill>
              </a:rPr>
              <a:t>Объяснить </a:t>
            </a:r>
            <a:r>
              <a:rPr lang="ru-RU" sz="2400" b="1" dirty="0">
                <a:solidFill>
                  <a:srgbClr val="002060"/>
                </a:solidFill>
              </a:rPr>
              <a:t>смысл понятий: «</a:t>
            </a:r>
            <a:r>
              <a:rPr lang="ru-RU" sz="2400" b="1" dirty="0" smtClean="0">
                <a:solidFill>
                  <a:srgbClr val="002060"/>
                </a:solidFill>
              </a:rPr>
              <a:t>рынок», </a:t>
            </a:r>
            <a:r>
              <a:rPr lang="ru-RU" sz="2400" b="1" dirty="0">
                <a:solidFill>
                  <a:srgbClr val="002060"/>
                </a:solidFill>
              </a:rPr>
              <a:t>«деньги», «банк». </a:t>
            </a:r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2. Какова роль рынка в экономике? </a:t>
            </a:r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3. Как торговля помогает производству? </a:t>
            </a:r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4. </a:t>
            </a:r>
            <a:r>
              <a:rPr lang="ru-RU" sz="2400" b="1" dirty="0" smtClean="0">
                <a:solidFill>
                  <a:srgbClr val="002060"/>
                </a:solidFill>
              </a:rPr>
              <a:t>Показать </a:t>
            </a:r>
            <a:r>
              <a:rPr lang="ru-RU" sz="2400" b="1" dirty="0">
                <a:solidFill>
                  <a:srgbClr val="002060"/>
                </a:solidFill>
              </a:rPr>
              <a:t>на примерах, как деньги служат людям. </a:t>
            </a:r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5. Когда появились банки и зачем? </a:t>
            </a:r>
          </a:p>
        </p:txBody>
      </p:sp>
    </p:spTree>
    <p:extLst>
      <p:ext uri="{BB962C8B-B14F-4D97-AF65-F5344CB8AC3E}">
        <p14:creationId xmlns:p14="http://schemas.microsoft.com/office/powerpoint/2010/main" val="17522053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План урока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Что такое рынок</a:t>
            </a:r>
            <a:r>
              <a:rPr lang="ru-RU" b="1" dirty="0" smtClean="0">
                <a:solidFill>
                  <a:srgbClr val="002060"/>
                </a:solidFill>
              </a:rPr>
              <a:t>?</a:t>
            </a:r>
          </a:p>
          <a:p>
            <a:r>
              <a:rPr lang="ru-RU" b="1" dirty="0">
                <a:solidFill>
                  <a:srgbClr val="002060"/>
                </a:solidFill>
              </a:rPr>
              <a:t>Деньги в </a:t>
            </a:r>
            <a:r>
              <a:rPr lang="ru-RU" b="1" dirty="0" smtClean="0">
                <a:solidFill>
                  <a:srgbClr val="002060"/>
                </a:solidFill>
              </a:rPr>
              <a:t>экономике.</a:t>
            </a:r>
          </a:p>
          <a:p>
            <a:r>
              <a:rPr lang="ru-RU" b="1" dirty="0">
                <a:solidFill>
                  <a:srgbClr val="002060"/>
                </a:solidFill>
              </a:rPr>
              <a:t>Банки в </a:t>
            </a:r>
            <a:r>
              <a:rPr lang="ru-RU" b="1" dirty="0" smtClean="0">
                <a:solidFill>
                  <a:srgbClr val="002060"/>
                </a:solidFill>
              </a:rPr>
              <a:t>экономике.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0177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Основные понятия урока: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Обмен</a:t>
            </a:r>
            <a:r>
              <a:rPr lang="ru-RU" sz="2400" b="1" dirty="0">
                <a:solidFill>
                  <a:srgbClr val="002060"/>
                </a:solidFill>
              </a:rPr>
              <a:t> - это купля-продажа товаров  и  услуг.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Рынок </a:t>
            </a:r>
            <a:r>
              <a:rPr lang="ru-RU" sz="2400" b="1" dirty="0">
                <a:solidFill>
                  <a:srgbClr val="002060"/>
                </a:solidFill>
              </a:rPr>
              <a:t>— система экономических отношений, связанных с обменом товаров  и услуг; место торговли.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Рыночная цена</a:t>
            </a:r>
            <a:r>
              <a:rPr lang="ru-RU" sz="2400" b="1" dirty="0">
                <a:solidFill>
                  <a:srgbClr val="002060"/>
                </a:solidFill>
              </a:rPr>
              <a:t> — денежное выражение стоимости товаров и услуг.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Банк </a:t>
            </a:r>
            <a:r>
              <a:rPr lang="ru-RU" sz="2400" b="1" dirty="0">
                <a:solidFill>
                  <a:srgbClr val="002060"/>
                </a:solidFill>
              </a:rPr>
              <a:t>— финансовое учреждение, которое объединяет денежные средства,  принимает за определенную плату вклады и предоставляет кредиты.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Вклад </a:t>
            </a:r>
            <a:r>
              <a:rPr lang="ru-RU" sz="2400" b="1" dirty="0">
                <a:solidFill>
                  <a:srgbClr val="002060"/>
                </a:solidFill>
              </a:rPr>
              <a:t>- денежные средства, размещаемые в целях хранения и получения дохода. </a:t>
            </a:r>
            <a:br>
              <a:rPr lang="ru-RU" sz="2400" b="1" dirty="0">
                <a:solidFill>
                  <a:srgbClr val="002060"/>
                </a:solidFill>
              </a:rPr>
            </a:br>
            <a:endParaRPr lang="ru-RU" sz="2400" b="1" dirty="0">
              <a:solidFill>
                <a:srgbClr val="002060"/>
              </a:solidFill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419580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Рынок представляет собой систему экономических отношений, связанных с обменом товаров и услуг между продавцами и покупателями. Основу этих отношений составляет взаимодействие основных участников рынка — производителей и потребителей. 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87734" y="658574"/>
            <a:ext cx="40990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Что такое рынок?</a:t>
            </a:r>
            <a:endParaRPr lang="ru-RU" sz="4000" dirty="0"/>
          </a:p>
        </p:txBody>
      </p:sp>
      <p:pic>
        <p:nvPicPr>
          <p:cNvPr id="5" name="Picture 8" descr="http://www.mygrafico.com/images/uploads/_iha229_/CLIPART/farmersmarketclipart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58574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7501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3644" y="365125"/>
            <a:ext cx="10040155" cy="1325563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Что такое рынок?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Рынок</a:t>
            </a:r>
            <a:r>
              <a:rPr lang="ru-RU" sz="2400" dirty="0">
                <a:solidFill>
                  <a:srgbClr val="C00000"/>
                </a:solidFill>
              </a:rPr>
              <a:t> </a:t>
            </a:r>
            <a:r>
              <a:rPr lang="ru-RU" sz="2400" b="1" dirty="0">
                <a:solidFill>
                  <a:srgbClr val="002060"/>
                </a:solidFill>
              </a:rPr>
              <a:t>— это место встречи продавцов и покупателей, где сталкиваются их интересы и возникает торг.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271" y="3357563"/>
            <a:ext cx="4305300" cy="28194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641" y="2691923"/>
            <a:ext cx="5414493" cy="361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1729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9852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Предметом спора между продавцами и покупателями  является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цена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.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Рыночная цена 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зависит от количества произведенных товаров и спроса на них, т. е. желания и возможности их купить.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Цена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 — истинный диспетчер рынка. Она сообщает одним (покупателям), куда надо двигаться, чтобы купить товар подешевле, а  другим (производителям) — где продать подороже. </a:t>
            </a:r>
            <a:br>
              <a:rPr lang="ru-RU" sz="2400" b="1" dirty="0" smtClean="0">
                <a:solidFill>
                  <a:srgbClr val="002060"/>
                </a:solidFill>
                <a:latin typeface="+mn-lt"/>
              </a:rPr>
            </a:br>
            <a:endParaRPr lang="ru-RU" sz="24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http://www.mediakrug.ru/upload/image/pensioner/Pens21/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048" y="2301137"/>
            <a:ext cx="5753100" cy="43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7843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Деньги в экономике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Деньги являются всеобщим средством обмена: имея деньги, можно купить любой товар. Первоначально роль денег у разных народов выполняли различные  товары: меха, зерно, скот и другие, позднее — металлы: серебро, золото,  медь, металлический сплав — бронза. 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040" y="3244334"/>
            <a:ext cx="5713926" cy="380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6285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+mn-lt"/>
              </a:rPr>
              <a:t>Со временем начали выпускать бумажные деньги. В XX веке роль денег стали выполнять не только купюры и монеты, но и чеки, кредитные карточки.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086" y="1928954"/>
            <a:ext cx="6317495" cy="3583204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97612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307</Words>
  <Application>Microsoft Office PowerPoint</Application>
  <PresentationFormat>Широкоэкранный</PresentationFormat>
  <Paragraphs>58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Цели урока</vt:lpstr>
      <vt:lpstr>План урока</vt:lpstr>
      <vt:lpstr>Основные понятия урока:</vt:lpstr>
      <vt:lpstr>  </vt:lpstr>
      <vt:lpstr>Что такое рынок?</vt:lpstr>
      <vt:lpstr>Предметом спора между продавцами и покупателями  является цена. Рыночная цена зависит от количества произведенных товаров и спроса на них, т. е. желания и возможности их купить. Цена — истинный диспетчер рынка. Она сообщает одним (покупателям), куда надо двигаться, чтобы купить товар подешевле, а  другим (производителям) — где продать подороже.  </vt:lpstr>
      <vt:lpstr>Деньги в экономике</vt:lpstr>
      <vt:lpstr>Со временем начали выпускать бумажные деньги. В XX веке роль денег стали выполнять не только купюры и монеты, но и чеки, кредитные карточки.</vt:lpstr>
      <vt:lpstr>С помощью денег можно измерить рыночную стоимость различных товаров и услуг в любой стране. Для этого установлена денежная единица: в России такой денежной единицей является рубль, в США — доллар, в странах Европы — евро. Деньги являются также средством платежа при выплате заработной платы, при  покупке товара в кредит и средством накопления (сбережения).  </vt:lpstr>
      <vt:lpstr>Сбережения являются одним из наиболее важных способов использования доходов. С помощью систематического откладывания денег люди  могут позволить себе приобретать крупные вещи или пережидать неблагоприятные периоды в жизни, связанные с потерей работы, болезнью или неустроенностью.  Можно хранить сбережения дома, но разумнее вкладывать деньги в банки,  получая при этом плату в процентах в зависимости от суммы вложений и вида вклада. </vt:lpstr>
      <vt:lpstr>Банки в экономике</vt:lpstr>
      <vt:lpstr>Презентация PowerPoint</vt:lpstr>
      <vt:lpstr>Интересные факты</vt:lpstr>
      <vt:lpstr>Подведем итоги</vt:lpstr>
      <vt:lpstr>Домашнее задание.</vt:lpstr>
      <vt:lpstr>Список использованной литературы и источников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8. Рынок</dc:title>
  <dc:creator>sod</dc:creator>
  <cp:lastModifiedBy>sod</cp:lastModifiedBy>
  <cp:revision>9</cp:revision>
  <dcterms:created xsi:type="dcterms:W3CDTF">2014-03-31T08:10:54Z</dcterms:created>
  <dcterms:modified xsi:type="dcterms:W3CDTF">2014-03-31T09:36:57Z</dcterms:modified>
</cp:coreProperties>
</file>