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Microsoft\Windows\Temporary Internet Files\Content.IE5\YARO3K38\MP90038795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12618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3116"/>
            <a:ext cx="7772400" cy="250033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Электронные таблицы. Структура. Формат данных.</a:t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</a:rPr>
              <a:t>Автор: </a:t>
            </a:r>
            <a:r>
              <a:rPr lang="ru-RU" sz="2400" dirty="0" err="1" smtClean="0">
                <a:solidFill>
                  <a:srgbClr val="FF0000"/>
                </a:solidFill>
              </a:rPr>
              <a:t>Дуракова</a:t>
            </a:r>
            <a:r>
              <a:rPr lang="ru-RU" sz="2400" dirty="0" smtClean="0">
                <a:solidFill>
                  <a:srgbClr val="FF0000"/>
                </a:solidFill>
              </a:rPr>
              <a:t> Л.В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86322"/>
            <a:ext cx="8458200" cy="157163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МБОУ»Ключевская СОШ»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Оренбургская область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Тюльганский</a:t>
            </a:r>
            <a:r>
              <a:rPr lang="ru-RU" sz="2400" dirty="0" smtClean="0">
                <a:solidFill>
                  <a:srgbClr val="FF0000"/>
                </a:solidFill>
              </a:rPr>
              <a:t> район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село Ключи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 и редактирование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Ввод в ячейки чисел, текстов  и формул производится с помощью клавиатуры. Данные можно копировать или перемещать из одних ячеек или диапазонов ячеек в другие ячейки или диапазоны ячеек. В процессе копирования можно вставлять в ячейки не только сами данные, но и формат данных и параметры оформления ячеек (тип границы и цвет заливки).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857356" y="3071810"/>
            <a:ext cx="2628912" cy="1500198"/>
          </a:xfrm>
          <a:prstGeom prst="wedgeRoundRectCallout">
            <a:avLst>
              <a:gd name="adj1" fmla="val -98862"/>
              <a:gd name="adj2" fmla="val -1855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Копировать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используемой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информатики 9 класс Н.Д </a:t>
            </a:r>
            <a:r>
              <a:rPr lang="ru-RU" dirty="0" err="1" smtClean="0"/>
              <a:t>Угринович</a:t>
            </a:r>
            <a:endParaRPr lang="ru-RU" dirty="0" smtClean="0"/>
          </a:p>
          <a:p>
            <a:r>
              <a:rPr lang="ru-RU" dirty="0" smtClean="0"/>
              <a:t>Информатика «Материалы к урокам информатики» издательство «Учитель» Волгоград. Е.А Пышная</a:t>
            </a:r>
          </a:p>
          <a:p>
            <a:r>
              <a:rPr lang="ru-RU" dirty="0" smtClean="0"/>
              <a:t>Клипы Мультимедиа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Электронная таблица – это работающее в диалоговом режиме приложение, хранящее и обрабатывающее данные в прямоугольных таблицах.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Электронные таблицы позволяют обрабатывать большие массивы числовых данных. В отличие от таблиц на бумаге, ЭТ обеспечивают проведение динамических вычислений, т.е пересчет по формулам при введении новых чисел. В математике с помощью электронных таблиц можно представить функцию в числовой форме и построить ее график, в физике – обработать результаты лабораторной работы, в географии или истории – представить статистические данные в форме диаграммы.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1440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Столбцы, строки, ячейки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77318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Электронная таблица состоит из </a:t>
            </a:r>
            <a:r>
              <a:rPr lang="ru-RU" dirty="0" smtClean="0">
                <a:solidFill>
                  <a:srgbClr val="FF0000"/>
                </a:solidFill>
              </a:rPr>
              <a:t>столбцов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строк</a:t>
            </a:r>
            <a:r>
              <a:rPr lang="ru-RU" dirty="0" smtClean="0"/>
              <a:t>. Заголовки столбцов обозначаются буквами или сочетаниями букв (А, С, АВ и </a:t>
            </a:r>
            <a:r>
              <a:rPr lang="ru-RU" dirty="0" err="1" smtClean="0"/>
              <a:t>т.д</a:t>
            </a:r>
            <a:r>
              <a:rPr lang="ru-RU" dirty="0" smtClean="0"/>
              <a:t>), заголовки строк – числами (1, 2, 3 и далее).</a:t>
            </a:r>
          </a:p>
          <a:p>
            <a:pPr>
              <a:buNone/>
            </a:pPr>
            <a:r>
              <a:rPr lang="ru-RU" dirty="0" smtClean="0"/>
              <a:t>       На пересечении столбца и строки находится </a:t>
            </a:r>
            <a:r>
              <a:rPr lang="ru-RU" dirty="0" smtClean="0">
                <a:solidFill>
                  <a:srgbClr val="FF0000"/>
                </a:solidFill>
              </a:rPr>
              <a:t>ячейка</a:t>
            </a:r>
            <a:r>
              <a:rPr lang="ru-RU" dirty="0" smtClean="0"/>
              <a:t>, которая имеет индивидуальный адрес. Адрес ячейки ЭТ составляется из заголовка столбца и заголовка строки, например А1, В5, Е3. Ячейка, с которой производятся какие-то действия, выделяются рамкой и называются </a:t>
            </a:r>
            <a:r>
              <a:rPr lang="ru-RU" dirty="0" smtClean="0">
                <a:solidFill>
                  <a:srgbClr val="FF0000"/>
                </a:solidFill>
              </a:rPr>
              <a:t>активной</a:t>
            </a:r>
            <a:r>
              <a:rPr lang="ru-RU" dirty="0" smtClean="0"/>
              <a:t>. В приведенной таблице активной является ячейка В2.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2" y="1214421"/>
          <a:ext cx="8501125" cy="5143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225"/>
                <a:gridCol w="1700225"/>
                <a:gridCol w="1700225"/>
                <a:gridCol w="1700225"/>
                <a:gridCol w="1700225"/>
              </a:tblGrid>
              <a:tr h="102870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</a:tr>
              <a:tr h="1028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1028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028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028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4786314" y="2285992"/>
            <a:ext cx="2357454" cy="1041276"/>
          </a:xfrm>
          <a:prstGeom prst="wedgeRoundRectCallout">
            <a:avLst>
              <a:gd name="adj1" fmla="val -64991"/>
              <a:gd name="adj2" fmla="val 935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Активная ячейка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714480" y="3571876"/>
            <a:ext cx="1714512" cy="1214446"/>
          </a:xfrm>
          <a:prstGeom prst="wedgeRoundRectCallout">
            <a:avLst>
              <a:gd name="adj1" fmla="val -82165"/>
              <a:gd name="adj2" fmla="val 66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Строка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072330" y="214290"/>
            <a:ext cx="1714512" cy="1214446"/>
          </a:xfrm>
          <a:prstGeom prst="wedgeRoundRectCallout">
            <a:avLst>
              <a:gd name="adj1" fmla="val -82165"/>
              <a:gd name="adj2" fmla="val 66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Столбец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листы и книги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77318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При работе на компьютере электронная таблица существует в форме </a:t>
            </a:r>
            <a:r>
              <a:rPr lang="ru-RU" dirty="0" smtClean="0">
                <a:solidFill>
                  <a:srgbClr val="FF0000"/>
                </a:solidFill>
              </a:rPr>
              <a:t>рабочего листа</a:t>
            </a:r>
            <a:r>
              <a:rPr lang="ru-RU" dirty="0" smtClean="0"/>
              <a:t>, который имеет </a:t>
            </a:r>
            <a:r>
              <a:rPr lang="ru-RU" dirty="0" smtClean="0">
                <a:solidFill>
                  <a:srgbClr val="FF0000"/>
                </a:solidFill>
              </a:rPr>
              <a:t>имя</a:t>
            </a:r>
            <a:r>
              <a:rPr lang="ru-RU" dirty="0" smtClean="0"/>
              <a:t> (например, Лист1). Рабочие листы объединяются в </a:t>
            </a:r>
            <a:r>
              <a:rPr lang="ru-RU" dirty="0" smtClean="0">
                <a:solidFill>
                  <a:srgbClr val="FF0000"/>
                </a:solidFill>
              </a:rPr>
              <a:t>книги</a:t>
            </a:r>
            <a:r>
              <a:rPr lang="ru-RU" dirty="0" smtClean="0"/>
              <a:t>, причем пользователь может рабочие листы вставлять, копировать и переименовывать.</a:t>
            </a:r>
          </a:p>
          <a:p>
            <a:pPr>
              <a:buNone/>
            </a:pPr>
            <a:r>
              <a:rPr lang="ru-RU" dirty="0" smtClean="0"/>
              <a:t>           При работе с электронными таблицами можно вводить и изменять данные одновременно на нескольких рабочих листах, а также выполнять вычисления на основе данных из нескольких листов.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500562" y="2071678"/>
            <a:ext cx="2557474" cy="1428760"/>
          </a:xfrm>
          <a:prstGeom prst="wedgeRoundRectCallout">
            <a:avLst>
              <a:gd name="adj1" fmla="val -87021"/>
              <a:gd name="adj2" fmla="val 917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Рабочий лист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714480" y="4357694"/>
            <a:ext cx="2557474" cy="1428760"/>
          </a:xfrm>
          <a:prstGeom prst="wedgeRoundRectCallout">
            <a:avLst>
              <a:gd name="adj1" fmla="val -87021"/>
              <a:gd name="adj2" fmla="val 917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Имя рабочего листа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00694" y="428604"/>
            <a:ext cx="2557474" cy="1428760"/>
          </a:xfrm>
          <a:prstGeom prst="wedgeRoundRectCallout">
            <a:avLst>
              <a:gd name="adj1" fmla="val -83171"/>
              <a:gd name="adj2" fmla="val -569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Книга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Диапазон ячеек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В процессе работы с электронными таблицами достаточно часто требуется работать с несколькими ячейками. Эти ячейки образуют </a:t>
            </a:r>
            <a:r>
              <a:rPr lang="ru-RU" dirty="0" smtClean="0">
                <a:solidFill>
                  <a:srgbClr val="FF0000"/>
                </a:solidFill>
              </a:rPr>
              <a:t>диапазон</a:t>
            </a:r>
            <a:r>
              <a:rPr lang="ru-RU" dirty="0" smtClean="0"/>
              <a:t>, который задается адресами ячеек верхней и нижней границ диапазона, разделенными двоеточием. Можно выделить несколько ячеек в столбце (диапазон В1:В4), несколько ячеек в строке (диапазон С1:Е1) или прямоугольный диапазон (</a:t>
            </a:r>
            <a:r>
              <a:rPr lang="ru-RU" dirty="0" err="1" smtClean="0"/>
              <a:t>диапазон</a:t>
            </a:r>
            <a:r>
              <a:rPr lang="ru-RU" dirty="0" smtClean="0"/>
              <a:t>  </a:t>
            </a:r>
            <a:r>
              <a:rPr lang="en-US" dirty="0" smtClean="0"/>
              <a:t>D</a:t>
            </a:r>
            <a:r>
              <a:rPr lang="ru-RU" dirty="0" smtClean="0"/>
              <a:t>3:Е4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00042"/>
            <a:ext cx="914400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 таблицы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Внешний вид таблицы, выделенных диапазонов ячеек или отдельных ячеек можно изменять. Для границ ячеек можно установить различные типы </a:t>
            </a:r>
            <a:r>
              <a:rPr lang="ru-RU" dirty="0" smtClean="0">
                <a:solidFill>
                  <a:srgbClr val="FF0000"/>
                </a:solidFill>
              </a:rPr>
              <a:t>линий </a:t>
            </a:r>
            <a:r>
              <a:rPr lang="ru-RU" dirty="0" smtClean="0"/>
              <a:t>(одинарная, пунктирная, двойная и др.), их толщину и цвет. Сами ячейки можно закрасить в любой </a:t>
            </a:r>
            <a:r>
              <a:rPr lang="ru-RU" dirty="0" smtClean="0">
                <a:solidFill>
                  <a:srgbClr val="FF0000"/>
                </a:solidFill>
              </a:rPr>
              <a:t>цвет</a:t>
            </a:r>
            <a:r>
              <a:rPr lang="ru-RU" dirty="0" smtClean="0"/>
              <a:t> путем выбора цвета из </a:t>
            </a:r>
            <a:r>
              <a:rPr lang="ru-RU" dirty="0" smtClean="0">
                <a:solidFill>
                  <a:srgbClr val="FF0000"/>
                </a:solidFill>
              </a:rPr>
              <a:t>палитры цветов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00034" y="3357562"/>
            <a:ext cx="1785950" cy="612648"/>
          </a:xfrm>
          <a:prstGeom prst="wedgeRoundRectCallout">
            <a:avLst>
              <a:gd name="adj1" fmla="val 10637"/>
              <a:gd name="adj2" fmla="val -387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Все границы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000364" y="3571876"/>
            <a:ext cx="1785950" cy="612648"/>
          </a:xfrm>
          <a:prstGeom prst="wedgeRoundRectCallout">
            <a:avLst>
              <a:gd name="adj1" fmla="val -114605"/>
              <a:gd name="adj2" fmla="val -4220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Палитра цветов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Редактирование листов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Из таблицы можно удалять столбцы, строки, диапазоны ячеек и отдельные ячейки. В процессе удаления диапазонов ячеек и отдельных ячеек требуется указать, в какую сторону (влево или вверх) будет производиться сдвиг ячеек.</a:t>
            </a:r>
          </a:p>
          <a:p>
            <a:pPr>
              <a:buNone/>
            </a:pPr>
            <a:r>
              <a:rPr lang="ru-RU" dirty="0" smtClean="0"/>
              <a:t>        В таблицу можно вставлять столбцы, строки и ячейки. В процессе вставки диапазонов ячеек и отдельных ячеек требуется указать, в какую сторону (вправо или вниз) будет производиться сдвиг ячеек.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85992"/>
            <a:ext cx="4530750" cy="40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типы и форматы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В работе с электронными таблицами можно выделить три основных типа данных: </a:t>
            </a:r>
            <a:r>
              <a:rPr lang="ru-RU" dirty="0" smtClean="0">
                <a:solidFill>
                  <a:srgbClr val="FF0000"/>
                </a:solidFill>
              </a:rPr>
              <a:t>числа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текст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формулы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92971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593</Words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Электронные таблицы. Структура. Формат данных. Автор: Дуракова Л.В</vt:lpstr>
      <vt:lpstr>Слайд 2</vt:lpstr>
      <vt:lpstr>Слайд 3</vt:lpstr>
      <vt:lpstr>Столбцы, строки, ячейки</vt:lpstr>
      <vt:lpstr>Рабочие листы и книги</vt:lpstr>
      <vt:lpstr>Диапазон ячеек</vt:lpstr>
      <vt:lpstr>Внешний вид таблицы</vt:lpstr>
      <vt:lpstr>Редактирование листов</vt:lpstr>
      <vt:lpstr>Основные типы и форматы данных</vt:lpstr>
      <vt:lpstr>Ввод и редактирование данных</vt:lpstr>
      <vt:lpstr>Список используемой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таблицы. Структура. Формат данных. Автор: Дуракова Л.В</dc:title>
  <dc:creator>Admin</dc:creator>
  <cp:lastModifiedBy>ADMIN</cp:lastModifiedBy>
  <cp:revision>28</cp:revision>
  <dcterms:created xsi:type="dcterms:W3CDTF">2013-04-15T08:42:26Z</dcterms:created>
  <dcterms:modified xsi:type="dcterms:W3CDTF">2013-04-18T09:34:47Z</dcterms:modified>
</cp:coreProperties>
</file>