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mid" ContentType="audio/unknown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73" r:id="rId4"/>
    <p:sldId id="268" r:id="rId5"/>
    <p:sldId id="257" r:id="rId6"/>
    <p:sldId id="259" r:id="rId7"/>
    <p:sldId id="261" r:id="rId8"/>
    <p:sldId id="260" r:id="rId9"/>
    <p:sldId id="262" r:id="rId10"/>
    <p:sldId id="264" r:id="rId11"/>
    <p:sldId id="266" r:id="rId12"/>
    <p:sldId id="263" r:id="rId13"/>
    <p:sldId id="265" r:id="rId14"/>
    <p:sldId id="272" r:id="rId15"/>
    <p:sldId id="275" r:id="rId16"/>
    <p:sldId id="271" r:id="rId17"/>
    <p:sldId id="276" r:id="rId18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524" y="-14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F4860-FDDF-4276-A97C-130CD4EEE8FA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9B19E-00B8-403E-9512-BB035761F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6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9B19E-00B8-403E-9512-BB035761FDE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9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8B12-78B1-4F5F-BCC7-BBE34B4283A9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C5861-7F70-424D-8FE2-C4017F7CD3F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73128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86A74-4C53-468D-BABB-F85F8BF1D564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5390E-9172-4608-BE4A-105E038D75A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02551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A4B5-A8E9-40B1-B74F-3EFC1AB5821D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C018-BBA8-43AC-BF9C-BA2F3E202D5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51367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7B3D-0781-48A9-B460-3A1B949B3512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A3E5E-3B90-4A54-9947-3781E8A31B1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65428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AD6AA-2699-4DB7-B481-4B416ED0AC92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74FA6-6688-4858-A3D5-4CA9EE155F1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57643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341A3-4206-430F-8AEA-EC9FB48BC78C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52C17-438A-453D-A2FE-043111720E9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9664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26BA5-838C-4B13-857A-562CE05886C5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ECAA-DADC-421E-BE50-D4EDBE480ED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51364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285B-1031-41BB-88D9-1CB7CF95AC41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37237-EFD7-40FF-9C17-86CB7B115B9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55211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8737B-C997-45E6-8EDF-A57FD7F89FA4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F28DD-9292-42EF-AB38-165CC4ECCC5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92804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3C1A8-FF8F-40CA-B6A6-E133692DCA4D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28560-7CF6-4466-8016-4FDF77BE9A9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8466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4C18-3C97-4338-AA0C-DB5680AADE01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56F0-71D8-4CD2-8F01-ABC5C0FC3A4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25091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fr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BB1E93-EC22-4616-B833-7D7805C789F0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853A3B-94A7-4F0A-82A6-BE46E09AEC7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wav"/><Relationship Id="rId13" Type="http://schemas.openxmlformats.org/officeDocument/2006/relationships/slideLayout" Target="../slideLayouts/slideLayout1.xml"/><Relationship Id="rId18" Type="http://schemas.microsoft.com/office/2007/relationships/media" Target="../media/media3.mid"/><Relationship Id="rId26" Type="http://schemas.microsoft.com/office/2007/relationships/media" Target="../media/media11.wav"/><Relationship Id="rId3" Type="http://schemas.openxmlformats.org/officeDocument/2006/relationships/audio" Target="../media/media3.mid"/><Relationship Id="rId21" Type="http://schemas.microsoft.com/office/2007/relationships/media" Target="../media/media6.wav"/><Relationship Id="rId7" Type="http://schemas.openxmlformats.org/officeDocument/2006/relationships/audio" Target="../media/media7.wav"/><Relationship Id="rId12" Type="http://schemas.openxmlformats.org/officeDocument/2006/relationships/audio" Target="../media/media12.wav"/><Relationship Id="rId17" Type="http://schemas.microsoft.com/office/2007/relationships/media" Target="../media/media2.mid"/><Relationship Id="rId25" Type="http://schemas.microsoft.com/office/2007/relationships/media" Target="../media/media10.wav"/><Relationship Id="rId2" Type="http://schemas.openxmlformats.org/officeDocument/2006/relationships/audio" Target="../media/media2.mid"/><Relationship Id="rId16" Type="http://schemas.openxmlformats.org/officeDocument/2006/relationships/image" Target="../media/image3.png"/><Relationship Id="rId20" Type="http://schemas.microsoft.com/office/2007/relationships/media" Target="../media/media5.wav"/><Relationship Id="rId1" Type="http://schemas.openxmlformats.org/officeDocument/2006/relationships/audio" Target="../media/media1.mid"/><Relationship Id="rId6" Type="http://schemas.openxmlformats.org/officeDocument/2006/relationships/audio" Target="../media/media6.wav"/><Relationship Id="rId11" Type="http://schemas.openxmlformats.org/officeDocument/2006/relationships/audio" Target="../media/media11.wav"/><Relationship Id="rId24" Type="http://schemas.microsoft.com/office/2007/relationships/media" Target="../media/media9.mid"/><Relationship Id="rId5" Type="http://schemas.openxmlformats.org/officeDocument/2006/relationships/audio" Target="../media/media5.wav"/><Relationship Id="rId15" Type="http://schemas.microsoft.com/office/2007/relationships/media" Target="../media/media1.mid"/><Relationship Id="rId23" Type="http://schemas.microsoft.com/office/2007/relationships/media" Target="../media/media8.wav"/><Relationship Id="rId10" Type="http://schemas.openxmlformats.org/officeDocument/2006/relationships/audio" Target="../media/media10.wav"/><Relationship Id="rId19" Type="http://schemas.microsoft.com/office/2007/relationships/media" Target="../media/media4.mid"/><Relationship Id="rId4" Type="http://schemas.openxmlformats.org/officeDocument/2006/relationships/audio" Target="../media/media4.mid"/><Relationship Id="rId9" Type="http://schemas.openxmlformats.org/officeDocument/2006/relationships/audio" Target="../media/media9.mid"/><Relationship Id="rId14" Type="http://schemas.openxmlformats.org/officeDocument/2006/relationships/image" Target="../media/image2.jpeg"/><Relationship Id="rId22" Type="http://schemas.microsoft.com/office/2007/relationships/media" Target="../media/media7.wav"/><Relationship Id="rId27" Type="http://schemas.microsoft.com/office/2007/relationships/media" Target="../media/media1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3.wav"/><Relationship Id="rId5" Type="http://schemas.openxmlformats.org/officeDocument/2006/relationships/image" Target="../media/image3.png"/><Relationship Id="rId4" Type="http://schemas.microsoft.com/office/2007/relationships/media" Target="../media/media13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stol.com.ua/download/3420/1024x1024/" TargetMode="External"/><Relationship Id="rId3" Type="http://schemas.openxmlformats.org/officeDocument/2006/relationships/hyperlink" Target="http://images.yandex.ru/yandsearch?text=%D0%BC%D0%B8%D0%BA%D1%80%D0%BE%D1%81%D0%BA%D0%BE%D0%BF&amp;uinfo=sw-1118-sh-480-fw-893-fh-448-pd-1" TargetMode="External"/><Relationship Id="rId7" Type="http://schemas.openxmlformats.org/officeDocument/2006/relationships/hyperlink" Target="http://school-collection.edu.ru/catalog/rubr/dc6be3c8-58b1-45a9-8b23-2178e8ada386/79164/?interface=pupil&amp;class=48&amp;subject=29" TargetMode="External"/><Relationship Id="rId2" Type="http://schemas.openxmlformats.org/officeDocument/2006/relationships/hyperlink" Target="http://images.yandex.ru/yandsearch?text=%D1%83%D0%B2%D0%B5%D0%BB%D0%B8%D1%87%D0%B8%D1%82%D0%B5%D0%BB%D1%8C%D0%BD%D1%8B%D0%B5%20%D0%BF%D1%80%D0%B8%D0%B1%D0%BE%D1%80%D1%8B&amp;pos=1&amp;uinfo=sw-1118-sh-480-fw-893-fh-448-pd-1&amp;rpt=simage&amp;img_url=http://www.servimg.com/u/f62/12/12/56/12/eoia1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s.school-collection.edu.ru/dlrstore/f36dbeee-add4-4602-a5ec-6aed0c4defac/%5bBIO6_02-07%5d_%5bIM_03%5d.swf" TargetMode="External"/><Relationship Id="rId5" Type="http://schemas.openxmlformats.org/officeDocument/2006/relationships/hyperlink" Target="http://www.kto-is-kto.ru/?page=person_detail&amp;person=588" TargetMode="External"/><Relationship Id="rId4" Type="http://schemas.openxmlformats.org/officeDocument/2006/relationships/hyperlink" Target="http://lichnosti.net/people_2627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10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55624"/>
            <a:ext cx="7774632" cy="93600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Экскурсия в мир клетки</a:t>
            </a:r>
            <a:endParaRPr lang="fr-CA" sz="48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2240" y="3867894"/>
            <a:ext cx="2411760" cy="108012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Учитель биологии МБОУ СОШ №20 г .Краснодара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Смирнова Светлана Павловна</a:t>
            </a:r>
            <a:endParaRPr lang="fr-CA" sz="1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MS900044755[1].mi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6" cstate="email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14" name="MS900074330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6" cstate="email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15" name="MS900082180[1].mi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8"/>
              </p:ext>
            </p:extLst>
          </p:nvPr>
        </p:nvPicPr>
        <p:blipFill>
          <a:blip r:embed="rId16" cstate="email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16" name="MS900074279[1]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16" cstate="email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17" name="MS900069736[1]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xmlns="" r:embed="rId20"/>
              </p:ext>
            </p:extLst>
          </p:nvPr>
        </p:nvPicPr>
        <p:blipFill>
          <a:blip r:embed="rId16" cstate="email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18" name="MS900074927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xmlns="" r:embed="rId21"/>
              </p:ext>
            </p:extLst>
          </p:nvPr>
        </p:nvPicPr>
        <p:blipFill>
          <a:blip r:embed="rId16" cstate="email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19" name="MS900074704[1].wav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xmlns="" r:embed="rId22"/>
              </p:ext>
            </p:extLst>
          </p:nvPr>
        </p:nvPicPr>
        <p:blipFill>
          <a:blip r:embed="rId16" cstate="email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20" name="MS900097487[1]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xmlns="" r:embed="rId23"/>
              </p:ext>
            </p:extLst>
          </p:nvPr>
        </p:nvPicPr>
        <p:blipFill>
          <a:blip r:embed="rId16" cstate="email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21" name="MS900074195[1].mid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xmlns="" r:embed="rId24"/>
              </p:ext>
            </p:extLst>
          </p:nvPr>
        </p:nvPicPr>
        <p:blipFill>
          <a:blip r:embed="rId16" cstate="email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22" name="MS900075051[1]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xmlns="" r:embed="rId25"/>
              </p:ext>
            </p:extLst>
          </p:nvPr>
        </p:nvPicPr>
        <p:blipFill>
          <a:blip r:embed="rId16" cstate="email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23" name="MS900069287[1].wa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xmlns="" r:embed="rId26"/>
              </p:ext>
            </p:extLst>
          </p:nvPr>
        </p:nvPicPr>
        <p:blipFill>
          <a:blip r:embed="rId16" cstate="email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24" name="MS900074994[1]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xmlns="" r:embed="rId27"/>
              </p:ext>
            </p:extLst>
          </p:nvPr>
        </p:nvPicPr>
        <p:blipFill>
          <a:blip r:embed="rId16" cstate="email"/>
          <a:stretch>
            <a:fillRect/>
          </a:stretch>
        </p:blipFill>
        <p:spPr>
          <a:xfrm>
            <a:off x="8172400" y="69954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66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7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72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13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2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99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4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07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Клеточная оболочка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845074"/>
            <a:ext cx="8435280" cy="7491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Оболочка обособляет клетку от окружающей среды. В ней есть отверстия – поры.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7574"/>
            <a:ext cx="5238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779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Цитоплазма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200150"/>
            <a:ext cx="5122912" cy="3394075"/>
          </a:xfrm>
        </p:spPr>
        <p:txBody>
          <a:bodyPr/>
          <a:lstStyle/>
          <a:p>
            <a:r>
              <a:rPr lang="ru-RU" dirty="0" smtClean="0"/>
              <a:t>Цитоплазма -бесцветное вязкое вещество. Она медленно движется – это одно из свойств живой клетки.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1096888"/>
            <a:ext cx="3384377" cy="344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720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3" action="ppaction://hlinksldjump"/>
              </a:rPr>
              <a:t>Ядро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059582"/>
            <a:ext cx="4824536" cy="3534643"/>
          </a:xfrm>
        </p:spPr>
        <p:txBody>
          <a:bodyPr/>
          <a:lstStyle/>
          <a:p>
            <a:pPr algn="ctr"/>
            <a:r>
              <a:rPr lang="ru-RU" dirty="0" smtClean="0"/>
              <a:t>Ядро – главный органоид клетки, в нем хранится наследственная информация.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1590"/>
            <a:ext cx="420645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103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Органоиды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2593" y="505965"/>
            <a:ext cx="54006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9710" y="3710303"/>
            <a:ext cx="3278194" cy="11161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митохондрия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4520" y="162358"/>
            <a:ext cx="5008300" cy="357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5361" y="3710303"/>
            <a:ext cx="3278194" cy="11161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Аппарат </a:t>
            </a:r>
            <a:r>
              <a:rPr lang="ru-RU" sz="3200" dirty="0" err="1" smtClean="0">
                <a:solidFill>
                  <a:schemeClr val="tx1"/>
                </a:solidFill>
              </a:rPr>
              <a:t>Гольджи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2995" y="258561"/>
            <a:ext cx="5179162" cy="398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89159" y="3689854"/>
            <a:ext cx="3837490" cy="11161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Эндоплазматическая сеть с рибосомами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2593" y="130274"/>
            <a:ext cx="4880856" cy="360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96181" y="3689854"/>
            <a:ext cx="3837490" cy="11161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хлоропласт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3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2" action="ppaction://hlinksldjump"/>
              </a:rPr>
              <a:t>Вакуоль</a:t>
            </a:r>
            <a:r>
              <a:rPr lang="ru-RU" dirty="0">
                <a:hlinkClick r:id="rId2" action="ppaction://hlinksldjump"/>
              </a:rPr>
              <a:t/>
            </a:r>
            <a:br>
              <a:rPr lang="ru-RU" dirty="0">
                <a:hlinkClick r:id="rId2" action="ppaction://hlinksldjump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27887"/>
            <a:ext cx="3044738" cy="388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164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Ткани растений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5172"/>
            <a:ext cx="8229600" cy="330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557" y="747713"/>
            <a:ext cx="8450263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лыбающееся лицо 3">
            <a:hlinkClick r:id="rId4" action="ppaction://hlinksldjump"/>
          </p:cNvPr>
          <p:cNvSpPr/>
          <p:nvPr/>
        </p:nvSpPr>
        <p:spPr>
          <a:xfrm>
            <a:off x="611560" y="267494"/>
            <a:ext cx="432048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056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55624"/>
            <a:ext cx="7774632" cy="93600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Спасибо за внимание!</a:t>
            </a:r>
            <a:endParaRPr lang="fr-CA" sz="48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1619250"/>
            <a:ext cx="6400800" cy="45719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323528" y="13476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886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://images.yandex.ru/yandsearch?text=%</a:t>
            </a:r>
            <a:r>
              <a:rPr lang="en-US" sz="1400" dirty="0" smtClean="0">
                <a:hlinkClick r:id="rId2"/>
              </a:rPr>
              <a:t>D1%83%D0%B2%D0%B5%D0%BB%D0%B8%D1%87%D0%B8%D1%82%D0%B5%D0%BB%D1%8C%D0%BD%D1%8B%D0%B5%20%D0%BF%D1%80%D0%B8%D0%B1%D0%BE%D1%80%D1%8B&amp;pos=1&amp;uinfo=sw-1118-sh-480-fw-893-fh-448-pd-1&amp;rpt=simage&amp;img_url=http%3A%2F%2Fwww.servimg.com%2Fu%2Ff62%2F12%2F12%2F56%2F12%2Feoia10.jpg</a:t>
            </a:r>
            <a:endParaRPr lang="ru-RU" sz="1400" dirty="0" smtClean="0"/>
          </a:p>
          <a:p>
            <a:r>
              <a:rPr lang="en-US" sz="1400" dirty="0">
                <a:hlinkClick r:id="rId3"/>
              </a:rPr>
              <a:t>http://images.yandex.ru/yandsearch?text=%</a:t>
            </a:r>
            <a:r>
              <a:rPr lang="en-US" sz="1400" dirty="0" smtClean="0">
                <a:hlinkClick r:id="rId3"/>
              </a:rPr>
              <a:t>D0%BC%D0%B8%D0%BA%D1%80%D0%BE%D1%81%D0%BA%D0%BE%D0%BF&amp;uinfo=sw-1118-sh-480-fw-893-fh-448-pd-1</a:t>
            </a:r>
            <a:endParaRPr lang="ru-RU" sz="1400" dirty="0" smtClean="0"/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lichnosti.net/people_2627.html</a:t>
            </a:r>
            <a:endParaRPr lang="ru-RU" sz="1400" dirty="0" smtClean="0"/>
          </a:p>
          <a:p>
            <a:r>
              <a:rPr lang="en-US" sz="1400" dirty="0">
                <a:hlinkClick r:id="rId5"/>
              </a:rPr>
              <a:t>http://www.kto-is-kto.ru/?</a:t>
            </a:r>
            <a:r>
              <a:rPr lang="en-US" sz="1400" dirty="0" smtClean="0">
                <a:hlinkClick r:id="rId5"/>
              </a:rPr>
              <a:t>page=person_detail&amp;person=588</a:t>
            </a:r>
            <a:endParaRPr lang="ru-RU" sz="1400" dirty="0" smtClean="0"/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hlinkClick r:id="rId6"/>
              </a:rPr>
              <a:t>http://files.school-collection.edu.ru/dlrstore/f36dbeee-add4-4602-a5ec-6aed0c4defac/%5BBIO6_02-07%5D_%5BIM_03%5D.swf</a:t>
            </a:r>
            <a:endParaRPr lang="ru-RU" sz="1400" dirty="0">
              <a:solidFill>
                <a:prstClr val="black"/>
              </a:solidFill>
            </a:endParaRP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hlinkClick r:id="rId7"/>
              </a:rPr>
              <a:t>http://school-collection.edu.ru/catalog/rubr/dc6be3c8-58b1-45a9-8b23-2178e8ada386/79164/?interface=pupil&amp;class=48&amp;subject=29</a:t>
            </a:r>
            <a:endParaRPr lang="ru-RU" sz="1400" dirty="0">
              <a:solidFill>
                <a:prstClr val="black"/>
              </a:solidFill>
            </a:endParaRP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hlinkClick r:id="rId8"/>
              </a:rPr>
              <a:t>http://www.nastol.com.ua/download/3420/1024x1024/</a:t>
            </a:r>
            <a:endParaRPr lang="ru-RU" sz="1400" dirty="0">
              <a:solidFill>
                <a:prstClr val="black"/>
              </a:solidFill>
            </a:endParaRPr>
          </a:p>
          <a:p>
            <a:endParaRPr lang="ru-RU" sz="1400" b="0" i="0" u="sng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4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9662"/>
            <a:ext cx="3150869" cy="220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Увеличительные приборы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53716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51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Увеличительные приборы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88235"/>
            <a:ext cx="2476500" cy="382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4111334" y="2583180"/>
            <a:ext cx="2721320" cy="2194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4187827" y="1418048"/>
            <a:ext cx="2570476" cy="2308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331640" y="3791100"/>
            <a:ext cx="1800200" cy="46414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580384" y="3606434"/>
            <a:ext cx="2160240" cy="11521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99592" y="1879714"/>
            <a:ext cx="2153050" cy="9871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39067" y="146800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739067" y="25717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39067" y="33294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99592" y="3606434"/>
            <a:ext cx="73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29143" y="1648881"/>
            <a:ext cx="66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857694" y="2583180"/>
            <a:ext cx="1888976" cy="7954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5863" y="23732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20819" y="1723042"/>
            <a:ext cx="6558406" cy="1674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1. Вспомните устройство микроскопа и правила работы с ним</a:t>
            </a:r>
            <a:endParaRPr lang="ru-RU" sz="3200" dirty="0"/>
          </a:p>
        </p:txBody>
      </p:sp>
      <p:sp>
        <p:nvSpPr>
          <p:cNvPr id="4096" name="Прямоугольник 4095"/>
          <p:cNvSpPr/>
          <p:nvPr/>
        </p:nvSpPr>
        <p:spPr>
          <a:xfrm>
            <a:off x="520819" y="1271321"/>
            <a:ext cx="6550082" cy="36931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</a:rPr>
              <a:t>1-окуляр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2- винт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3- штатив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4- зеркало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5- столик 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6-объектив</a:t>
            </a:r>
            <a:endParaRPr lang="ru-RU" sz="3600" dirty="0">
              <a:solidFill>
                <a:schemeClr val="tx1"/>
              </a:solidFill>
            </a:endParaRPr>
          </a:p>
          <a:p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13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  <p:bldP spid="23" grpId="0"/>
      <p:bldP spid="30" grpId="0"/>
      <p:bldP spid="31" grpId="0" animBg="1"/>
      <p:bldP spid="31" grpId="1" animBg="1"/>
      <p:bldP spid="40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Начало экскурсии</a:t>
            </a:r>
            <a:b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fr-CA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Давно пытливый ум мечтал</a:t>
            </a:r>
          </a:p>
          <a:p>
            <a:pPr marL="0" indent="0" algn="ctr">
              <a:buNone/>
            </a:pPr>
            <a:r>
              <a:rPr lang="ru-RU" dirty="0" smtClean="0"/>
              <a:t>Внутрь всех вещей взглянуть.</a:t>
            </a:r>
          </a:p>
          <a:p>
            <a:pPr marL="0" indent="0" algn="ctr">
              <a:buNone/>
            </a:pPr>
            <a:r>
              <a:rPr lang="ru-RU" dirty="0" smtClean="0"/>
              <a:t>Путь в мир незримый указал</a:t>
            </a:r>
          </a:p>
          <a:p>
            <a:pPr marL="0" indent="0" algn="ctr">
              <a:buNone/>
            </a:pPr>
            <a:r>
              <a:rPr lang="ru-RU" dirty="0" smtClean="0"/>
              <a:t>Великий Левенгук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79635" y="211008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59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fr-CA" dirty="0" smtClean="0"/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auto">
              <a:spcAft>
                <a:spcPts val="0"/>
              </a:spcAft>
              <a:buNone/>
            </a:pPr>
            <a:r>
              <a:rPr lang="ru-RU" dirty="0">
                <a:solidFill>
                  <a:prstClr val="black"/>
                </a:solidFill>
              </a:rPr>
              <a:t>В 17 веке нидерландец Антони Ван Левенгук изобрел микроскоп, с помощью которого сумел впервые рассмотреть под увеличительными стеклами (линзами) микромир.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64654" y="267494"/>
            <a:ext cx="4014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Из истории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1200150"/>
            <a:ext cx="3178696" cy="3394075"/>
          </a:xfrm>
        </p:spPr>
        <p:txBody>
          <a:bodyPr/>
          <a:lstStyle/>
          <a:p>
            <a:r>
              <a:rPr lang="ru-RU" dirty="0" smtClean="0"/>
              <a:t>Антони </a:t>
            </a:r>
            <a:r>
              <a:rPr lang="ru-RU" dirty="0" err="1" smtClean="0"/>
              <a:t>ван</a:t>
            </a:r>
            <a:r>
              <a:rPr lang="ru-RU" dirty="0" smtClean="0"/>
              <a:t> </a:t>
            </a:r>
            <a:r>
              <a:rPr lang="ru-RU" dirty="0" err="1" smtClean="0"/>
              <a:t>Ле́венгук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967" y="-236562"/>
            <a:ext cx="48101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55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Микроскоп </a:t>
            </a:r>
            <a:br>
              <a:rPr lang="ru-RU" dirty="0" smtClean="0"/>
            </a:br>
            <a:r>
              <a:rPr lang="ru-RU" dirty="0" smtClean="0"/>
              <a:t>Левенгука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"Микроскоп" А. Левенгука представлял собой две серебряные пластинки, имеющие круглые отверстия, между которыми располагалась единственная линза, в ее фокусе помещался держатель для объекта.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154"/>
            <a:ext cx="51054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801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5486"/>
            <a:ext cx="8229600" cy="4398739"/>
          </a:xfrm>
        </p:spPr>
        <p:txBody>
          <a:bodyPr/>
          <a:lstStyle/>
          <a:p>
            <a:r>
              <a:rPr lang="ru-RU" dirty="0" smtClean="0"/>
              <a:t>А англичанин Роберт Гук, рассматривая в микроскоп маленькие кусочки различных растений, первым ответил на вопрос: “Из чего же они построены?”.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65714"/>
            <a:ext cx="4320480" cy="52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31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-106711" y="2334344"/>
            <a:ext cx="1897801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hlinkClick r:id="rId2" action="ppaction://hlinksldjump"/>
              </a:rPr>
              <a:t>вакуоль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2006" y="866648"/>
            <a:ext cx="4435971" cy="337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 клетки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75606"/>
            <a:ext cx="8229600" cy="3394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049896" y="1646160"/>
            <a:ext cx="2212430" cy="1465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hlinkClick r:id="rId4" action="ppaction://hlinksldjump"/>
              </a:rPr>
              <a:t>Клеточная </a:t>
            </a:r>
            <a:r>
              <a:rPr lang="ru-RU" sz="2400" dirty="0" smtClean="0">
                <a:solidFill>
                  <a:schemeClr val="tx1"/>
                </a:solidFill>
              </a:rPr>
              <a:t>оболочка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499992" y="987574"/>
            <a:ext cx="1512168" cy="627083"/>
          </a:xfrm>
          <a:prstGeom prst="straightConnector1">
            <a:avLst/>
          </a:prstGeom>
          <a:ln w="76200">
            <a:solidFill>
              <a:schemeClr val="tx1">
                <a:alpha val="47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156176" y="2829385"/>
            <a:ext cx="2124203" cy="73863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" y="467544"/>
            <a:ext cx="2585978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hlinkClick r:id="rId5" action="ppaction://hlinksldjump"/>
              </a:rPr>
              <a:t>Цитоплазма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975879" y="1614657"/>
            <a:ext cx="1152128" cy="489728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-170920" y="4098934"/>
            <a:ext cx="2555776" cy="760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hlinkClick r:id="rId6" action="ppaction://hlinksldjump"/>
              </a:rPr>
              <a:t>Органоиды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1829895" y="3271838"/>
            <a:ext cx="1512168" cy="1170686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hlinkClick r:id="rId2" action="ppaction://hlinksldjump"/>
          </p:cNvPr>
          <p:cNvCxnSpPr/>
          <p:nvPr/>
        </p:nvCxnSpPr>
        <p:spPr>
          <a:xfrm flipV="1">
            <a:off x="1775747" y="2791544"/>
            <a:ext cx="2952328" cy="104142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1975879" y="3308318"/>
            <a:ext cx="3456384" cy="1170686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1897801" y="3468068"/>
            <a:ext cx="2164342" cy="974456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067730" y="438716"/>
            <a:ext cx="1859809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hlinkClick r:id="rId7" action="ppaction://hlinksldjump"/>
              </a:rPr>
              <a:t>ядро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7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990" y="83369"/>
            <a:ext cx="457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157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18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</Template>
  <TotalTime>656</TotalTime>
  <Words>254</Words>
  <Application>Microsoft Office PowerPoint</Application>
  <PresentationFormat>Экран (16:9)</PresentationFormat>
  <Paragraphs>58</Paragraphs>
  <Slides>17</Slides>
  <Notes>1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188</vt:lpstr>
      <vt:lpstr>Экскурсия в мир клетки</vt:lpstr>
      <vt:lpstr>Увеличительные приборы</vt:lpstr>
      <vt:lpstr>Увеличительные приборы</vt:lpstr>
      <vt:lpstr> Начало экскурсии </vt:lpstr>
      <vt:lpstr>Слайд 5</vt:lpstr>
      <vt:lpstr>Слайд 6</vt:lpstr>
      <vt:lpstr>Микроскоп  Левенгука</vt:lpstr>
      <vt:lpstr>Слайд 8</vt:lpstr>
      <vt:lpstr>Мир клетки</vt:lpstr>
      <vt:lpstr>Клеточная оболочка</vt:lpstr>
      <vt:lpstr>Цитоплазма</vt:lpstr>
      <vt:lpstr>Ядро</vt:lpstr>
      <vt:lpstr>Органоиды</vt:lpstr>
      <vt:lpstr> Вакуоль </vt:lpstr>
      <vt:lpstr>Ткани растений</vt:lpstr>
      <vt:lpstr>Спасибо за внимание!</vt:lpstr>
      <vt:lpstr>Использованные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мир клетки</dc:title>
  <dc:creator>Пользователь</dc:creator>
  <cp:lastModifiedBy>Admin</cp:lastModifiedBy>
  <cp:revision>53</cp:revision>
  <dcterms:created xsi:type="dcterms:W3CDTF">2013-04-11T12:00:16Z</dcterms:created>
  <dcterms:modified xsi:type="dcterms:W3CDTF">2013-04-21T18:24:08Z</dcterms:modified>
</cp:coreProperties>
</file>