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55AB9B8-A66B-42AB-BEB4-DABA8A3806AC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8A28679-6718-4F59-A5FD-D7B80D19D8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AB9B8-A66B-42AB-BEB4-DABA8A3806AC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28679-6718-4F59-A5FD-D7B80D19D8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AB9B8-A66B-42AB-BEB4-DABA8A3806AC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28679-6718-4F59-A5FD-D7B80D19D8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AB9B8-A66B-42AB-BEB4-DABA8A3806AC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28679-6718-4F59-A5FD-D7B80D19D8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55AB9B8-A66B-42AB-BEB4-DABA8A3806AC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8A28679-6718-4F59-A5FD-D7B80D19D8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AB9B8-A66B-42AB-BEB4-DABA8A3806AC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8A28679-6718-4F59-A5FD-D7B80D19D8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AB9B8-A66B-42AB-BEB4-DABA8A3806AC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8A28679-6718-4F59-A5FD-D7B80D19D8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AB9B8-A66B-42AB-BEB4-DABA8A3806AC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28679-6718-4F59-A5FD-D7B80D19D8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AB9B8-A66B-42AB-BEB4-DABA8A3806AC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A28679-6718-4F59-A5FD-D7B80D19D8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55AB9B8-A66B-42AB-BEB4-DABA8A3806AC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8A28679-6718-4F59-A5FD-D7B80D19D8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55AB9B8-A66B-42AB-BEB4-DABA8A3806AC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8A28679-6718-4F59-A5FD-D7B80D19D8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55AB9B8-A66B-42AB-BEB4-DABA8A3806AC}" type="datetimeFigureOut">
              <a:rPr lang="ru-RU" smtClean="0"/>
              <a:pPr/>
              <a:t>01.01.2005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8A28679-6718-4F59-A5FD-D7B80D19D8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upload.wikimedia.org/wikipedia/commons/9/90/Mercury-real_color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3/3b/Mercury_in_color_-_Prockter07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iki/%D0%A1%D0%BE%D0%BB%D0%BD%D1%86%D0%B5" TargetMode="External"/><Relationship Id="rId5" Type="http://schemas.openxmlformats.org/officeDocument/2006/relationships/hyperlink" Target="http://ru.wikipedia.org/wiki/%D0%A1%D0%BE%D0%BB%D0%BD%D0%B5%D1%87%D0%BD%D0%B0%D1%8F_%D1%81%D0%B8%D1%81%D1%82%D0%B5%D0%BC%D0%B0" TargetMode="External"/><Relationship Id="rId4" Type="http://schemas.openxmlformats.org/officeDocument/2006/relationships/hyperlink" Target="http://ru.wikipedia.org/wiki/%D0%9F%D0%BB%D0%B0%D0%BD%D0%B5%D1%82%D0%B0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A%D0%B8%D1%82%D0%B0%D0%B9%D1%81%D0%BA%D0%B8%D0%B9_%D1%8F%D0%B7%D1%8B%D0%BA" TargetMode="External"/><Relationship Id="rId3" Type="http://schemas.openxmlformats.org/officeDocument/2006/relationships/hyperlink" Target="http://ru.wikipedia.org/wiki/%D0%93%D0%B5%D1%80%D0%BC%D0%B5%D1%81" TargetMode="External"/><Relationship Id="rId7" Type="http://schemas.openxmlformats.org/officeDocument/2006/relationships/hyperlink" Target="http://ru.wikipedia.org/wiki/%D0%94%D1%80%D0%B5%D0%B2%D0%BD%D1%8F%D1%8F_%D0%98%D0%BD%D0%B4%D0%B8%D1%8F" TargetMode="External"/><Relationship Id="rId12" Type="http://schemas.openxmlformats.org/officeDocument/2006/relationships/hyperlink" Target="http://ru.wikipedia.org/wiki/%D0%98%D0%B2%D1%80%D0%B8%D1%82" TargetMode="External"/><Relationship Id="rId2" Type="http://schemas.openxmlformats.org/officeDocument/2006/relationships/hyperlink" Target="http://ru.wikipedia.org/wiki/%D0%9C%D0%B5%D1%80%D0%BA%D1%83%D1%80%D0%B8%D0%B9_(%D0%B1%D0%BE%D0%B3)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iki/V_%D0%B2%D0%B5%D0%BA_%D0%B4%D0%BE_%D0%BD._%D1%8D." TargetMode="External"/><Relationship Id="rId11" Type="http://schemas.openxmlformats.org/officeDocument/2006/relationships/hyperlink" Target="http://ru.wikipedia.org/wiki/%D0%9A%D0%BE%D1%80%D0%B5%D0%B9%D1%81%D0%BA%D0%B8%D0%B9_%D1%8F%D0%B7%D1%8B%D0%BA" TargetMode="External"/><Relationship Id="rId5" Type="http://schemas.openxmlformats.org/officeDocument/2006/relationships/hyperlink" Target="http://ru.wikipedia.org/wiki/%D0%93%D0%B5%D1%81%D0%B8%D0%BE%D0%B4" TargetMode="External"/><Relationship Id="rId10" Type="http://schemas.openxmlformats.org/officeDocument/2006/relationships/hyperlink" Target="http://ru.wikipedia.org/wiki/%D0%92%D1%8C%D0%B5%D1%82%D0%BD%D0%B0%D0%BC%D1%81%D0%BA%D0%B8%D0%B9_%D1%8F%D0%B7%D1%8B%D0%BA" TargetMode="External"/><Relationship Id="rId4" Type="http://schemas.openxmlformats.org/officeDocument/2006/relationships/hyperlink" Target="http://ru.wikipedia.org/wiki/%D0%9D%D0%B0%D0%B1%D1%83_(%D0%B1%D0%BE%D0%B3)" TargetMode="External"/><Relationship Id="rId9" Type="http://schemas.openxmlformats.org/officeDocument/2006/relationships/hyperlink" Target="http://ru.wikipedia.org/wiki/%D0%AF%D0%BF%D0%BE%D0%BD%D1%81%D0%BA%D0%B8%D0%B9_%D1%8F%D0%B7%D1%8B%D0%BA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4%D0%B0%D0%B9%D0%BB:Terrestrial_planet_size_comparisons.jpg" TargetMode="External"/><Relationship Id="rId3" Type="http://schemas.openxmlformats.org/officeDocument/2006/relationships/hyperlink" Target="http://ru.wikipedia.org/wiki/%D0%93%D0%B0%D0%BD%D0%B8%D0%BC%D0%B5%D0%B4_(%D1%81%D0%BF%D1%83%D1%82%D0%BD%D0%B8%D0%BA_%D0%AE%D0%BF%D0%B8%D1%82%D0%B5%D1%80%D0%B0)" TargetMode="External"/><Relationship Id="rId7" Type="http://schemas.openxmlformats.org/officeDocument/2006/relationships/hyperlink" Target="http://ru.wikipedia.org/wiki/%D0%A3%D1%81%D0%BA%D0%BE%D1%80%D0%B5%D0%BD%D0%B8%D0%B5_%D1%81%D0%B2%D0%BE%D0%B1%D0%BE%D0%B4%D0%BD%D0%BE%D0%B3%D0%BE_%D0%BF%D0%B0%D0%B4%D0%B5%D0%BD%D0%B8%D1%8F" TargetMode="External"/><Relationship Id="rId2" Type="http://schemas.openxmlformats.org/officeDocument/2006/relationships/hyperlink" Target="http://ru.wikipedia.org/wiki/%D0%AE%D0%BF%D0%B8%D1%82%D0%B5%D1%80_(%D0%BF%D0%BB%D0%B0%D0%BD%D0%B5%D1%82%D0%B0)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iki/%D0%97%D0%B5%D0%BC%D0%BB%D1%8F" TargetMode="External"/><Relationship Id="rId5" Type="http://schemas.openxmlformats.org/officeDocument/2006/relationships/hyperlink" Target="http://ru.wikipedia.org/wiki/%D0%A2%D0%B8%D1%82%D0%B0%D0%BD_(%D1%81%D0%BF%D1%83%D1%82%D0%BD%D0%B8%D0%BA_%D0%A1%D0%B0%D1%82%D1%83%D1%80%D0%BD%D0%B0)" TargetMode="External"/><Relationship Id="rId4" Type="http://schemas.openxmlformats.org/officeDocument/2006/relationships/hyperlink" Target="http://ru.wikipedia.org/wiki/%D0%A1%D0%B0%D1%82%D1%83%D1%80%D0%BD_(%D0%BF%D0%BB%D0%B0%D0%BD%D0%B5%D1%82%D0%B0)" TargetMode="External"/><Relationship Id="rId9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C%D0%B5%D1%80%D0%BA%D1%83%D1%80%D0%B8%D0%B9_(%D0%BF%D0%BB%D0%B0%D0%BD%D0%B5%D1%82%D0%B0)" TargetMode="External"/><Relationship Id="rId13" Type="http://schemas.openxmlformats.org/officeDocument/2006/relationships/hyperlink" Target="http://ru.wikipedia.org/wiki/%D0%94%D0%BE%D0%BB%D0%B3%D0%BE%D1%82%D0%B0_%D0%B2%D0%BE%D1%81%D1%85%D0%BE%D0%B4%D1%8F%D1%89%D0%B5%D0%B3%D0%BE_%D1%83%D0%B7%D0%BB%D0%B0" TargetMode="External"/><Relationship Id="rId3" Type="http://schemas.openxmlformats.org/officeDocument/2006/relationships/hyperlink" Target="http://ru.wikipedia.org/wiki/%D0%90%D1%81%D1%82%D1%80%D0%BE%D0%BD%D0%BE%D0%BC%D0%B8%D1%87%D0%B5%D1%81%D0%BA%D0%B0%D1%8F_%D0%B5%D0%B4%D0%B8%D0%BD%D0%B8%D1%86%D0%B0" TargetMode="External"/><Relationship Id="rId7" Type="http://schemas.openxmlformats.org/officeDocument/2006/relationships/hyperlink" Target="http://ru.wikipedia.org/wiki/%D0%A1%D0%B8%D0%B4%D0%B5%D1%80%D0%B8%D1%87%D0%B5%D1%81%D0%BA%D0%B8%D0%B9_%D0%BF%D0%B5%D1%80%D0%B8%D0%BE%D0%B4" TargetMode="External"/><Relationship Id="rId12" Type="http://schemas.openxmlformats.org/officeDocument/2006/relationships/hyperlink" Target="http://ru.wikipedia.org/wiki/%D0%9D%D0%B0%D0%BA%D0%BB%D0%BE%D0%BD%D0%B5%D0%BD%D0%B8%D0%B5_(%D0%B0%D1%81%D1%82%D1%80%D0%BE%D0%BD%D0%BE%D0%BC%D0%B8%D1%8F)" TargetMode="External"/><Relationship Id="rId17" Type="http://schemas.openxmlformats.org/officeDocument/2006/relationships/image" Target="../media/image5.jpeg"/><Relationship Id="rId2" Type="http://schemas.openxmlformats.org/officeDocument/2006/relationships/hyperlink" Target="http://ru.wikipedia.org/wiki/%D0%90%D1%84%D0%B5%D0%BB%D0%B8%D0%B9" TargetMode="External"/><Relationship Id="rId16" Type="http://schemas.openxmlformats.org/officeDocument/2006/relationships/hyperlink" Target="http://ru.wikipedia.org/wiki/%D0%A4%D0%B0%D0%B9%D0%BB:Mercury-real_color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AD%D0%BA%D1%81%D1%86%D0%B5%D0%BD%D1%82%D1%80%D0%B8%D1%81%D0%B8%D1%82%D0%B5%D1%82" TargetMode="External"/><Relationship Id="rId11" Type="http://schemas.openxmlformats.org/officeDocument/2006/relationships/hyperlink" Target="http://ru.wikipedia.org/wiki/%D0%A1%D1%80%D0%B5%D0%B4%D0%BD%D1%8F%D1%8F_%D0%B0%D0%BD%D0%BE%D0%BC%D0%B0%D0%BB%D0%B8%D1%8F" TargetMode="External"/><Relationship Id="rId5" Type="http://schemas.openxmlformats.org/officeDocument/2006/relationships/hyperlink" Target="http://ru.wikipedia.org/wiki/%D0%91%D0%BE%D0%BB%D1%8C%D1%88%D0%B0%D1%8F_%D0%BF%D0%BE%D0%BB%D1%83%D0%BE%D1%81%D1%8C" TargetMode="External"/><Relationship Id="rId15" Type="http://schemas.openxmlformats.org/officeDocument/2006/relationships/hyperlink" Target="http://ru.wikipedia.org/wiki/%D0%A1%D0%BF%D1%83%D1%82%D0%BD%D0%B8%D0%BA_(%D0%BA%D0%BE%D1%81%D0%BC%D0%BE%D1%81)" TargetMode="External"/><Relationship Id="rId10" Type="http://schemas.openxmlformats.org/officeDocument/2006/relationships/hyperlink" Target="http://ru.wikipedia.org/wiki/%D0%9E%D1%80%D0%B1%D0%B8%D1%82%D0%B0%D0%BB%D1%8C%D0%BD%D0%B0%D1%8F_%D1%81%D0%BA%D0%BE%D1%80%D0%BE%D1%81%D1%82%D1%8C" TargetMode="External"/><Relationship Id="rId4" Type="http://schemas.openxmlformats.org/officeDocument/2006/relationships/hyperlink" Target="http://ru.wikipedia.org/wiki/%D0%9F%D0%B5%D1%80%D0%B8%D0%B3%D0%B5%D0%BB%D0%B8%D0%B9" TargetMode="External"/><Relationship Id="rId9" Type="http://schemas.openxmlformats.org/officeDocument/2006/relationships/hyperlink" Target="http://ru.wikipedia.org/wiki/%D0%A1%D0%B8%D0%BD%D0%BE%D0%B4%D0%B8%D1%87%D0%B5%D1%81%D0%BA%D0%B8%D0%B9_%D0%BF%D0%B5%D1%80%D0%B8%D0%BE%D0%B4" TargetMode="External"/><Relationship Id="rId14" Type="http://schemas.openxmlformats.org/officeDocument/2006/relationships/hyperlink" Target="http://ru.wikipedia.org/wiki/%D0%90%D1%80%D0%B3%D1%83%D0%BC%D0%B5%D0%BD%D1%82_%D0%BF%D0%B5%D1%80%D0%B8%D1%86%D0%B5%D0%BD%D1%82%D1%80%D0%B0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3%D1%81%D0%BA%D0%BE%D1%80%D0%B5%D0%BD%D0%B8%D0%B5_%D1%81%D0%B2%D0%BE%D0%B1%D0%BE%D0%B4%D0%BD%D0%BE%D0%B3%D0%BE_%D0%BF%D0%B0%D0%B4%D0%B5%D0%BD%D0%B8%D1%8F" TargetMode="External"/><Relationship Id="rId13" Type="http://schemas.openxmlformats.org/officeDocument/2006/relationships/hyperlink" Target="http://ru.wikipedia.org/wiki/%D0%9F%D1%80%D1%8F%D0%BC%D0%BE%D0%B5_%D0%B2%D0%BE%D1%81%D1%85%D0%BE%D0%B6%D0%B4%D0%B5%D0%BD%D0%B8%D0%B5" TargetMode="External"/><Relationship Id="rId3" Type="http://schemas.openxmlformats.org/officeDocument/2006/relationships/hyperlink" Target="http://ru.wikipedia.org/w/index.php?title=%D0%A1%D1%80%D0%B5%D0%B4%D0%BD%D0%B8%D0%B9_%D1%80%D0%B0%D0%B4%D0%B8%D1%83%D1%81&amp;action=edit&amp;redlink=1" TargetMode="External"/><Relationship Id="rId7" Type="http://schemas.openxmlformats.org/officeDocument/2006/relationships/hyperlink" Target="http://ru.wikipedia.org/wiki/%D0%9F%D0%BB%D0%BE%D1%82%D0%BD%D0%BE%D1%81%D1%82%D1%8C" TargetMode="External"/><Relationship Id="rId12" Type="http://schemas.openxmlformats.org/officeDocument/2006/relationships/hyperlink" Target="http://ru.wikipedia.org/wiki/%D0%9D%D0%B0%D0%BA%D0%BB%D0%BE%D0%BD_%D0%BE%D1%81%D0%B8_%D0%B2%D1%80%D0%B0%D1%89%D0%B5%D0%BD%D0%B8%D1%8F_%D0%BF%D0%BB%D0%B0%D0%BD%D0%B5%D1%82%D1%8B" TargetMode="External"/><Relationship Id="rId17" Type="http://schemas.openxmlformats.org/officeDocument/2006/relationships/image" Target="../media/image6.jpeg"/><Relationship Id="rId2" Type="http://schemas.openxmlformats.org/officeDocument/2006/relationships/hyperlink" Target="http://ru.wikipedia.org/w/index.php?title=%D0%A1%D0%B6%D0%B0%D1%82%D0%B8%D0%B5_(%D0%B0%D1%81%D1%82%D1%80%D0%BE%D0%BD%D0%BE%D0%BC%D0%B8%D1%8F)&amp;action=edit&amp;redlink=1" TargetMode="External"/><Relationship Id="rId16" Type="http://schemas.openxmlformats.org/officeDocument/2006/relationships/hyperlink" Target="http://ru.wikipedia.org/wiki/%D0%A4%D0%B0%D0%B9%D0%BB:Mercury_in_color_-_Prockter07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9C%D0%B0%D1%81%D1%81%D0%B0" TargetMode="External"/><Relationship Id="rId11" Type="http://schemas.openxmlformats.org/officeDocument/2006/relationships/hyperlink" Target="http://ru.wikipedia.org/wiki/%D0%9F%D0%B5%D1%80%D0%B8%D0%BE%D0%B4_%D0%B2%D1%80%D0%B0%D1%89%D0%B5%D0%BD%D0%B8%D1%8F" TargetMode="External"/><Relationship Id="rId5" Type="http://schemas.openxmlformats.org/officeDocument/2006/relationships/hyperlink" Target="http://ru.wikipedia.org/wiki/%D0%9E%D0%B1%D1%8A%D1%91%D0%BC" TargetMode="External"/><Relationship Id="rId15" Type="http://schemas.openxmlformats.org/officeDocument/2006/relationships/hyperlink" Target="http://ru.wikipedia.org/wiki/%D0%90%D0%BB%D1%8C%D0%B1%D0%B5%D0%B4%D0%BE" TargetMode="External"/><Relationship Id="rId10" Type="http://schemas.openxmlformats.org/officeDocument/2006/relationships/hyperlink" Target="http://ru.wikipedia.org/wiki/%D0%92%D1%82%D0%BE%D1%80%D0%B0%D1%8F_%D0%BA%D0%BE%D1%81%D0%BC%D0%B8%D1%87%D0%B5%D1%81%D0%BA%D0%B0%D1%8F_%D1%81%D0%BA%D0%BE%D1%80%D0%BE%D1%81%D1%82%D1%8C" TargetMode="External"/><Relationship Id="rId4" Type="http://schemas.openxmlformats.org/officeDocument/2006/relationships/hyperlink" Target="http://ru.wikipedia.org/wiki/%D0%9F%D0%BB%D0%BE%D1%89%D0%B0%D0%B4%D1%8C_%D0%BF%D0%BE%D0%B2%D0%B5%D1%80%D1%85%D0%BD%D0%BE%D1%81%D1%82%D0%B8" TargetMode="External"/><Relationship Id="rId9" Type="http://schemas.openxmlformats.org/officeDocument/2006/relationships/hyperlink" Target="http://ru.wikipedia.org/wiki/%D0%AD%D0%BA%D0%B2%D0%B0%D1%82%D0%BE%D1%80" TargetMode="External"/><Relationship Id="rId14" Type="http://schemas.openxmlformats.org/officeDocument/2006/relationships/hyperlink" Target="http://ru.wikipedia.org/wiki/%D0%A1%D0%BA%D0%BB%D0%BE%D0%BD%D0%B5%D0%BD%D0%B8%D0%B5_(%D0%B0%D1%81%D1%82%D1%80%D0%BE%D0%BD%D0%BE%D0%BC%D0%B8%D1%8F)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://ru.wikipedia.org/wiki/%D0%91%D0%B5%D1%82%D1%85%D0%BE%D0%B2%D0%B5%D0%BD,_%D0%9B%D1%8E%D0%B4%D0%B2%D0%B8%D0%B3_%D0%B2%D0%B0%D0%BD" TargetMode="External"/><Relationship Id="rId7" Type="http://schemas.openxmlformats.org/officeDocument/2006/relationships/hyperlink" Target="http://ru.wikipedia.org/wiki/%D0%A4%D0%B0%D0%B9%D0%BB:EN0108821596M_Sholem_Aleichem_crater_on_Mercury.png" TargetMode="External"/><Relationship Id="rId2" Type="http://schemas.openxmlformats.org/officeDocument/2006/relationships/hyperlink" Target="http://ru.wikipedia.org/wiki/%D0%9B%D1%83%D0%BD%D0%B0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AD%D1%80%D0%BE%D0%B7%D0%B8%D1%8F_(%D0%B3%D0%B5%D0%BE%D0%BB%D0%BE%D0%B3%D0%B8%D1%8F)" TargetMode="External"/><Relationship Id="rId5" Type="http://schemas.openxmlformats.org/officeDocument/2006/relationships/hyperlink" Target="http://ru.wikipedia.org/wiki/%D0%A3%D0%B4%D0%B0%D1%80%D0%BD%D1%8B%D0%B9_%D0%BA%D1%80%D0%B0%D1%82%D0%B5%D1%80" TargetMode="External"/><Relationship Id="rId4" Type="http://schemas.openxmlformats.org/officeDocument/2006/relationships/hyperlink" Target="http://ru.wikipedia.org/wiki/%D0%9B%D0%B0%D0%BD%D0%B4%D1%88%D0%B0%D1%84%D1%82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74_%D0%B3%D0%BE%D0%B4_%D0%B2_%D0%BD%D0%B0%D1%83%D0%BA%D0%B5" TargetMode="External"/><Relationship Id="rId2" Type="http://schemas.openxmlformats.org/officeDocument/2006/relationships/hyperlink" Target="http://ru.wikipedia.org/wiki/%D0%9C%D0%B0%D1%80%D0%B8%D0%BD%D0%B5%D1%80-10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hyperlink" Target="http://ru.wikipedia.org/wiki/%D0%A4%D0%B0%D0%B9%D0%BB:208630main_detailed_first.jpg" TargetMode="External"/><Relationship Id="rId4" Type="http://schemas.openxmlformats.org/officeDocument/2006/relationships/hyperlink" Target="http://ru.wikipedia.org/wiki/1975_%D0%B3%D0%BE%D0%B4_%D0%B2_%D0%BD%D0%B0%D1%83%D0%BA%D0%B5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ru.wikipedia.org/wiki/%D0%A4%D0%B0%D0%B9%D0%BB:CW0131775256F_Kuiper_Crater.png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285728"/>
            <a:ext cx="681955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Планета Солнечной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системы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31696" y="2420888"/>
            <a:ext cx="36134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Меркурий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4071942"/>
            <a:ext cx="538980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Выполнила: Сурмей Я.</a:t>
            </a:r>
            <a:endParaRPr lang="ru-RU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57422" y="4929198"/>
            <a:ext cx="566898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Проверил: Максименко А.В.</a:t>
            </a:r>
            <a:endParaRPr lang="ru-RU" sz="3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4338" name="Picture 2" descr="Solar System XXX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380157"/>
            <a:ext cx="7215238" cy="78581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Файл:Mercury-real color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428604"/>
            <a:ext cx="4857784" cy="476476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14480" y="5357826"/>
            <a:ext cx="5482590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Меркурий в натуральном </a:t>
            </a:r>
          </a:p>
          <a:p>
            <a:pPr algn="ctr"/>
            <a:r>
              <a:rPr lang="ru-RU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цвете</a:t>
            </a:r>
            <a:endParaRPr lang="ru-RU" sz="32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Файл:Mercury in color - Prockter07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42852"/>
            <a:ext cx="5357849" cy="4683009"/>
          </a:xfrm>
          <a:prstGeom prst="rect">
            <a:avLst/>
          </a:prstGeom>
          <a:noFill/>
        </p:spPr>
      </p:pic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4857760"/>
            <a:ext cx="6560234" cy="17526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Мерку́рий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 — самая близкая к Солнцу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4" tooltip="Планета"/>
              </a:rPr>
              <a:t>планета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5" tooltip="Солнечная система"/>
              </a:rPr>
              <a:t>Солнечной системы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обращающаяся вокруг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6" tooltip="Солнце"/>
              </a:rPr>
              <a:t>Солнца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за 88 дней. Меркурий относится к внутренним планетам, так как его орбита проходит ближе к Солнцу, чем орбита Земли. 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229600" cy="2209800"/>
          </a:xfrm>
        </p:spPr>
        <p:txBody>
          <a:bodyPr/>
          <a:lstStyle/>
          <a:p>
            <a:pPr algn="ctr"/>
            <a:r>
              <a:rPr lang="ru-RU" b="1" dirty="0" smtClean="0"/>
              <a:t>История и название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11560" y="3068960"/>
            <a:ext cx="8050924" cy="342902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Самые древние свидетельства наблюдения Меркурия можно найти ещё в шумерских клинописных текстах, датируемых третьим тысячелетием до н. э. Планета названа в честь бога римского пантеона </a:t>
            </a:r>
            <a:r>
              <a:rPr lang="ru-RU" i="1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2" tooltip="Меркурий (бог)"/>
              </a:rPr>
              <a:t>Меркурия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аналога греческого </a:t>
            </a:r>
            <a:r>
              <a:rPr lang="ru-RU" i="1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3" tooltip="Гермес"/>
              </a:rPr>
              <a:t>Гермеса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и Вавилонского </a:t>
            </a:r>
            <a:r>
              <a:rPr lang="ru-RU" i="1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4" tooltip="Набу (бог)"/>
              </a:rPr>
              <a:t>Набу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Древние греки времён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5" tooltip="Гесиод"/>
              </a:rPr>
              <a:t>Гесиода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называли Меркурий «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Στίλβων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» (Стилбон, Блестящий). До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6" tooltip="V век до н. э."/>
              </a:rPr>
              <a:t>V века до н. э.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греки полагали, что Меркурий, видимый на вечернем и утреннем небе — два различных объекта. В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7" tooltip="Древняя Индия"/>
              </a:rPr>
              <a:t>Древней Индии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Меркурий именовали </a:t>
            </a:r>
            <a:r>
              <a:rPr lang="ru-RU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Будда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(बुध) и </a:t>
            </a:r>
            <a:r>
              <a:rPr lang="ru-RU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Рогинея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В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8" tooltip="Китайский язык"/>
              </a:rPr>
              <a:t>китайском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9" tooltip="Японский язык"/>
              </a:rPr>
              <a:t>японском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10" tooltip="Вьетнамский язык"/>
              </a:rPr>
              <a:t>вьетнамском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и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11" tooltip="Корейский язык"/>
              </a:rPr>
              <a:t>корейском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языках Меркурий называется </a:t>
            </a:r>
            <a:r>
              <a:rPr lang="ru-RU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Водяная звезда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(水星) (в соответствии с представлениями о «Пяти элементах». На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12" tooltip="Иврит"/>
              </a:rPr>
              <a:t>иврите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название Меркурия звучит как «</a:t>
            </a:r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Коха́в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Хама́» (כוכב חמה) («Солнечная планета»).</a:t>
            </a:r>
          </a:p>
          <a:p>
            <a:pPr algn="ctr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8229600" cy="1733569"/>
          </a:xfrm>
        </p:spPr>
        <p:txBody>
          <a:bodyPr/>
          <a:lstStyle/>
          <a:p>
            <a:pPr algn="ctr"/>
            <a:r>
              <a:rPr lang="ru-RU" b="1" dirty="0" smtClean="0"/>
              <a:t>Физические характеристики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4071942"/>
            <a:ext cx="6560234" cy="1752600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Меркурий — самая маленькая планета земной группы. Его радиус составляет всего 2439,7 ± 1,0 км, что меньше радиуса спутника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2" tooltip="Юпитер (планета)"/>
              </a:rPr>
              <a:t>Юпитера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3" tooltip="Ганимед (спутник Юпитера)"/>
              </a:rPr>
              <a:t>Ганимеда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и спутника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4" tooltip="Сатурн (планета)"/>
              </a:rPr>
              <a:t>Сатурна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5" tooltip="Титан (спутник Сатурна)"/>
              </a:rPr>
              <a:t>Титана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Масса планеты равна 3,3×10</a:t>
            </a:r>
            <a:r>
              <a:rPr lang="ru-RU" baseline="30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23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кг. Средняя плотность Меркурия довольно велика — 5,43 г/см³, что лишь незначительно меньше плотности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6" tooltip="Земля"/>
              </a:rPr>
              <a:t>Земли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Учитывая, что Земля больше по размерам, значение плотности Меркурия указывает на повышенное содержание в его недрах металлов.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7" tooltip="Ускорение свободного падения"/>
              </a:rPr>
              <a:t>Ускорение свободного падения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на Меркурии равно 3,70 м/с². Вторая космическая скорость — 4,3 км/с.</a:t>
            </a:r>
          </a:p>
          <a:p>
            <a:pPr algn="ctr"/>
            <a:endParaRPr lang="ru-RU" dirty="0"/>
          </a:p>
        </p:txBody>
      </p:sp>
      <p:pic>
        <p:nvPicPr>
          <p:cNvPr id="4" name="Рисунок 3" descr="http://upload.wikimedia.org/wikipedia/commons/thumb/b/b9/Terrestrial_planet_size_comparisons.jpg/200px-Terrestrial_planet_size_comparisons.jpg">
            <a:hlinkClick r:id="rId8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85720" y="2214554"/>
            <a:ext cx="321471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3571876"/>
            <a:ext cx="42661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Сравнительные размеры Меркурия, Венеры, Земли и Марса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Орбитальные характеристики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2" tooltip="Афелий"/>
              </a:rPr>
              <a:t>Афелий</a:t>
            </a:r>
            <a:endParaRPr lang="ru-RU" u="sng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69 816 927 км</a:t>
            </a:r>
            <a:br>
              <a:rPr lang="ru-RU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0,46669733 </a:t>
            </a:r>
            <a:r>
              <a:rPr lang="ru-RU" u="sng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3" tooltip="Астрономическая единица"/>
              </a:rPr>
              <a:t>а. е.</a:t>
            </a:r>
            <a:endParaRPr lang="ru-RU" u="sng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4" tooltip="Перигелий"/>
              </a:rPr>
              <a:t>Перигелий</a:t>
            </a:r>
            <a:endParaRPr lang="ru-RU" u="sng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46 001 210 км</a:t>
            </a:r>
            <a:br>
              <a:rPr lang="ru-RU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0,30749909 а. е.</a:t>
            </a:r>
          </a:p>
          <a:p>
            <a:r>
              <a:rPr lang="ru-RU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5" tooltip="Большая полуось"/>
              </a:rPr>
              <a:t>Большая полуось</a:t>
            </a:r>
            <a:endParaRPr lang="ru-RU" u="sng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57 909 068 км</a:t>
            </a:r>
            <a:br>
              <a:rPr lang="ru-RU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0,38709821 а. е.</a:t>
            </a:r>
          </a:p>
          <a:p>
            <a:r>
              <a:rPr lang="ru-RU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6" tooltip="Эксцентриситет"/>
              </a:rPr>
              <a:t>Орбитальный эксцентриситет</a:t>
            </a:r>
            <a:endParaRPr lang="ru-RU" u="sng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0,20530294</a:t>
            </a:r>
          </a:p>
          <a:p>
            <a:r>
              <a:rPr lang="ru-RU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7" tooltip="Сидерический период"/>
              </a:rPr>
              <a:t>Сидерический период</a:t>
            </a:r>
            <a:endParaRPr lang="ru-RU" u="sng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87,969 дней</a:t>
            </a:r>
            <a:r>
              <a:rPr lang="ru-RU" u="sng" baseline="30000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8"/>
              </a:rPr>
              <a:t>[1]</a:t>
            </a:r>
            <a:endParaRPr lang="ru-RU" u="sng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9" tooltip="Синодический период"/>
              </a:rPr>
              <a:t>Синодический период</a:t>
            </a:r>
            <a:endParaRPr lang="ru-RU" u="sng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115,88 дней</a:t>
            </a:r>
          </a:p>
          <a:p>
            <a:r>
              <a:rPr lang="ru-RU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10" tooltip="Орбитальная скорость"/>
              </a:rPr>
              <a:t>Орбитальная скорость</a:t>
            </a:r>
            <a:endParaRPr lang="ru-RU" u="sng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47,87 км/с</a:t>
            </a:r>
          </a:p>
          <a:p>
            <a:r>
              <a:rPr lang="ru-RU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11" tooltip="Средняя аномалия"/>
              </a:rPr>
              <a:t>Средняя аномалия</a:t>
            </a:r>
            <a:endParaRPr lang="ru-RU" u="sng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174,795884°</a:t>
            </a:r>
          </a:p>
          <a:p>
            <a:r>
              <a:rPr lang="ru-RU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12" tooltip="Наклонение (астрономия)"/>
              </a:rPr>
              <a:t>Наклонение</a:t>
            </a:r>
            <a:endParaRPr lang="ru-RU" u="sng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3,38° (относительно солнечного экватора)</a:t>
            </a:r>
          </a:p>
          <a:p>
            <a:r>
              <a:rPr lang="ru-RU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13" tooltip="Долгота восходящего узла"/>
              </a:rPr>
              <a:t>Долгота восходящего узла</a:t>
            </a:r>
            <a:endParaRPr lang="ru-RU" u="sng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48,330541°</a:t>
            </a:r>
          </a:p>
          <a:p>
            <a:r>
              <a:rPr lang="ru-RU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14" tooltip="Аргумент перицентра"/>
              </a:rPr>
              <a:t>Аргумент перицентра</a:t>
            </a:r>
            <a:endParaRPr lang="ru-RU" u="sng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29,124279°</a:t>
            </a:r>
          </a:p>
          <a:p>
            <a:r>
              <a:rPr lang="ru-RU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Число </a:t>
            </a:r>
            <a:r>
              <a:rPr lang="ru-RU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15" tooltip="Спутник (космос)"/>
              </a:rPr>
              <a:t>спутников</a:t>
            </a:r>
            <a:endParaRPr lang="ru-RU" u="sng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нет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" name="Содержимое 6" descr="http://upload.wikimedia.org/wikipedia/commons/thumb/9/90/Mercury-real_color.jpg/180px-Mercury-real_color.jpg">
            <a:hlinkClick r:id="rId16"/>
          </p:cNvPr>
          <p:cNvPicPr>
            <a:picLocks noGrp="1"/>
          </p:cNvPicPr>
          <p:nvPr>
            <p:ph sz="half" idx="2"/>
          </p:nvPr>
        </p:nvPicPr>
        <p:blipFill>
          <a:blip r:embed="rId17"/>
          <a:srcRect/>
          <a:stretch>
            <a:fillRect/>
          </a:stretch>
        </p:blipFill>
        <p:spPr bwMode="auto">
          <a:xfrm>
            <a:off x="4572000" y="1785926"/>
            <a:ext cx="378621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8250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Физические характеристики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1412776"/>
            <a:ext cx="4762872" cy="4879424"/>
          </a:xfrm>
        </p:spPr>
        <p:txBody>
          <a:bodyPr>
            <a:noAutofit/>
          </a:bodyPr>
          <a:lstStyle/>
          <a:p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2" tooltip="Сжатие (астрономия) (страница отсутствует)"/>
              </a:rPr>
              <a:t>Сжатие</a:t>
            </a:r>
            <a:endParaRPr lang="ru-RU" sz="1000" b="1" u="sng" dirty="0" smtClean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&lt; 0,0006</a:t>
            </a:r>
          </a:p>
          <a:p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3" tooltip="Средний радиус (страница отсутствует)"/>
              </a:rPr>
              <a:t>Средний радиус</a:t>
            </a:r>
            <a:endParaRPr lang="ru-RU" sz="1000" b="1" u="sng" dirty="0" smtClean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2439,7 ± 1,0 км</a:t>
            </a:r>
          </a:p>
          <a:p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4" tooltip="Площадь поверхности"/>
              </a:rPr>
              <a:t>Площадь поверхности</a:t>
            </a:r>
            <a:endParaRPr lang="ru-RU" sz="1000" b="1" u="sng" dirty="0" smtClean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7,48×10</a:t>
            </a:r>
            <a:r>
              <a:rPr lang="ru-RU" sz="1000" b="1" u="sng" baseline="30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км²</a:t>
            </a:r>
            <a:b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0,108 Земных.</a:t>
            </a:r>
          </a:p>
          <a:p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5" tooltip="Объём"/>
              </a:rPr>
              <a:t>Объём</a:t>
            </a:r>
            <a:endParaRPr lang="ru-RU" sz="1000" b="1" u="sng" dirty="0" smtClean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6,083×10</a:t>
            </a:r>
            <a:r>
              <a:rPr lang="ru-RU" sz="1000" b="1" u="sng" baseline="30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км³</a:t>
            </a:r>
            <a:b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0,054 Земных</a:t>
            </a:r>
          </a:p>
          <a:p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6" tooltip="Масса"/>
              </a:rPr>
              <a:t>Масса</a:t>
            </a:r>
            <a:endParaRPr lang="ru-RU" sz="1000" b="1" u="sng" dirty="0" smtClean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3,3022×10</a:t>
            </a:r>
            <a:r>
              <a:rPr lang="ru-RU" sz="1000" b="1" u="sng" baseline="30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23</a:t>
            </a:r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кг</a:t>
            </a:r>
            <a:b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0,055 Земных</a:t>
            </a:r>
          </a:p>
          <a:p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Средняя </a:t>
            </a:r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7" tooltip="Плотность"/>
              </a:rPr>
              <a:t>плотность</a:t>
            </a:r>
            <a:endParaRPr lang="ru-RU" sz="1000" b="1" u="sng" dirty="0" smtClean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5,427 г/см³</a:t>
            </a:r>
          </a:p>
          <a:p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8" tooltip="Ускорение свободного падения"/>
              </a:rPr>
              <a:t>Ускорение свободного падения</a:t>
            </a:r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9" tooltip="Экватор"/>
              </a:rPr>
              <a:t>экваторе</a:t>
            </a:r>
            <a:endParaRPr lang="ru-RU" sz="1000" b="1" u="sng" dirty="0" smtClean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3,7 м/с²</a:t>
            </a:r>
            <a:b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0,38 </a:t>
            </a:r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8" tooltip="Ускорение свободного падения"/>
              </a:rPr>
              <a:t>g</a:t>
            </a:r>
            <a:endParaRPr lang="ru-RU" sz="1000" b="1" u="sng" dirty="0" smtClean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10" tooltip="Вторая космическая скорость"/>
              </a:rPr>
              <a:t>Вторая космическая скорость</a:t>
            </a:r>
            <a:endParaRPr lang="ru-RU" sz="1000" b="1" u="sng" dirty="0" smtClean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4,25 км/с</a:t>
            </a:r>
          </a:p>
          <a:p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Скорость вращения (на экваторе)</a:t>
            </a:r>
          </a:p>
          <a:p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10,892 км/ч</a:t>
            </a:r>
          </a:p>
          <a:p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11" tooltip="Период вращения"/>
              </a:rPr>
              <a:t>Период вращения</a:t>
            </a:r>
            <a:endParaRPr lang="ru-RU" sz="1000" b="1" u="sng" dirty="0" smtClean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58,646 дней (1407,5 часов)</a:t>
            </a:r>
          </a:p>
          <a:p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12" tooltip="Наклон оси вращения планеты"/>
              </a:rPr>
              <a:t>Наклон оси вращения</a:t>
            </a:r>
            <a:endParaRPr lang="ru-RU" sz="1000" b="1" u="sng" dirty="0" smtClean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0,01°</a:t>
            </a:r>
          </a:p>
          <a:p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13" tooltip="Прямое восхождение"/>
              </a:rPr>
              <a:t>Прямое восхождение</a:t>
            </a:r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на северном полюсе</a:t>
            </a:r>
          </a:p>
          <a:p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18 ч 44 мин 2 с</a:t>
            </a:r>
            <a:b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281.01°</a:t>
            </a:r>
          </a:p>
          <a:p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14" tooltip="Склонение (астрономия)"/>
              </a:rPr>
              <a:t>Склонение</a:t>
            </a:r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на северном полюсе</a:t>
            </a:r>
          </a:p>
          <a:p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61,45°</a:t>
            </a:r>
          </a:p>
          <a:p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15" tooltip="Альбедо"/>
              </a:rPr>
              <a:t>Альбедо</a:t>
            </a:r>
            <a:endParaRPr lang="ru-RU" sz="1000" b="1" u="sng" dirty="0" smtClean="0">
              <a:solidFill>
                <a:schemeClr val="bg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0,119 (Бонд)</a:t>
            </a:r>
            <a:b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0,106 (геом. </a:t>
            </a:r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15" tooltip="Альбедо"/>
              </a:rPr>
              <a:t>альбедо</a:t>
            </a:r>
            <a:r>
              <a:rPr lang="ru-RU" sz="10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endParaRPr lang="ru-RU" sz="800" b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Меркурий">
            <a:hlinkClick r:id="rId16" tooltip="Меркурий"/>
          </p:cNvPr>
          <p:cNvPicPr>
            <a:picLocks noGrp="1"/>
          </p:cNvPicPr>
          <p:nvPr>
            <p:ph sz="half" idx="2"/>
          </p:nvPr>
        </p:nvPicPr>
        <p:blipFill>
          <a:blip r:embed="rId17"/>
          <a:srcRect/>
          <a:stretch>
            <a:fillRect/>
          </a:stretch>
        </p:blipFill>
        <p:spPr bwMode="auto">
          <a:xfrm>
            <a:off x="4643438" y="2000240"/>
            <a:ext cx="292895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Поверхность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429124" y="1645920"/>
            <a:ext cx="4257676" cy="4526280"/>
          </a:xfrm>
        </p:spPr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ru-RU" sz="3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       Поверхность Меркурия во многом напоминает </a:t>
            </a:r>
            <a:r>
              <a:rPr lang="ru-RU" sz="3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2" tooltip="Луна"/>
              </a:rPr>
              <a:t>лунную</a:t>
            </a:r>
            <a:r>
              <a:rPr lang="ru-RU" sz="3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 — она усеяна множеством кратеров. Плотность кратеров различна на разных участках. Предполагается, что более густо усеянные кратерами участки являются более древними, а менее густо усеянные — более молодыми, образовавшимися при затоплении лавой старой поверхности. В то же время, крупные кратеры встречаются на Меркурии реже, чем на Луне. Самый большой кратер на Меркурии назван в честь великого немецкого композитора </a:t>
            </a:r>
            <a:r>
              <a:rPr lang="ru-RU" sz="3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3" tooltip="Бетховен, Людвиг ван"/>
              </a:rPr>
              <a:t>Бетховена</a:t>
            </a:r>
            <a:r>
              <a:rPr lang="ru-RU" sz="3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, его поперечник составляет 625 км. Однако сходство неполное — на Меркурии видны образования, которые на Луне не встречаются. Важным различием гористых </a:t>
            </a:r>
            <a:r>
              <a:rPr lang="ru-RU" sz="3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4" tooltip="Ландшафт"/>
              </a:rPr>
              <a:t>ландшафтов</a:t>
            </a:r>
            <a:r>
              <a:rPr lang="ru-RU" sz="3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Меркурия и Луны является присутствие на Меркурии многочисленных зубчатых откосов, простирающихся на сотни километров — эскарпов. Изучение их структуры показало, что они образовались при сжатии, сопровождавшем остывание планеты, в результате которого поверхность Меркурия уменьшилась на 1 %. Наличие на поверхности Меркурия хорошо сохранившихся больших </a:t>
            </a:r>
            <a:r>
              <a:rPr lang="ru-RU" sz="3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5" tooltip="Ударный кратер"/>
              </a:rPr>
              <a:t>кратеров</a:t>
            </a:r>
            <a:r>
              <a:rPr lang="ru-RU" sz="3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говорит о том, что в течение последних 3—4 миллиардов лет там не происходило в широких масштабах движение участков коры, а также отсутствовала </a:t>
            </a:r>
            <a:r>
              <a:rPr lang="ru-RU" sz="3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  <a:hlinkClick r:id="rId6" tooltip="Эрозия (геология)"/>
              </a:rPr>
              <a:t>эрозия</a:t>
            </a:r>
            <a:r>
              <a:rPr lang="ru-RU" sz="3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поверхности, последнее почти полностью исключает возможность существования в истории Меркурия сколько-нибудь существенной атмосферы.</a:t>
            </a:r>
          </a:p>
          <a:p>
            <a:pPr>
              <a:buNone/>
            </a:pP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Содержимое 5" descr="http://upload.wikimedia.org/wikipedia/commons/thumb/5/5b/EN0108821596M_Sholem_Aleichem_crater_on_Mercury.png/180px-EN0108821596M_Sholem_Aleichem_crater_on_Mercury.png">
            <a:hlinkClick r:id="rId7"/>
          </p:cNvPr>
          <p:cNvPicPr>
            <a:picLocks noGrp="1"/>
          </p:cNvPicPr>
          <p:nvPr>
            <p:ph sz="half" idx="1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714348" y="1857364"/>
            <a:ext cx="321471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28596" y="5572140"/>
            <a:ext cx="40005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Поверхность напоминает лунную (снимок MESSENGER)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Исследования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Меркурий — наименее изученная планета земной группы. Только два аппарата были направлены для его исследования. Первым был «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2" tooltip="Маринер-10"/>
              </a:rPr>
              <a:t>Маринер-10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», который в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3" tooltip="1974 год в науке"/>
              </a:rPr>
              <a:t>1974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—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4" tooltip="1975 год в науке"/>
              </a:rPr>
              <a:t>1975 годах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трижды пролетел мимо Меркурия; максимальное сближение составляло 320 км. В результате было получено несколько тысяч снимков, охватывающих примерно 45 % поверхности планеты. Дальнейшие исследования с Земли показали возможность существования водяного льда в полярных кратерах.</a:t>
            </a:r>
          </a:p>
          <a:p>
            <a:pPr algn="ctr"/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http://upload.wikimedia.org/wikipedia/commons/thumb/e/ec/208630main_detailed_first.jpg/250px-208630main_detailed_first.jpg">
            <a:hlinkClick r:id="rId5"/>
          </p:cNvPr>
          <p:cNvPicPr>
            <a:picLocks noGrp="1"/>
          </p:cNvPicPr>
          <p:nvPr>
            <p:ph sz="half" idx="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714876" y="1785926"/>
            <a:ext cx="371477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Кратер</a:t>
            </a:r>
            <a:endParaRPr lang="ru-RU" dirty="0"/>
          </a:p>
        </p:txBody>
      </p:sp>
      <p:pic>
        <p:nvPicPr>
          <p:cNvPr id="4" name="Рисунок 3" descr="http://upload.wikimedia.org/wikipedia/commons/thumb/5/5b/CW0131775256F_Kuiper_Crater.png/180px-CW0131775256F_Kuiper_Crater.pn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1643050"/>
            <a:ext cx="3500462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214546" y="6000768"/>
            <a:ext cx="442912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Кратер 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Койпер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(чуть ниже центра). Снимок КА MESSENGER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54</TotalTime>
  <Words>99</Words>
  <Application>Microsoft Office PowerPoint</Application>
  <PresentationFormat>Экран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Литейная</vt:lpstr>
      <vt:lpstr>Презентация PowerPoint</vt:lpstr>
      <vt:lpstr>Презентация PowerPoint</vt:lpstr>
      <vt:lpstr>История и название </vt:lpstr>
      <vt:lpstr>Физические характеристики</vt:lpstr>
      <vt:lpstr>Орбитальные характеристики</vt:lpstr>
      <vt:lpstr>Физические характеристики</vt:lpstr>
      <vt:lpstr>Поверхность </vt:lpstr>
      <vt:lpstr>Исследования </vt:lpstr>
      <vt:lpstr>Кратер</vt:lpstr>
      <vt:lpstr>Презентация PowerPoint</vt:lpstr>
    </vt:vector>
  </TitlesOfParts>
  <Company>МОУ Колыбельская СОШ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Пятый</dc:creator>
  <cp:lastModifiedBy>Admin</cp:lastModifiedBy>
  <cp:revision>11</cp:revision>
  <dcterms:created xsi:type="dcterms:W3CDTF">2009-12-23T07:24:56Z</dcterms:created>
  <dcterms:modified xsi:type="dcterms:W3CDTF">2004-12-31T23:47:35Z</dcterms:modified>
</cp:coreProperties>
</file>