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</p:sldMasterIdLst>
  <p:notesMasterIdLst>
    <p:notesMasterId r:id="rId24"/>
  </p:notesMasterIdLst>
  <p:handoutMasterIdLst>
    <p:handoutMasterId r:id="rId25"/>
  </p:handoutMasterIdLst>
  <p:sldIdLst>
    <p:sldId id="256" r:id="rId3"/>
    <p:sldId id="293" r:id="rId4"/>
    <p:sldId id="277" r:id="rId5"/>
    <p:sldId id="281" r:id="rId6"/>
    <p:sldId id="259" r:id="rId7"/>
    <p:sldId id="278" r:id="rId8"/>
    <p:sldId id="282" r:id="rId9"/>
    <p:sldId id="283" r:id="rId10"/>
    <p:sldId id="284" r:id="rId11"/>
    <p:sldId id="290" r:id="rId12"/>
    <p:sldId id="288" r:id="rId13"/>
    <p:sldId id="289" r:id="rId14"/>
    <p:sldId id="285" r:id="rId15"/>
    <p:sldId id="286" r:id="rId16"/>
    <p:sldId id="261" r:id="rId17"/>
    <p:sldId id="262" r:id="rId18"/>
    <p:sldId id="265" r:id="rId19"/>
    <p:sldId id="263" r:id="rId20"/>
    <p:sldId id="292" r:id="rId21"/>
    <p:sldId id="266" r:id="rId22"/>
    <p:sldId id="276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B5AD"/>
    <a:srgbClr val="EA945A"/>
    <a:srgbClr val="800000"/>
    <a:srgbClr val="FF9900"/>
    <a:srgbClr val="FFFF00"/>
    <a:srgbClr val="C0C0C0"/>
    <a:srgbClr val="D5D5D5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03" autoAdjust="0"/>
    <p:restoredTop sz="94664" autoAdjust="0"/>
  </p:normalViewPr>
  <p:slideViewPr>
    <p:cSldViewPr>
      <p:cViewPr>
        <p:scale>
          <a:sx n="66" d="100"/>
          <a:sy n="66" d="100"/>
        </p:scale>
        <p:origin x="-1566" y="-4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6"/>
    </p:cViewPr>
  </p:sorterViewPr>
  <p:gridSpacing cx="73737788" cy="7373778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lt-LT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lt-LT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lt-LT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61C3A3E-52D9-4F9E-A1E4-3E8C642D45F0}" type="slidenum">
              <a:rPr lang="lt-LT"/>
              <a:pPr/>
              <a:t>‹#›</a:t>
            </a:fld>
            <a:endParaRPr 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30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F51AF54-FEEB-4942-8DB5-4DEB8A7EBC7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2C4FA3-F566-4256-932A-AA8814BCEF96}" type="slidenum">
              <a:rPr lang="en-US"/>
              <a:pPr/>
              <a:t>1</a:t>
            </a:fld>
            <a:endParaRPr lang="en-US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240567-40B5-46C6-B545-91C1842785D4}" type="slidenum">
              <a:rPr lang="en-US"/>
              <a:pPr/>
              <a:t>12</a:t>
            </a:fld>
            <a:endParaRPr lang="en-US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B2EE2E-A7D7-4411-99AA-93BB022C4491}" type="slidenum">
              <a:rPr lang="en-US"/>
              <a:pPr/>
              <a:t>13</a:t>
            </a:fld>
            <a:endParaRPr lang="en-US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82E54C-CC25-4FFA-9BC3-CD3B366C7BE6}" type="slidenum">
              <a:rPr lang="en-US"/>
              <a:pPr/>
              <a:t>14</a:t>
            </a:fld>
            <a:endParaRPr 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F28733-30D9-4E75-B9DE-20526D994359}" type="slidenum">
              <a:rPr lang="en-US"/>
              <a:pPr/>
              <a:t>15</a:t>
            </a:fld>
            <a:endParaRPr lang="en-US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7FE7AC-36E6-4F25-803F-4614BC41568D}" type="slidenum">
              <a:rPr lang="en-US"/>
              <a:pPr/>
              <a:t>16</a:t>
            </a:fld>
            <a:endParaRPr lang="en-US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592119-917E-406B-AFCE-267704DE7BF4}" type="slidenum">
              <a:rPr lang="en-US"/>
              <a:pPr/>
              <a:t>17</a:t>
            </a:fld>
            <a:endParaRPr lang="en-US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EC614E-7F2A-4A8E-833F-4C695FF5E7EC}" type="slidenum">
              <a:rPr lang="en-US"/>
              <a:pPr/>
              <a:t>18</a:t>
            </a:fld>
            <a:endParaRPr lang="en-US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B28AC1-AE55-4F19-ADC7-A16C6E24C143}" type="slidenum">
              <a:rPr lang="en-US"/>
              <a:pPr/>
              <a:t>19</a:t>
            </a:fld>
            <a:endParaRPr lang="en-US"/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12965F-8447-4403-BF1B-C3FE8DAAF205}" type="slidenum">
              <a:rPr lang="en-US"/>
              <a:pPr/>
              <a:t>20</a:t>
            </a:fld>
            <a:endParaRPr lang="en-US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72C844-EF18-492B-8BD6-C94987F0D189}" type="slidenum">
              <a:rPr lang="en-US"/>
              <a:pPr/>
              <a:t>21</a:t>
            </a:fld>
            <a:endParaRPr lang="en-US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6CE220-1C58-4895-8736-19E7EA85D60B}" type="slidenum">
              <a:rPr lang="en-US"/>
              <a:pPr/>
              <a:t>3</a:t>
            </a:fld>
            <a:endParaRPr lang="en-US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56F7B9-5C11-4EBB-AD8E-746E7C4F115F}" type="slidenum">
              <a:rPr lang="en-US"/>
              <a:pPr/>
              <a:t>4</a:t>
            </a:fld>
            <a:endParaRPr lang="en-US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7E6ED3-61B6-4F52-976E-7B15D17BCC88}" type="slidenum">
              <a:rPr lang="en-US"/>
              <a:pPr/>
              <a:t>5</a:t>
            </a:fld>
            <a:endParaRPr lang="en-US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2AD739-0AF9-4045-9DAF-BD7EAD0386D0}" type="slidenum">
              <a:rPr lang="en-US"/>
              <a:pPr/>
              <a:t>6</a:t>
            </a:fld>
            <a:endParaRPr lang="en-US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ADD35D-2299-43F2-9814-442EBDD81E4E}" type="slidenum">
              <a:rPr lang="en-US"/>
              <a:pPr/>
              <a:t>7</a:t>
            </a:fld>
            <a:endParaRPr lang="en-US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CF17F2-A7CF-45BB-85E8-C697E5B01D39}" type="slidenum">
              <a:rPr lang="en-US"/>
              <a:pPr/>
              <a:t>8</a:t>
            </a:fld>
            <a:endParaRPr lang="en-US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664109-C014-43A4-9151-EF4AC130EACF}" type="slidenum">
              <a:rPr lang="en-US"/>
              <a:pPr/>
              <a:t>9</a:t>
            </a:fld>
            <a:endParaRPr lang="en-US"/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5C619D-044F-46B5-B186-1665631CCDA7}" type="slidenum">
              <a:rPr lang="en-US"/>
              <a:pPr/>
              <a:t>11</a:t>
            </a:fld>
            <a:endParaRPr lang="en-US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45E80F-3E35-417A-9261-C434D79B74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3B4DD9-407B-4907-A589-8D4979AF095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38925" y="260350"/>
            <a:ext cx="2058988" cy="58658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60350"/>
            <a:ext cx="6029325" cy="58658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86A974-15D2-4C8C-A6EF-E83E1A3B425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7921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FE2CCD7-4D18-43A1-BA27-3B6E24F314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7921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BD7DF71-3BD3-4224-8A94-251742811D1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7921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7B3D626-3601-4178-BB0C-C359B847E86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60350"/>
            <a:ext cx="8240713" cy="58658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9BDBF50-4D72-48FC-9300-CC62CBFF49E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68313" y="260350"/>
            <a:ext cx="8229600" cy="7921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88A8B74-5F5B-4591-A9B2-5D6421928B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4B7858-AD72-4D08-9D0B-996899AE59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96AB84-6B71-4B34-8D2A-7831213CAC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42B1E3-2D34-46C6-BAB4-6A5AF8D6D1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5B08B5-29E3-4CA2-B1D9-9F3AEDBB21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E381E5-4B1B-4D13-AB73-39C32715CE0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0C1462-2661-411F-822A-607944A1D31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66BE77-743A-4624-B630-F037F305F2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6EE020-1BC2-4235-937A-E39FB50017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2CBBBA-6063-4373-856B-7EEA7F2B844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539483-122D-463D-ADB6-3310015A62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901BCE-2A35-4CE9-BE30-4FF3AAA848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38925" y="260350"/>
            <a:ext cx="2058988" cy="58658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60350"/>
            <a:ext cx="6029325" cy="58658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6E4F4A-F50F-4EB7-8A72-25E6751DC5A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8C3CB1-BCFD-4943-9D1F-36F535F45D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70E6A5-A830-41E9-A6F7-66E849B5A66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C60D4B-9E33-4E82-910C-088B59385E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D3E529-4992-4514-96CE-71975D1C051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696F71-9F98-415B-9C99-E5B15984DD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9EACCF-3673-4FB5-8C9E-E62B8AA5C4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3D0B67-FE35-4F67-B034-60DB7CF76C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A1BC667-F1E2-4EAA-B05F-FF0E27B5C554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1031" name="Group 7"/>
          <p:cNvGrpSpPr>
            <a:grpSpLocks/>
          </p:cNvGrpSpPr>
          <p:nvPr userDrawn="1"/>
        </p:nvGrpSpPr>
        <p:grpSpPr bwMode="auto">
          <a:xfrm>
            <a:off x="7272338" y="6272213"/>
            <a:ext cx="1116012" cy="252412"/>
            <a:chOff x="4581" y="3951"/>
            <a:chExt cx="703" cy="159"/>
          </a:xfrm>
        </p:grpSpPr>
        <p:sp>
          <p:nvSpPr>
            <p:cNvPr id="1032" name="AutoShape 8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44" y="3951"/>
              <a:ext cx="159" cy="159"/>
            </a:xfrm>
            <a:prstGeom prst="actionButtonForwardNext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3" name="AutoShape 9">
              <a:hlinkClick r:id="" action="ppaction://hlinkshowjump?jump=previousslide" highlightClick="1"/>
            </p:cNvPr>
            <p:cNvSpPr>
              <a:spLocks noChangeArrowheads="1"/>
            </p:cNvSpPr>
            <p:nvPr/>
          </p:nvSpPr>
          <p:spPr bwMode="auto">
            <a:xfrm>
              <a:off x="4762" y="3951"/>
              <a:ext cx="159" cy="159"/>
            </a:xfrm>
            <a:prstGeom prst="actionButtonBackPrevious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4" name="AutoShape 10">
              <a:hlinkClick r:id="" action="ppaction://hlinkshowjump?jump=firstslide" highlightClick="1"/>
            </p:cNvPr>
            <p:cNvSpPr>
              <a:spLocks noChangeArrowheads="1"/>
            </p:cNvSpPr>
            <p:nvPr/>
          </p:nvSpPr>
          <p:spPr bwMode="auto">
            <a:xfrm>
              <a:off x="4581" y="3951"/>
              <a:ext cx="159" cy="159"/>
            </a:xfrm>
            <a:prstGeom prst="actionButtonHome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5" name="AutoShape 11">
              <a:hlinkClick r:id="" action="ppaction://hlinkshowjump?jump=lastslide" highlightClick="1"/>
            </p:cNvPr>
            <p:cNvSpPr>
              <a:spLocks noChangeArrowheads="1"/>
            </p:cNvSpPr>
            <p:nvPr/>
          </p:nvSpPr>
          <p:spPr bwMode="auto">
            <a:xfrm>
              <a:off x="5125" y="3951"/>
              <a:ext cx="159" cy="159"/>
            </a:xfrm>
            <a:prstGeom prst="actionButtonEnd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54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54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54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5694FB1-D2E9-4FAB-8E88-E4844D66C8FD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105479" name="Group 7"/>
          <p:cNvGrpSpPr>
            <a:grpSpLocks/>
          </p:cNvGrpSpPr>
          <p:nvPr userDrawn="1"/>
        </p:nvGrpSpPr>
        <p:grpSpPr bwMode="auto">
          <a:xfrm>
            <a:off x="7272338" y="6272213"/>
            <a:ext cx="1116012" cy="252412"/>
            <a:chOff x="4581" y="3951"/>
            <a:chExt cx="703" cy="159"/>
          </a:xfrm>
        </p:grpSpPr>
        <p:sp>
          <p:nvSpPr>
            <p:cNvPr id="105480" name="AutoShape 8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44" y="3951"/>
              <a:ext cx="159" cy="159"/>
            </a:xfrm>
            <a:prstGeom prst="actionButtonForwardNext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481" name="AutoShape 9">
              <a:hlinkClick r:id="" action="ppaction://hlinkshowjump?jump=previousslide" highlightClick="1"/>
            </p:cNvPr>
            <p:cNvSpPr>
              <a:spLocks noChangeArrowheads="1"/>
            </p:cNvSpPr>
            <p:nvPr/>
          </p:nvSpPr>
          <p:spPr bwMode="auto">
            <a:xfrm>
              <a:off x="4762" y="3951"/>
              <a:ext cx="159" cy="159"/>
            </a:xfrm>
            <a:prstGeom prst="actionButtonBackPrevious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482" name="AutoShape 10">
              <a:hlinkClick r:id="" action="ppaction://hlinkshowjump?jump=firstslide" highlightClick="1"/>
            </p:cNvPr>
            <p:cNvSpPr>
              <a:spLocks noChangeArrowheads="1"/>
            </p:cNvSpPr>
            <p:nvPr/>
          </p:nvSpPr>
          <p:spPr bwMode="auto">
            <a:xfrm>
              <a:off x="4581" y="3951"/>
              <a:ext cx="159" cy="159"/>
            </a:xfrm>
            <a:prstGeom prst="actionButtonHome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483" name="AutoShape 11">
              <a:hlinkClick r:id="" action="ppaction://hlinkshowjump?jump=lastslide" highlightClick="1"/>
            </p:cNvPr>
            <p:cNvSpPr>
              <a:spLocks noChangeArrowheads="1"/>
            </p:cNvSpPr>
            <p:nvPr/>
          </p:nvSpPr>
          <p:spPr bwMode="auto">
            <a:xfrm>
              <a:off x="5125" y="3951"/>
              <a:ext cx="159" cy="159"/>
            </a:xfrm>
            <a:prstGeom prst="actionButtonEnd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orldart.sjsu.edu/4DACTION/HANDLECGI/CTN1?theKW=Adolph+GOTTLIEB&amp;RefineSearch=NewSelection" TargetMode="Externa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pdlp.com/tobey.html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rk-rothko.com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hyperlink" Target="http://worldart.sjsu.edu/4DACTION/HANDLECGI/CTN1?theKW=Mark+TOBEY&amp;RefineSearch=NewSelection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ulture.lt/Lietuva/esme/page1.htm#abstr1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galerija.lt/dailininkai.php?page=1&amp;lang=&amp;open=more&amp;artist_id=41&amp;sort=&amp;sort_sk=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galerija.lt/dailininkai.php?lang=&amp;open=more&amp;artist_id=23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eg"/><Relationship Id="rId5" Type="http://schemas.openxmlformats.org/officeDocument/2006/relationships/hyperlink" Target="http://www.baltic-art.lt/artists/eugenijus_cukermanas/" TargetMode="External"/><Relationship Id="rId4" Type="http://schemas.openxmlformats.org/officeDocument/2006/relationships/hyperlink" Target="http://www.culture.lt/daile/01(1)/eac.htm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ulture.lt/daile/01(1)/dk.htm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tchive.com/artchive/N/nolde/wildly_dancing.jpg.html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0.jpeg"/><Relationship Id="rId5" Type="http://schemas.openxmlformats.org/officeDocument/2006/relationships/image" Target="../media/image5.jpeg"/><Relationship Id="rId4" Type="http://schemas.openxmlformats.org/officeDocument/2006/relationships/hyperlink" Target="http://www.artchive.com/artchive/K/kirchner.html#images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saginart.nm.ru/MOD/ex.htm" TargetMode="External"/><Relationship Id="rId7" Type="http://schemas.openxmlformats.org/officeDocument/2006/relationships/hyperlink" Target="http://www.directorinfo.ru/Article.aspx?id=13925&amp;iid=624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irectorinfo.ru/Article.aspx?id=13925&amp;iid=623" TargetMode="External"/><Relationship Id="rId5" Type="http://schemas.openxmlformats.org/officeDocument/2006/relationships/hyperlink" Target="http://www.periscope.ru/prs98_2/pr4/best/imgb/ex1m.htm" TargetMode="External"/><Relationship Id="rId4" Type="http://schemas.openxmlformats.org/officeDocument/2006/relationships/hyperlink" Target="http://visaginart.km.ru/POST/kirs.ppt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hyperlink" Target="http://www.artchive.com/artchive/K/kirchner.html#image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igtail.org/TIG/L_View/TVM/B/NAmerican/b.%20post%20WW%20II/kline-franz/kline-franz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ga.gov/cgi-bin/psearch?Request=S&amp;imageset=1&amp;Person=7860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orldart.sjsu.edu/4DACTION/HANDLECGI/CTN1?theKW=Clyfford+STILL&amp;RefineSearch=NewSelection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artchive.com/artchive/K/kirchner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6A3D6-EB2B-4BA9-98D4-70E817EA1E37}" type="slidenum">
              <a:rPr lang="en-US"/>
              <a:pPr/>
              <a:t>1</a:t>
            </a:fld>
            <a:endParaRPr lang="en-US"/>
          </a:p>
        </p:txBody>
      </p:sp>
      <p:sp>
        <p:nvSpPr>
          <p:cNvPr id="2078" name="Rectangle 30"/>
          <p:cNvSpPr>
            <a:spLocks noGrp="1" noChangeArrowheads="1"/>
          </p:cNvSpPr>
          <p:nvPr>
            <p:ph type="title"/>
          </p:nvPr>
        </p:nvSpPr>
        <p:spPr>
          <a:xfrm>
            <a:off x="323850" y="3500438"/>
            <a:ext cx="8229600" cy="792162"/>
          </a:xfrm>
        </p:spPr>
        <p:txBody>
          <a:bodyPr/>
          <a:lstStyle/>
          <a:p>
            <a:r>
              <a:rPr lang="ru-RU" sz="7200" b="1">
                <a:solidFill>
                  <a:srgbClr val="0000FF"/>
                </a:solidFill>
              </a:rPr>
              <a:t>Экспрессионизм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2FD8D-AB6F-43CE-84F7-48B2B19ED8CE}" type="slidenum">
              <a:rPr lang="en-US"/>
              <a:pPr/>
              <a:t>10</a:t>
            </a:fld>
            <a:endParaRPr lang="en-US"/>
          </a:p>
        </p:txBody>
      </p:sp>
      <p:sp>
        <p:nvSpPr>
          <p:cNvPr id="107524" name="Text Box 4"/>
          <p:cNvSpPr txBox="1">
            <a:spLocks noChangeArrowheads="1"/>
          </p:cNvSpPr>
          <p:nvPr/>
        </p:nvSpPr>
        <p:spPr bwMode="auto">
          <a:xfrm>
            <a:off x="5148263" y="5300663"/>
            <a:ext cx="37449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/>
              <a:t>МАКС ПЕХШТЕЙН</a:t>
            </a:r>
            <a:r>
              <a:rPr lang="ru-RU"/>
              <a:t>. </a:t>
            </a:r>
            <a:r>
              <a:rPr lang="ru-RU" i="1"/>
              <a:t>ГОЛОВА БОРОДАТОГО РЫБАКА</a:t>
            </a:r>
            <a:r>
              <a:rPr lang="ru-RU"/>
              <a:t> </a:t>
            </a:r>
            <a:endParaRPr lang="lt-LT"/>
          </a:p>
        </p:txBody>
      </p:sp>
      <p:sp>
        <p:nvSpPr>
          <p:cNvPr id="107535" name="AutoShape 15">
            <a:hlinkClick r:id="rId2" highlightClick="1"/>
          </p:cNvPr>
          <p:cNvSpPr>
            <a:spLocks noChangeArrowheads="1"/>
          </p:cNvSpPr>
          <p:nvPr/>
        </p:nvSpPr>
        <p:spPr bwMode="auto">
          <a:xfrm>
            <a:off x="7019925" y="6308725"/>
            <a:ext cx="215900" cy="215900"/>
          </a:xfrm>
          <a:prstGeom prst="actionButtonInformation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07537" name="Picture 17" descr="МАКС ПЕХШТЕЙН. КРИТИ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620713"/>
            <a:ext cx="3114675" cy="4000500"/>
          </a:xfrm>
          <a:prstGeom prst="rect">
            <a:avLst/>
          </a:prstGeom>
          <a:noFill/>
        </p:spPr>
      </p:pic>
      <p:pic>
        <p:nvPicPr>
          <p:cNvPr id="107539" name="Picture 19" descr="МАКС ПЕХШТЕЙН. ГОЛОВА БОРОДАТОГО РЫБАК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263" y="692150"/>
            <a:ext cx="3286125" cy="4000500"/>
          </a:xfrm>
          <a:prstGeom prst="rect">
            <a:avLst/>
          </a:prstGeom>
          <a:noFill/>
        </p:spPr>
      </p:pic>
      <p:sp>
        <p:nvSpPr>
          <p:cNvPr id="107540" name="Rectangle 20"/>
          <p:cNvSpPr>
            <a:spLocks noChangeArrowheads="1"/>
          </p:cNvSpPr>
          <p:nvPr/>
        </p:nvSpPr>
        <p:spPr bwMode="auto">
          <a:xfrm>
            <a:off x="900113" y="5300663"/>
            <a:ext cx="33099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b="1"/>
              <a:t>МАКС ПЕХШТЕЙН</a:t>
            </a:r>
            <a:r>
              <a:rPr lang="en-US"/>
              <a:t>. </a:t>
            </a:r>
            <a:r>
              <a:rPr lang="en-US" i="1"/>
              <a:t>КРИТИК</a:t>
            </a:r>
            <a:r>
              <a:rPr lang="en-US"/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887B2-8824-4054-8FB9-B807E024575D}" type="slidenum">
              <a:rPr lang="en-US"/>
              <a:pPr/>
              <a:t>11</a:t>
            </a:fld>
            <a:endParaRPr lang="en-US"/>
          </a:p>
        </p:txBody>
      </p:sp>
      <p:sp>
        <p:nvSpPr>
          <p:cNvPr id="92164" name="Text Box 4"/>
          <p:cNvSpPr txBox="1">
            <a:spLocks noChangeArrowheads="1"/>
          </p:cNvSpPr>
          <p:nvPr/>
        </p:nvSpPr>
        <p:spPr bwMode="auto">
          <a:xfrm>
            <a:off x="4787900" y="188913"/>
            <a:ext cx="41052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/>
              <a:t> </a:t>
            </a:r>
            <a:r>
              <a:rPr lang="en-US" sz="3200"/>
              <a:t>“Синий всадник”</a:t>
            </a:r>
            <a:endParaRPr lang="ru-RU" sz="3200"/>
          </a:p>
        </p:txBody>
      </p:sp>
      <p:sp>
        <p:nvSpPr>
          <p:cNvPr id="92165" name="Text Box 5"/>
          <p:cNvSpPr txBox="1">
            <a:spLocks noChangeArrowheads="1"/>
          </p:cNvSpPr>
          <p:nvPr/>
        </p:nvSpPr>
        <p:spPr bwMode="auto">
          <a:xfrm>
            <a:off x="250825" y="188913"/>
            <a:ext cx="4608513" cy="595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/>
              <a:t>в 1909 году В.Кандинским и А.Явленским было основано “Новое художественное объединение” в противовес отказавшемуся принимать произведения “авангардистских” художников “Мюнхенскому Сецессиону”. Вскоре В.Кандинский и Франц Марк основали альмонах “Синий всадник”. В одном из интервью 1930 года Кандинский рассказал навязчивому журналисту, почему возникло такое название: оба основателя любили синий цвет, кроме того, Марк любил лошадей, а Кандинский всадников.</a:t>
            </a:r>
            <a:br>
              <a:rPr lang="en-US" sz="1600"/>
            </a:br>
            <a:r>
              <a:rPr lang="en-US" sz="1600"/>
              <a:t>В конце 1911 года редакция альманаха открыла в одной из галерей выставку картин В. Кандинского, Ф.Марка, А. Макке и др., которая положила начало объединению “Синий всадник”. </a:t>
            </a:r>
            <a:br>
              <a:rPr lang="en-US" sz="1600"/>
            </a:br>
            <a:r>
              <a:rPr lang="en-US" sz="1600"/>
              <a:t>Для “Синего всадника”, в противоположность объединению “Мост”, было характерно тяготение к абстрактному искусству, к отказу от передачи видимого окружающего мира. Их творчество было призвано выражать чувства, раскрывая трансцендентную сущность вещей.</a:t>
            </a:r>
            <a:br>
              <a:rPr lang="en-US" sz="1600"/>
            </a:br>
            <a:endParaRPr lang="lt-LT" sz="1600"/>
          </a:p>
        </p:txBody>
      </p:sp>
      <p:pic>
        <p:nvPicPr>
          <p:cNvPr id="92178" name="Picture 18" descr="blaue_reiter_lar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3800" y="1341438"/>
            <a:ext cx="37719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2A07A-CAF3-4BDC-B995-0D65182C6ACC}" type="slidenum">
              <a:rPr lang="en-US"/>
              <a:pPr/>
              <a:t>12</a:t>
            </a:fld>
            <a:endParaRPr lang="en-US"/>
          </a:p>
        </p:txBody>
      </p:sp>
      <p:pic>
        <p:nvPicPr>
          <p:cNvPr id="94217" name="Picture 9" descr="ex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88913"/>
            <a:ext cx="5105400" cy="6335712"/>
          </a:xfrm>
          <a:prstGeom prst="rect">
            <a:avLst/>
          </a:prstGeom>
          <a:noFill/>
        </p:spPr>
      </p:pic>
      <p:sp>
        <p:nvSpPr>
          <p:cNvPr id="94219" name="Rectangle 11"/>
          <p:cNvSpPr>
            <a:spLocks noChangeArrowheads="1"/>
          </p:cNvSpPr>
          <p:nvPr/>
        </p:nvSpPr>
        <p:spPr bwMode="auto">
          <a:xfrm>
            <a:off x="5364163" y="4365625"/>
            <a:ext cx="33893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/>
              <a:t>Эрнст Кирхнер</a:t>
            </a:r>
            <a:r>
              <a:rPr lang="ru-RU"/>
              <a:t>. </a:t>
            </a:r>
            <a:r>
              <a:rPr lang="ru-RU" i="1"/>
              <a:t>Две девушки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E473D-EAF6-4A11-95F5-F8F8D2631993}" type="slidenum">
              <a:rPr lang="en-US"/>
              <a:pPr/>
              <a:t>13</a:t>
            </a:fld>
            <a:endParaRPr lang="en-US"/>
          </a:p>
        </p:txBody>
      </p:sp>
      <p:sp>
        <p:nvSpPr>
          <p:cNvPr id="89092" name="Text Box 4"/>
          <p:cNvSpPr txBox="1">
            <a:spLocks noChangeArrowheads="1"/>
          </p:cNvSpPr>
          <p:nvPr/>
        </p:nvSpPr>
        <p:spPr bwMode="auto">
          <a:xfrm>
            <a:off x="5292725" y="2997200"/>
            <a:ext cx="3527425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/>
              <a:t>ОСКАР КОКОШКА</a:t>
            </a:r>
            <a:r>
              <a:rPr lang="ru-RU"/>
              <a:t>. </a:t>
            </a:r>
            <a:r>
              <a:rPr lang="ru-RU" i="1"/>
              <a:t>АВТОПОРТРЕТ</a:t>
            </a:r>
            <a:r>
              <a:rPr lang="ru-RU"/>
              <a:t>. 1918–1919. Коллекция Рудольфа Леопольда, Вена. </a:t>
            </a:r>
          </a:p>
          <a:p>
            <a:endParaRPr lang="lt-LT" sz="1400"/>
          </a:p>
        </p:txBody>
      </p:sp>
      <p:sp>
        <p:nvSpPr>
          <p:cNvPr id="89097" name="AutoShape 9">
            <a:hlinkClick r:id="rId3" highlightClick="1"/>
            <a:hlinkHover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7019925" y="6308725"/>
            <a:ext cx="215900" cy="215900"/>
          </a:xfrm>
          <a:prstGeom prst="actionButtonInformation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89099" name="Picture 11" descr="ОСКАР КОКОШКА. АВТОПОРТРЕТ. 1918–1919. Коллекция Рудольфа Леопольда, Вена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404813"/>
            <a:ext cx="4289425" cy="58880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413E2-631B-482E-9510-96752358D45A}" type="slidenum">
              <a:rPr lang="en-US"/>
              <a:pPr/>
              <a:t>14</a:t>
            </a:fld>
            <a:endParaRPr lang="en-US"/>
          </a:p>
        </p:txBody>
      </p:sp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395288" y="6092825"/>
            <a:ext cx="784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/>
              <a:t>ЭРИХ ХЕККЕЛЬ</a:t>
            </a:r>
            <a:r>
              <a:rPr lang="ru-RU"/>
              <a:t>. </a:t>
            </a:r>
            <a:r>
              <a:rPr lang="ru-RU" i="1"/>
              <a:t>ДЕВОЧКА С КУКЛОЙ</a:t>
            </a:r>
            <a:endParaRPr lang="lt-LT" i="1"/>
          </a:p>
        </p:txBody>
      </p:sp>
      <p:sp>
        <p:nvSpPr>
          <p:cNvPr id="90120" name="AutoShape 8">
            <a:hlinkClick r:id="rId3" highlightClick="1"/>
            <a:hlinkHover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7019925" y="6308725"/>
            <a:ext cx="215900" cy="215900"/>
          </a:xfrm>
          <a:prstGeom prst="actionButtonInformation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0121" name="AutoShape 9">
            <a:hlinkClick r:id="rId4" highlightClick="1"/>
            <a:hlinkHover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6732588" y="6308725"/>
            <a:ext cx="215900" cy="215900"/>
          </a:xfrm>
          <a:prstGeom prst="actionButtonInformation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90122" name="Picture 10" descr="ЭРИХ ХЕККЕЛЬ. ДЕВОЧКА С КУКЛОЙ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350" y="404813"/>
            <a:ext cx="6048375" cy="5165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A1433-65AE-4DCB-A639-900A928F6EF9}" type="slidenum">
              <a:rPr lang="en-US"/>
              <a:pPr/>
              <a:t>15</a:t>
            </a:fld>
            <a:endParaRPr lang="en-US"/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1116013" y="404813"/>
            <a:ext cx="72739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/>
              <a:t>Скульптура экспрессионизма</a:t>
            </a:r>
            <a:endParaRPr lang="lt-LT" sz="2800"/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179388" y="1196975"/>
            <a:ext cx="8569325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/>
              <a:t>Скульпторы Эрнст Барлах, тяготевший к реалистичной манере и Вильгельм Лембрук, создававший пластические образы “надломленной, как бы смертельно раненой грации” (А. Тихомирова), в которых были преувеличенно удлинены пропорции.</a:t>
            </a:r>
            <a:br>
              <a:rPr lang="ru-RU"/>
            </a:br>
            <a:endParaRPr lang="lt-LT"/>
          </a:p>
        </p:txBody>
      </p:sp>
      <p:sp>
        <p:nvSpPr>
          <p:cNvPr id="12298" name="AutoShape 10">
            <a:hlinkClick r:id="rId3" highlightClick="1"/>
            <a:hlinkHover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6948488" y="6308725"/>
            <a:ext cx="215900" cy="215900"/>
          </a:xfrm>
          <a:prstGeom prst="actionButtonInformation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2300" name="Picture 12" descr="ЭРНСТ ГЕНРИХ БАРЛАХ. ИСТРЕБИТЕЛЬ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2466975"/>
            <a:ext cx="5688013" cy="43354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79200-A775-4157-A2CA-9F42DC93B2CA}" type="slidenum">
              <a:rPr lang="en-US"/>
              <a:pPr/>
              <a:t>16</a:t>
            </a:fld>
            <a:endParaRPr lang="en-US"/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6911975" y="4292600"/>
            <a:ext cx="21240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ФРАНЦ МАРК</a:t>
            </a:r>
            <a:r>
              <a:rPr lang="ru-RU"/>
              <a:t>. </a:t>
            </a:r>
            <a:r>
              <a:rPr lang="ru-RU" i="1"/>
              <a:t>ДВЕ КОШКИ</a:t>
            </a:r>
            <a:r>
              <a:rPr lang="ru-RU"/>
              <a:t> </a:t>
            </a:r>
            <a:endParaRPr lang="lt-LT"/>
          </a:p>
        </p:txBody>
      </p:sp>
      <p:sp>
        <p:nvSpPr>
          <p:cNvPr id="14354" name="AutoShape 18" descr="209_2kz4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14356" name="AutoShape 20" descr="209_2kz4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14358" name="AutoShape 22" descr="209_2kz4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14360" name="AutoShape 24" descr="209_2kz4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14362" name="AutoShape 26" descr="209_2kz4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14364" name="AutoShape 28" descr="209_2kz4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14369" name="AutoShape 33">
            <a:hlinkClick r:id="rId3" highlightClick="1"/>
            <a:hlinkHover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6948488" y="6308725"/>
            <a:ext cx="215900" cy="215900"/>
          </a:xfrm>
          <a:prstGeom prst="actionButtonInformation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4372" name="Picture 36" descr="ФРАНЦ МАРК. ДВЕ КОШК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60350"/>
            <a:ext cx="6840538" cy="4987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8B6D1-C27D-4B71-B8FB-65DBF05B782F}" type="slidenum">
              <a:rPr lang="en-US"/>
              <a:pPr/>
              <a:t>17</a:t>
            </a:fld>
            <a:endParaRPr lang="en-US"/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4859338" y="5589588"/>
            <a:ext cx="35290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i="1"/>
              <a:t>АВГУСТ</a:t>
            </a:r>
            <a:r>
              <a:rPr lang="ru-RU" i="1"/>
              <a:t> </a:t>
            </a:r>
            <a:r>
              <a:rPr lang="ru-RU" b="1" i="1"/>
              <a:t>МАККЕ</a:t>
            </a:r>
            <a:r>
              <a:rPr lang="ru-RU" i="1"/>
              <a:t>.</a:t>
            </a:r>
            <a:r>
              <a:rPr lang="ru-RU" b="1" i="1"/>
              <a:t> </a:t>
            </a:r>
            <a:r>
              <a:rPr lang="ru-RU" i="1"/>
              <a:t>ДЕВУШКА С КУКЛОЙ</a:t>
            </a:r>
            <a:r>
              <a:rPr lang="ru-RU"/>
              <a:t> </a:t>
            </a:r>
            <a:endParaRPr lang="lt-LT"/>
          </a:p>
        </p:txBody>
      </p:sp>
      <p:sp>
        <p:nvSpPr>
          <p:cNvPr id="20498" name="AutoShape 18">
            <a:hlinkClick r:id="rId3" highlightClick="1"/>
            <a:hlinkHover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7019925" y="6308725"/>
            <a:ext cx="215900" cy="215900"/>
          </a:xfrm>
          <a:prstGeom prst="actionButtonInformation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499" name="AutoShape 19">
            <a:hlinkClick r:id="rId4" highlightClick="1"/>
            <a:hlinkHover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6732588" y="6308725"/>
            <a:ext cx="215900" cy="215900"/>
          </a:xfrm>
          <a:prstGeom prst="actionButtonInformation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00" name="AutoShape 20">
            <a:hlinkClick r:id="rId5" highlightClick="1"/>
            <a:hlinkHover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6443663" y="6308725"/>
            <a:ext cx="215900" cy="215900"/>
          </a:xfrm>
          <a:prstGeom prst="actionButtonInformation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14" name="Line 34"/>
          <p:cNvSpPr>
            <a:spLocks noChangeShapeType="1"/>
          </p:cNvSpPr>
          <p:nvPr/>
        </p:nvSpPr>
        <p:spPr bwMode="auto">
          <a:xfrm flipH="1">
            <a:off x="4356100" y="6237288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20516" name="Picture 36" descr="АВГУСТ МАККЕ. ДЕВУШКА С КУКЛОЙ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750" y="404813"/>
            <a:ext cx="3819525" cy="56880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FEEE4-C4A2-44C5-8050-92205A284100}" type="slidenum">
              <a:rPr lang="en-US"/>
              <a:pPr/>
              <a:t>18</a:t>
            </a:fld>
            <a:endParaRPr lang="en-US"/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6659563" y="4868863"/>
            <a:ext cx="201612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КАРЛ ХОФЕР</a:t>
            </a:r>
            <a:r>
              <a:rPr lang="ru-RU" i="1"/>
              <a:t>. МАЛЬЧИК С МЯЧОМ</a:t>
            </a:r>
            <a:r>
              <a:rPr lang="ru-RU"/>
              <a:t> </a:t>
            </a:r>
            <a:endParaRPr lang="lt-LT"/>
          </a:p>
        </p:txBody>
      </p:sp>
      <p:sp>
        <p:nvSpPr>
          <p:cNvPr id="16394" name="AutoShape 10">
            <a:hlinkClick r:id="rId3" highlightClick="1"/>
            <a:hlinkHover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6948488" y="6308725"/>
            <a:ext cx="215900" cy="215900"/>
          </a:xfrm>
          <a:prstGeom prst="actionButtonInformation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6396" name="Picture 12" descr="КАРЛ ХОФЕР. МАЛЬЧИК С МЯЧОМ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6725" y="404813"/>
            <a:ext cx="4408488" cy="61928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3D27-59BF-4100-8EEC-B53BAFC575B5}" type="slidenum">
              <a:rPr lang="en-US"/>
              <a:pPr/>
              <a:t>19</a:t>
            </a:fld>
            <a:endParaRPr lang="en-US"/>
          </a:p>
        </p:txBody>
      </p:sp>
      <p:sp>
        <p:nvSpPr>
          <p:cNvPr id="115715" name="Text Box 3"/>
          <p:cNvSpPr txBox="1">
            <a:spLocks noChangeArrowheads="1"/>
          </p:cNvSpPr>
          <p:nvPr/>
        </p:nvSpPr>
        <p:spPr bwMode="auto">
          <a:xfrm>
            <a:off x="6877050" y="4076700"/>
            <a:ext cx="2016125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hlinkClick r:id="rId3"/>
              </a:rPr>
              <a:t>Эмиль Нольде</a:t>
            </a:r>
            <a:r>
              <a:rPr lang="ru-RU"/>
              <a:t> </a:t>
            </a:r>
            <a:r>
              <a:rPr lang="lt-LT" b="1"/>
              <a:t/>
            </a:r>
            <a:br>
              <a:rPr lang="lt-LT" b="1"/>
            </a:br>
            <a:r>
              <a:rPr lang="ru-RU"/>
              <a:t>Wildly Dancing Children</a:t>
            </a:r>
            <a:br>
              <a:rPr lang="ru-RU"/>
            </a:br>
            <a:r>
              <a:rPr lang="ru-RU"/>
              <a:t>1909 </a:t>
            </a:r>
            <a:r>
              <a:rPr lang="lt-LT"/>
              <a:t/>
            </a:r>
            <a:br>
              <a:rPr lang="lt-LT"/>
            </a:br>
            <a:endParaRPr lang="lt-LT"/>
          </a:p>
        </p:txBody>
      </p:sp>
      <p:pic>
        <p:nvPicPr>
          <p:cNvPr id="115720" name="Picture 8" descr="wildly_danci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6705600" cy="555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E1B5D-DBE6-441A-BB42-4DF3517C3C0D}" type="slidenum">
              <a:rPr lang="en-US"/>
              <a:pPr/>
              <a:t>2</a:t>
            </a:fld>
            <a:endParaRPr lang="en-US"/>
          </a:p>
        </p:txBody>
      </p:sp>
      <p:sp>
        <p:nvSpPr>
          <p:cNvPr id="122884" name="Rectangle 4"/>
          <p:cNvSpPr>
            <a:spLocks noGrp="1" noChangeArrowheads="1"/>
          </p:cNvSpPr>
          <p:nvPr>
            <p:ph type="title"/>
          </p:nvPr>
        </p:nvSpPr>
        <p:spPr>
          <a:xfrm>
            <a:off x="-1620838" y="404813"/>
            <a:ext cx="8229601" cy="792162"/>
          </a:xfrm>
        </p:spPr>
        <p:txBody>
          <a:bodyPr/>
          <a:lstStyle/>
          <a:p>
            <a:r>
              <a:rPr lang="ru-RU" sz="3200" b="1"/>
              <a:t>Экспрессионизм </a:t>
            </a:r>
            <a:br>
              <a:rPr lang="ru-RU" sz="3200" b="1"/>
            </a:br>
            <a:r>
              <a:rPr lang="ru-RU" sz="1800" b="1" i="1">
                <a:solidFill>
                  <a:srgbClr val="800000"/>
                </a:solidFill>
              </a:rPr>
              <a:t>( от фр. expression – выразительность</a:t>
            </a:r>
          </a:p>
        </p:txBody>
      </p:sp>
      <p:sp>
        <p:nvSpPr>
          <p:cNvPr id="12288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341438"/>
            <a:ext cx="5076825" cy="532765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ru-RU" sz="1600" i="1"/>
          </a:p>
          <a:p>
            <a:pPr>
              <a:lnSpc>
                <a:spcPct val="80000"/>
              </a:lnSpc>
            </a:pPr>
            <a:r>
              <a:rPr lang="ru-RU" sz="2000" b="1" i="1"/>
              <a:t>Мировоззренческой основой экспрессионизма стал индивидуалистический протест против уродливого мира, все большее отчуждение человека от мира, чувства бесприютности, крушения, распада тех начал, на которых, казалось, так прочно покоилась европейская культура.</a:t>
            </a:r>
          </a:p>
          <a:p>
            <a:pPr>
              <a:lnSpc>
                <a:spcPct val="80000"/>
              </a:lnSpc>
            </a:pPr>
            <a:r>
              <a:rPr lang="ru-RU" sz="2000" b="1" i="1"/>
              <a:t> </a:t>
            </a:r>
          </a:p>
          <a:p>
            <a:pPr>
              <a:lnSpc>
                <a:spcPct val="80000"/>
              </a:lnSpc>
            </a:pPr>
            <a:r>
              <a:rPr lang="ru-RU" sz="2000" b="1" i="1"/>
              <a:t>Экспрессионистам свойственны тяготение к мистике и пессимизм. </a:t>
            </a:r>
          </a:p>
          <a:p>
            <a:pPr>
              <a:lnSpc>
                <a:spcPct val="80000"/>
              </a:lnSpc>
            </a:pPr>
            <a:endParaRPr lang="ru-RU" sz="2000" b="1" i="1"/>
          </a:p>
          <a:p>
            <a:pPr>
              <a:lnSpc>
                <a:spcPct val="80000"/>
              </a:lnSpc>
            </a:pPr>
            <a:r>
              <a:rPr lang="ru-RU" sz="2000" b="1" i="1"/>
              <a:t>Художники воспринимали творчество как способ выражения эмоций. </a:t>
            </a:r>
            <a:br>
              <a:rPr lang="ru-RU" sz="2000" b="1" i="1"/>
            </a:br>
            <a:endParaRPr lang="lt-LT" sz="2000" b="1" i="1"/>
          </a:p>
          <a:p>
            <a:pPr>
              <a:lnSpc>
                <a:spcPct val="80000"/>
              </a:lnSpc>
            </a:pPr>
            <a:endParaRPr lang="ru-RU" sz="2000" b="1" i="1"/>
          </a:p>
        </p:txBody>
      </p:sp>
      <p:pic>
        <p:nvPicPr>
          <p:cNvPr id="122887" name="Picture 7" descr="ЭДВАРД МУНК. КРИК. 1893. Национальная галерея, Осло.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219700" y="765175"/>
            <a:ext cx="3567113" cy="4525963"/>
          </a:xfrm>
          <a:noFill/>
          <a:ln/>
        </p:spPr>
      </p:pic>
      <p:grpSp>
        <p:nvGrpSpPr>
          <p:cNvPr id="122888" name="Group 8"/>
          <p:cNvGrpSpPr>
            <a:grpSpLocks/>
          </p:cNvGrpSpPr>
          <p:nvPr/>
        </p:nvGrpSpPr>
        <p:grpSpPr bwMode="auto">
          <a:xfrm>
            <a:off x="5940425" y="5300663"/>
            <a:ext cx="2736850" cy="603250"/>
            <a:chOff x="2925" y="3413"/>
            <a:chExt cx="1724" cy="380"/>
          </a:xfrm>
        </p:grpSpPr>
        <p:sp>
          <p:nvSpPr>
            <p:cNvPr id="122889" name="Rectangle 9"/>
            <p:cNvSpPr>
              <a:spLocks noChangeArrowheads="1"/>
            </p:cNvSpPr>
            <p:nvPr/>
          </p:nvSpPr>
          <p:spPr bwMode="auto">
            <a:xfrm>
              <a:off x="3243" y="3458"/>
              <a:ext cx="771" cy="46"/>
            </a:xfrm>
            <a:prstGeom prst="rect">
              <a:avLst/>
            </a:prstGeom>
            <a:solidFill>
              <a:srgbClr val="FF3300"/>
            </a:solidFill>
            <a:ln w="9525" algn="ctr">
              <a:solidFill>
                <a:srgbClr val="FF669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2890" name="Line 10"/>
            <p:cNvSpPr>
              <a:spLocks noChangeShapeType="1"/>
            </p:cNvSpPr>
            <p:nvPr/>
          </p:nvSpPr>
          <p:spPr bwMode="auto">
            <a:xfrm>
              <a:off x="2925" y="3504"/>
              <a:ext cx="1724" cy="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2891" name="Line 11"/>
            <p:cNvSpPr>
              <a:spLocks noChangeShapeType="1"/>
            </p:cNvSpPr>
            <p:nvPr/>
          </p:nvSpPr>
          <p:spPr bwMode="auto">
            <a:xfrm>
              <a:off x="3469" y="3413"/>
              <a:ext cx="0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2892" name="Line 12"/>
            <p:cNvSpPr>
              <a:spLocks noChangeShapeType="1"/>
            </p:cNvSpPr>
            <p:nvPr/>
          </p:nvSpPr>
          <p:spPr bwMode="auto">
            <a:xfrm>
              <a:off x="3923" y="3413"/>
              <a:ext cx="0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2893" name="Line 13"/>
            <p:cNvSpPr>
              <a:spLocks noChangeShapeType="1"/>
            </p:cNvSpPr>
            <p:nvPr/>
          </p:nvSpPr>
          <p:spPr bwMode="auto">
            <a:xfrm>
              <a:off x="4376" y="3413"/>
              <a:ext cx="0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2894" name="Text Box 14"/>
            <p:cNvSpPr txBox="1">
              <a:spLocks noChangeArrowheads="1"/>
            </p:cNvSpPr>
            <p:nvPr/>
          </p:nvSpPr>
          <p:spPr bwMode="auto">
            <a:xfrm>
              <a:off x="3243" y="3594"/>
              <a:ext cx="453" cy="198"/>
            </a:xfrm>
            <a:prstGeom prst="rect">
              <a:avLst/>
            </a:prstGeom>
            <a:noFill/>
            <a:ln w="9525" algn="ctr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lt-LT" sz="1400"/>
                <a:t>19</a:t>
              </a:r>
              <a:r>
                <a:rPr lang="ru-RU" sz="1400"/>
                <a:t>1</a:t>
              </a:r>
              <a:r>
                <a:rPr lang="lt-LT" sz="1400"/>
                <a:t>0</a:t>
              </a:r>
            </a:p>
          </p:txBody>
        </p:sp>
        <p:sp>
          <p:nvSpPr>
            <p:cNvPr id="122895" name="Text Box 15"/>
            <p:cNvSpPr txBox="1">
              <a:spLocks noChangeArrowheads="1"/>
            </p:cNvSpPr>
            <p:nvPr/>
          </p:nvSpPr>
          <p:spPr bwMode="auto">
            <a:xfrm>
              <a:off x="3696" y="3595"/>
              <a:ext cx="453" cy="198"/>
            </a:xfrm>
            <a:prstGeom prst="rect">
              <a:avLst/>
            </a:prstGeom>
            <a:noFill/>
            <a:ln w="9525" algn="ctr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lt-LT" sz="1400"/>
                <a:t>19</a:t>
              </a:r>
              <a:r>
                <a:rPr lang="ru-RU" sz="1400"/>
                <a:t>2</a:t>
              </a:r>
              <a:r>
                <a:rPr lang="lt-LT" sz="1400"/>
                <a:t>0</a:t>
              </a:r>
            </a:p>
          </p:txBody>
        </p:sp>
        <p:sp>
          <p:nvSpPr>
            <p:cNvPr id="122896" name="Text Box 16"/>
            <p:cNvSpPr txBox="1">
              <a:spLocks noChangeArrowheads="1"/>
            </p:cNvSpPr>
            <p:nvPr/>
          </p:nvSpPr>
          <p:spPr bwMode="auto">
            <a:xfrm>
              <a:off x="4150" y="3595"/>
              <a:ext cx="453" cy="198"/>
            </a:xfrm>
            <a:prstGeom prst="rect">
              <a:avLst/>
            </a:prstGeom>
            <a:noFill/>
            <a:ln w="9525" algn="ctr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lt-LT" sz="1400"/>
                <a:t>19</a:t>
              </a:r>
              <a:r>
                <a:rPr lang="ru-RU" sz="1400"/>
                <a:t>3</a:t>
              </a:r>
              <a:r>
                <a:rPr lang="lt-LT" sz="1400"/>
                <a:t>0</a:t>
              </a: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D3104-B9CB-41EE-BA9B-7ADF54357D93}" type="slidenum">
              <a:rPr lang="en-US"/>
              <a:pPr/>
              <a:t>20</a:t>
            </a:fld>
            <a:endParaRPr lang="en-US"/>
          </a:p>
        </p:txBody>
      </p:sp>
      <p:sp>
        <p:nvSpPr>
          <p:cNvPr id="22545" name="Rectangle 17"/>
          <p:cNvSpPr>
            <a:spLocks noGrp="1" noChangeArrowheads="1"/>
          </p:cNvSpPr>
          <p:nvPr>
            <p:ph type="title" sz="quarter"/>
          </p:nvPr>
        </p:nvSpPr>
        <p:spPr>
          <a:xfrm>
            <a:off x="611188" y="3933825"/>
            <a:ext cx="8229600" cy="792163"/>
          </a:xfrm>
        </p:spPr>
        <p:txBody>
          <a:bodyPr/>
          <a:lstStyle/>
          <a:p>
            <a:r>
              <a:rPr lang="ru-RU" sz="3600" b="1"/>
              <a:t>Эти произведения принадлежат …</a:t>
            </a:r>
            <a:endParaRPr lang="lt-LT" sz="3600" b="1"/>
          </a:p>
        </p:txBody>
      </p:sp>
      <p:sp>
        <p:nvSpPr>
          <p:cNvPr id="22559" name="Text Box 31"/>
          <p:cNvSpPr txBox="1">
            <a:spLocks noChangeArrowheads="1"/>
          </p:cNvSpPr>
          <p:nvPr/>
        </p:nvSpPr>
        <p:spPr bwMode="auto">
          <a:xfrm>
            <a:off x="900113" y="4868863"/>
            <a:ext cx="77041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/>
              <a:t>Экспрессионизму</a:t>
            </a:r>
            <a:r>
              <a:rPr lang="en-US" sz="3600" b="1"/>
              <a:t>!</a:t>
            </a:r>
            <a:endParaRPr lang="lt-LT" sz="3600" b="1"/>
          </a:p>
        </p:txBody>
      </p:sp>
      <p:pic>
        <p:nvPicPr>
          <p:cNvPr id="22560" name="Picture 32" descr="ПАУЛЬ КЛЕЕ. ПРЕДУПРЕЖДЕНИЕ КОРАБЛЕЙ.19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404813"/>
            <a:ext cx="2303463" cy="3529012"/>
          </a:xfrm>
          <a:prstGeom prst="rect">
            <a:avLst/>
          </a:prstGeom>
          <a:noFill/>
        </p:spPr>
      </p:pic>
      <p:pic>
        <p:nvPicPr>
          <p:cNvPr id="22561" name="Picture 33" descr="КИРХНЕР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6138" y="404813"/>
            <a:ext cx="2765425" cy="3455987"/>
          </a:xfrm>
          <a:prstGeom prst="rect">
            <a:avLst/>
          </a:prstGeom>
          <a:noFill/>
        </p:spPr>
      </p:pic>
      <p:pic>
        <p:nvPicPr>
          <p:cNvPr id="22562" name="Picture 34" descr="ОТТО ДИКС. ПОРТРЕТ СИЛЬВИИ ФОН ХАРДЕН. 1926. Национальный музей современный искусства, Центр Помпиду, Париж.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19438" y="404813"/>
            <a:ext cx="2468562" cy="34559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repeatCount="indefinite" fill="hold" nodeType="after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6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1C824-39C6-4FB2-B2EB-166DE2AD24FA}" type="slidenum">
              <a:rPr lang="en-US"/>
              <a:pPr/>
              <a:t>21</a:t>
            </a:fld>
            <a:endParaRPr lang="en-US"/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549275"/>
            <a:ext cx="3311525" cy="792163"/>
          </a:xfrm>
        </p:spPr>
        <p:txBody>
          <a:bodyPr/>
          <a:lstStyle/>
          <a:p>
            <a:pPr algn="l"/>
            <a:r>
              <a:rPr lang="ru-RU" sz="3600" b="1"/>
              <a:t>Источники:</a:t>
            </a:r>
            <a:endParaRPr lang="lt-LT" sz="3600" b="1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8675" y="1485900"/>
            <a:ext cx="8064500" cy="3527425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None/>
            </a:pPr>
            <a:endParaRPr lang="ru-RU" sz="2400"/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lt-LT" sz="2400">
                <a:hlinkClick r:id="rId3"/>
              </a:rPr>
              <a:t>http://www.visaginart.nm.ru/MOD/ex.htm</a:t>
            </a:r>
            <a:endParaRPr lang="ru-RU" sz="2400"/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lt-LT" sz="2400">
                <a:hlinkClick r:id="rId4"/>
              </a:rPr>
              <a:t>http://visaginart.km.ru/POST/kirs.ppt</a:t>
            </a:r>
            <a:endParaRPr lang="ru-RU" sz="2400"/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ru-RU" sz="2400">
                <a:hlinkClick r:id="rId5"/>
              </a:rPr>
              <a:t>http://www.periscope.ru/prs98_2/pr4/best/imgb/ex1m.htm</a:t>
            </a:r>
            <a:endParaRPr lang="en-US" sz="2400"/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ru-RU" sz="2400">
                <a:hlinkClick r:id="rId6"/>
              </a:rPr>
              <a:t>http://www.directorinfo.ru/Article.aspx?id=13925&amp;iid=623</a:t>
            </a:r>
            <a:endParaRPr lang="en-US" sz="2400"/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sz="2400">
                <a:hlinkClick r:id="rId7"/>
              </a:rPr>
              <a:t>http://www.directorinfo.ru/Article.aspx?id=13925&amp;iid=624</a:t>
            </a:r>
            <a:endParaRPr lang="en-US" sz="2400"/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en-US" sz="2400"/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ru-RU" sz="2400"/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ru-RU" sz="2400"/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lt-LT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F6686-5F10-496A-80B2-9F2EA26F6131}" type="slidenum">
              <a:rPr lang="en-US"/>
              <a:pPr/>
              <a:t>3</a:t>
            </a:fld>
            <a:endParaRPr lang="en-US"/>
          </a:p>
        </p:txBody>
      </p:sp>
      <p:pic>
        <p:nvPicPr>
          <p:cNvPr id="44042" name="Picture 10" descr="salon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47813" y="1484313"/>
            <a:ext cx="2981325" cy="3816350"/>
          </a:xfrm>
          <a:noFill/>
          <a:ln w="3175">
            <a:solidFill>
              <a:srgbClr val="000000"/>
            </a:solidFill>
          </a:ln>
        </p:spPr>
      </p:pic>
      <p:sp>
        <p:nvSpPr>
          <p:cNvPr id="44043" name="Rectangle 11"/>
          <p:cNvSpPr>
            <a:spLocks noChangeArrowheads="1"/>
          </p:cNvSpPr>
          <p:nvPr/>
        </p:nvSpPr>
        <p:spPr bwMode="auto">
          <a:xfrm>
            <a:off x="971550" y="406400"/>
            <a:ext cx="7669213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3600" b="1">
                <a:solidFill>
                  <a:schemeClr val="tx2"/>
                </a:solidFill>
              </a:rPr>
              <a:t>Сравните способ изображения</a:t>
            </a:r>
            <a:endParaRPr lang="en-US" sz="3600" b="1">
              <a:solidFill>
                <a:schemeClr val="tx2"/>
              </a:solidFill>
            </a:endParaRPr>
          </a:p>
        </p:txBody>
      </p:sp>
      <p:sp>
        <p:nvSpPr>
          <p:cNvPr id="44044" name="Text Box 12"/>
          <p:cNvSpPr txBox="1">
            <a:spLocks noChangeArrowheads="1"/>
          </p:cNvSpPr>
          <p:nvPr/>
        </p:nvSpPr>
        <p:spPr bwMode="auto">
          <a:xfrm>
            <a:off x="1476375" y="5516563"/>
            <a:ext cx="3529013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b="1"/>
              <a:t>J</a:t>
            </a:r>
            <a:r>
              <a:rPr lang="lt-LT" sz="1600" b="1"/>
              <a:t>.</a:t>
            </a:r>
            <a:r>
              <a:rPr lang="en-US" sz="1600" b="1"/>
              <a:t>A</a:t>
            </a:r>
            <a:r>
              <a:rPr lang="lt-LT" sz="1600" b="1"/>
              <a:t>.</a:t>
            </a:r>
            <a:r>
              <a:rPr lang="en-US" sz="1600" b="1"/>
              <a:t>D</a:t>
            </a:r>
            <a:r>
              <a:rPr lang="lt-LT" sz="1600" b="1"/>
              <a:t>.</a:t>
            </a:r>
            <a:r>
              <a:rPr lang="en-US" sz="1600" b="1"/>
              <a:t> Ingres</a:t>
            </a:r>
            <a:r>
              <a:rPr lang="lt-LT" sz="1600" b="1"/>
              <a:t> </a:t>
            </a:r>
            <a:r>
              <a:rPr lang="en-US" sz="1600" b="1"/>
              <a:t>(1780-1867)</a:t>
            </a:r>
            <a:r>
              <a:rPr lang="lt-LT" sz="1600" b="1"/>
              <a:t/>
            </a:r>
            <a:br>
              <a:rPr lang="lt-LT" sz="1600" b="1"/>
            </a:br>
            <a:r>
              <a:rPr lang="lt-LT" sz="1600"/>
              <a:t>“Madam de</a:t>
            </a:r>
            <a:r>
              <a:rPr lang="en-US" sz="1600"/>
              <a:t> Senonnes</a:t>
            </a:r>
            <a:r>
              <a:rPr lang="lt-LT" sz="1600"/>
              <a:t> portretas,</a:t>
            </a:r>
            <a:br>
              <a:rPr lang="lt-LT" sz="1600"/>
            </a:br>
            <a:r>
              <a:rPr lang="en-US" sz="1600"/>
              <a:t>1814-16. </a:t>
            </a:r>
          </a:p>
        </p:txBody>
      </p:sp>
      <p:sp>
        <p:nvSpPr>
          <p:cNvPr id="44045" name="Text Box 13"/>
          <p:cNvSpPr txBox="1">
            <a:spLocks noChangeArrowheads="1"/>
          </p:cNvSpPr>
          <p:nvPr/>
        </p:nvSpPr>
        <p:spPr bwMode="auto">
          <a:xfrm>
            <a:off x="5435600" y="5445125"/>
            <a:ext cx="31686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/>
              <a:t>Ernst Ludwig Kirchner</a:t>
            </a:r>
            <a:br>
              <a:rPr lang="ru-RU" b="1"/>
            </a:br>
            <a:r>
              <a:rPr lang="ru-RU"/>
              <a:t>Two Women in the Street</a:t>
            </a:r>
            <a:br>
              <a:rPr lang="ru-RU"/>
            </a:br>
            <a:r>
              <a:rPr lang="ru-RU"/>
              <a:t>1914</a:t>
            </a:r>
            <a:br>
              <a:rPr lang="ru-RU"/>
            </a:br>
            <a:endParaRPr lang="en-US"/>
          </a:p>
        </p:txBody>
      </p:sp>
      <p:pic>
        <p:nvPicPr>
          <p:cNvPr id="44048" name="Picture 16" descr="КИРХНЕР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5600" y="1412875"/>
            <a:ext cx="3111500" cy="3889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77CAA-80E0-4AB8-840E-237FD6AD7B24}" type="slidenum">
              <a:rPr lang="en-US"/>
              <a:pPr/>
              <a:t>4</a:t>
            </a:fld>
            <a:endParaRPr lang="en-US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628775"/>
            <a:ext cx="3924300" cy="47529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 b="1" i="1"/>
              <a:t>отказ от иллюзорного пространства</a:t>
            </a:r>
          </a:p>
          <a:p>
            <a:pPr>
              <a:lnSpc>
                <a:spcPct val="80000"/>
              </a:lnSpc>
            </a:pPr>
            <a:r>
              <a:rPr lang="ru-RU" sz="2400" b="1" i="1"/>
              <a:t>Стремление к плоскостной трактовке предметов</a:t>
            </a:r>
          </a:p>
          <a:p>
            <a:pPr>
              <a:lnSpc>
                <a:spcPct val="80000"/>
              </a:lnSpc>
            </a:pPr>
            <a:r>
              <a:rPr lang="ru-RU" sz="2400" b="1" i="1"/>
              <a:t>Деформация предметов</a:t>
            </a:r>
          </a:p>
          <a:p>
            <a:pPr>
              <a:lnSpc>
                <a:spcPct val="80000"/>
              </a:lnSpc>
            </a:pPr>
            <a:r>
              <a:rPr lang="ru-RU" sz="2400" b="1" i="1"/>
              <a:t>Любовь к резким красочным диссонансам</a:t>
            </a:r>
          </a:p>
          <a:p>
            <a:pPr>
              <a:lnSpc>
                <a:spcPct val="80000"/>
              </a:lnSpc>
            </a:pPr>
            <a:r>
              <a:rPr lang="ru-RU" sz="2400" b="1" i="1"/>
              <a:t>Особый колорит, заключающий в себе апокалиптический драматизм.</a:t>
            </a:r>
            <a:r>
              <a:rPr lang="lt-LT" sz="2400" b="1" i="1"/>
              <a:t> </a:t>
            </a: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1187450" y="0"/>
            <a:ext cx="6769100" cy="89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3600" b="1">
                <a:solidFill>
                  <a:schemeClr val="tx2"/>
                </a:solidFill>
              </a:rPr>
              <a:t>Экспрессионизм</a:t>
            </a:r>
            <a:endParaRPr lang="lt-LT" sz="3600" b="1">
              <a:solidFill>
                <a:schemeClr val="tx2"/>
              </a:solidFill>
            </a:endParaRPr>
          </a:p>
        </p:txBody>
      </p:sp>
      <p:pic>
        <p:nvPicPr>
          <p:cNvPr id="56342" name="Picture 22" descr="Автопортрет, 1911&lt;br&gt;Масло на дереве&lt;br&gt;Исторический музей der Stadt, Вена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175" y="1773238"/>
            <a:ext cx="4840288" cy="3649662"/>
          </a:xfrm>
          <a:prstGeom prst="rect">
            <a:avLst/>
          </a:prstGeom>
          <a:noFill/>
        </p:spPr>
      </p:pic>
      <p:sp>
        <p:nvSpPr>
          <p:cNvPr id="56343" name="Rectangle 23"/>
          <p:cNvSpPr>
            <a:spLocks noChangeArrowheads="1"/>
          </p:cNvSpPr>
          <p:nvPr/>
        </p:nvSpPr>
        <p:spPr bwMode="auto">
          <a:xfrm>
            <a:off x="539750" y="1052513"/>
            <a:ext cx="3702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 b="1" i="1"/>
              <a:t>Художественные приемы -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934D2-018B-4112-AF1E-62A72BB007A1}" type="slidenum">
              <a:rPr lang="en-US"/>
              <a:pPr/>
              <a:t>5</a:t>
            </a:fld>
            <a:endParaRPr lang="en-US"/>
          </a:p>
        </p:txBody>
      </p:sp>
      <p:sp>
        <p:nvSpPr>
          <p:cNvPr id="7189" name="Rectangle 21"/>
          <p:cNvSpPr>
            <a:spLocks noChangeArrowheads="1"/>
          </p:cNvSpPr>
          <p:nvPr/>
        </p:nvSpPr>
        <p:spPr bwMode="auto">
          <a:xfrm>
            <a:off x="0" y="765175"/>
            <a:ext cx="6696075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4400"/>
              <a:t>Предшественники экспрессионизма </a:t>
            </a:r>
            <a:endParaRPr lang="en-US" sz="4400"/>
          </a:p>
        </p:txBody>
      </p:sp>
      <p:sp>
        <p:nvSpPr>
          <p:cNvPr id="7190" name="Text Box 22"/>
          <p:cNvSpPr txBox="1">
            <a:spLocks noChangeArrowheads="1"/>
          </p:cNvSpPr>
          <p:nvPr/>
        </p:nvSpPr>
        <p:spPr bwMode="auto">
          <a:xfrm>
            <a:off x="323850" y="4652963"/>
            <a:ext cx="860425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ru-RU"/>
              <a:t>Венсент Ван Гог - голландец, развивший свою особую художественную манеру на почве французской школы, постимпрессионист </a:t>
            </a:r>
          </a:p>
          <a:p>
            <a:pPr>
              <a:buFontTx/>
              <a:buChar char="•"/>
            </a:pPr>
            <a:r>
              <a:rPr lang="ru-RU"/>
              <a:t>Джеймс Энсор – бельгийский художник – символист </a:t>
            </a:r>
          </a:p>
          <a:p>
            <a:pPr>
              <a:buFontTx/>
              <a:buChar char="•"/>
            </a:pPr>
            <a:r>
              <a:rPr lang="ru-RU"/>
              <a:t>Эдвард Мунк – норвежский художник – символист, чье творчество некоторые исследователи склонны относить к экспрессионистскому течению</a:t>
            </a:r>
            <a:r>
              <a:rPr lang="lt-LT" sz="2400"/>
              <a:t> </a:t>
            </a:r>
            <a:endParaRPr lang="en-US" sz="2400"/>
          </a:p>
        </p:txBody>
      </p:sp>
      <p:sp>
        <p:nvSpPr>
          <p:cNvPr id="7191" name="Text Box 23"/>
          <p:cNvSpPr txBox="1">
            <a:spLocks noChangeArrowheads="1"/>
          </p:cNvSpPr>
          <p:nvPr/>
        </p:nvSpPr>
        <p:spPr bwMode="auto">
          <a:xfrm>
            <a:off x="3203575" y="2420938"/>
            <a:ext cx="26638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b="1"/>
              <a:t>ЭДВАРД МУНК. </a:t>
            </a:r>
            <a:r>
              <a:rPr lang="ru-RU" i="1"/>
              <a:t>АВТОПОРТРЕТ</a:t>
            </a:r>
            <a:r>
              <a:rPr lang="ru-RU"/>
              <a:t> </a:t>
            </a:r>
            <a:endParaRPr lang="en-US"/>
          </a:p>
        </p:txBody>
      </p:sp>
      <p:pic>
        <p:nvPicPr>
          <p:cNvPr id="7207" name="Picture 39" descr="ЭДВАРД МУНК. АВТОПОРТРЕ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404813"/>
            <a:ext cx="2952750" cy="3752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9EC4A-0105-4983-A732-289BC49FA146}" type="slidenum">
              <a:rPr lang="en-US"/>
              <a:pPr/>
              <a:t>6</a:t>
            </a:fld>
            <a:endParaRPr lang="en-US"/>
          </a:p>
        </p:txBody>
      </p:sp>
      <p:sp>
        <p:nvSpPr>
          <p:cNvPr id="46104" name="Text Box 24"/>
          <p:cNvSpPr txBox="1">
            <a:spLocks noChangeArrowheads="1"/>
          </p:cNvSpPr>
          <p:nvPr/>
        </p:nvSpPr>
        <p:spPr bwMode="auto">
          <a:xfrm>
            <a:off x="6156325" y="4797425"/>
            <a:ext cx="27003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ЭРИХ ХЕККЕЛЬ</a:t>
            </a:r>
            <a:r>
              <a:rPr lang="ru-RU"/>
              <a:t>. </a:t>
            </a:r>
            <a:r>
              <a:rPr lang="ru-RU" i="1"/>
              <a:t>ДЕВОЧКА С КУКЛОЙ</a:t>
            </a:r>
            <a:r>
              <a:rPr lang="ru-RU"/>
              <a:t> </a:t>
            </a:r>
            <a:endParaRPr lang="lt-LT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60350"/>
            <a:ext cx="4140200" cy="68580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lt-LT" sz="2400"/>
              <a:t> </a:t>
            </a:r>
            <a:r>
              <a:rPr lang="lt-LT" sz="2800"/>
              <a:t>   </a:t>
            </a:r>
            <a:r>
              <a:rPr lang="ru-RU" sz="1800"/>
              <a:t>Художественный язык был обусловлен установкой на своеобразную интуитивную “варварскую” непосредственность: тяжелые массы пастозных мазков, положенные на крупнозернистые холсты в черных рамах. В картинах выражено предчувствие какого-то ужаса через деформацию предметов, природных форм, как бы разрушается и дискредитируется все, что казалось незыблемым. Художники обращаются к литературным темам, иллюстрируют романы Ф.М. Достоевского. ( Э.Хеккель “Двое мужчин за столом", 1912г. Литературная подоснова: “Идиот”, сцена первого визита князя Мышкина в дом Рогожина.)</a:t>
            </a:r>
            <a:r>
              <a:rPr lang="ru-RU" sz="2800"/>
              <a:t> </a:t>
            </a:r>
            <a:endParaRPr lang="lt-LT" sz="2800"/>
          </a:p>
        </p:txBody>
      </p:sp>
      <p:pic>
        <p:nvPicPr>
          <p:cNvPr id="46112" name="Picture 32" descr="ЭРИХ ХЕККЕЛЬ. ДЕВОЧКА С КУКЛО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4663" y="0"/>
            <a:ext cx="4859337" cy="4149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DA331-A1EB-48FF-B43B-2C669C2C65BF}" type="slidenum">
              <a:rPr lang="en-US"/>
              <a:pPr/>
              <a:t>7</a:t>
            </a:fld>
            <a:endParaRPr lang="en-US"/>
          </a:p>
        </p:txBody>
      </p:sp>
      <p:sp>
        <p:nvSpPr>
          <p:cNvPr id="83978" name="Text Box 10"/>
          <p:cNvSpPr txBox="1">
            <a:spLocks noChangeArrowheads="1"/>
          </p:cNvSpPr>
          <p:nvPr/>
        </p:nvSpPr>
        <p:spPr bwMode="auto">
          <a:xfrm>
            <a:off x="250825" y="5734050"/>
            <a:ext cx="3386138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ПАУЛЬ КЛЕЕ</a:t>
            </a:r>
            <a:r>
              <a:rPr lang="ru-RU"/>
              <a:t>. </a:t>
            </a:r>
            <a:r>
              <a:rPr lang="ru-RU" i="1"/>
              <a:t>ПРЕДУПРЕЖДЕНИЕ КОРАБЛЕЙ</a:t>
            </a:r>
            <a:r>
              <a:rPr lang="ru-RU"/>
              <a:t>.1917 </a:t>
            </a:r>
            <a:endParaRPr lang="lt-LT"/>
          </a:p>
        </p:txBody>
      </p:sp>
      <p:sp>
        <p:nvSpPr>
          <p:cNvPr id="83985" name="AutoShape 17">
            <a:hlinkClick r:id="rId3" highlightClick="1"/>
          </p:cNvPr>
          <p:cNvSpPr>
            <a:spLocks noChangeArrowheads="1"/>
          </p:cNvSpPr>
          <p:nvPr/>
        </p:nvSpPr>
        <p:spPr bwMode="auto">
          <a:xfrm>
            <a:off x="7019925" y="6308725"/>
            <a:ext cx="215900" cy="215900"/>
          </a:xfrm>
          <a:prstGeom prst="actionButtonInformation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3992" name="Rectangle 24"/>
          <p:cNvSpPr>
            <a:spLocks noChangeArrowheads="1"/>
          </p:cNvSpPr>
          <p:nvPr/>
        </p:nvSpPr>
        <p:spPr bwMode="auto">
          <a:xfrm>
            <a:off x="2843213" y="2924175"/>
            <a:ext cx="3455987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buFontTx/>
              <a:buChar char="•"/>
            </a:pPr>
            <a:r>
              <a:rPr lang="ru-RU"/>
              <a:t>Первый или ранний период.</a:t>
            </a:r>
            <a:br>
              <a:rPr lang="ru-RU"/>
            </a:br>
            <a:r>
              <a:rPr lang="ru-RU"/>
              <a:t>К первому периоду относят творчество немецких художников Пауля Клее, Альфреда Кубина и Оскара Кокошки, объединений “Мост”, “Синий всадник”. </a:t>
            </a:r>
          </a:p>
          <a:p>
            <a:pPr>
              <a:buFontTx/>
              <a:buChar char="•"/>
            </a:pPr>
            <a:r>
              <a:rPr lang="ru-RU"/>
              <a:t/>
            </a:r>
            <a:br>
              <a:rPr lang="ru-RU"/>
            </a:br>
            <a:r>
              <a:rPr lang="en-US"/>
              <a:t>Второй период: экспрессионизм периода первой мировой войны и в послевоенные годы. </a:t>
            </a:r>
          </a:p>
        </p:txBody>
      </p:sp>
      <p:sp>
        <p:nvSpPr>
          <p:cNvPr id="83993" name="Rectangle 25"/>
          <p:cNvSpPr>
            <a:spLocks noChangeArrowheads="1"/>
          </p:cNvSpPr>
          <p:nvPr/>
        </p:nvSpPr>
        <p:spPr bwMode="auto">
          <a:xfrm>
            <a:off x="250825" y="188913"/>
            <a:ext cx="6192838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/>
              <a:t>В экспрессионизме выделяют два периода: </a:t>
            </a:r>
          </a:p>
          <a:p>
            <a:r>
              <a:rPr lang="ru-RU" sz="2800"/>
              <a:t>до первой мировой войны и после.</a:t>
            </a:r>
            <a:r>
              <a:rPr lang="ru-RU"/>
              <a:t> </a:t>
            </a:r>
            <a:br>
              <a:rPr lang="ru-RU"/>
            </a:br>
            <a:endParaRPr lang="ru-RU"/>
          </a:p>
        </p:txBody>
      </p:sp>
      <p:pic>
        <p:nvPicPr>
          <p:cNvPr id="83995" name="Picture 27" descr="ПАУЛЬ КЛЕЕ. ПРЕДУПРЕЖДЕНИЕ КОРАБЛЕЙ.19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1628775"/>
            <a:ext cx="2609850" cy="4000500"/>
          </a:xfrm>
          <a:prstGeom prst="rect">
            <a:avLst/>
          </a:prstGeom>
          <a:noFill/>
        </p:spPr>
      </p:pic>
      <p:pic>
        <p:nvPicPr>
          <p:cNvPr id="83997" name="Picture 29" descr="ОТТО ДИКС. ПОРТРЕТ СИЛЬВИИ ФОН ХАРДЕН. 1926. Национальный музей современный искусства, Центр Помпиду, Париж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00" y="0"/>
            <a:ext cx="2857500" cy="4000500"/>
          </a:xfrm>
          <a:prstGeom prst="rect">
            <a:avLst/>
          </a:prstGeom>
          <a:noFill/>
        </p:spPr>
      </p:pic>
      <p:sp>
        <p:nvSpPr>
          <p:cNvPr id="83998" name="Rectangle 30"/>
          <p:cNvSpPr>
            <a:spLocks noChangeArrowheads="1"/>
          </p:cNvSpPr>
          <p:nvPr/>
        </p:nvSpPr>
        <p:spPr bwMode="auto">
          <a:xfrm>
            <a:off x="6300788" y="4365625"/>
            <a:ext cx="266382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/>
              <a:t>ОТТО ДИКС</a:t>
            </a:r>
            <a:r>
              <a:rPr lang="ru-RU"/>
              <a:t>. </a:t>
            </a:r>
            <a:r>
              <a:rPr lang="ru-RU" i="1"/>
              <a:t>ПОРТРЕТ СИЛЬВИИ ФОН ХАРДЕН</a:t>
            </a:r>
            <a:r>
              <a:rPr lang="ru-RU"/>
              <a:t>. 1926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E89B3-234E-42D7-B8BB-4D1478A79A8D}" type="slidenum">
              <a:rPr lang="en-US"/>
              <a:pPr/>
              <a:t>8</a:t>
            </a:fld>
            <a:endParaRPr lang="en-US"/>
          </a:p>
        </p:txBody>
      </p:sp>
      <p:sp>
        <p:nvSpPr>
          <p:cNvPr id="87044" name="Text Box 4"/>
          <p:cNvSpPr txBox="1">
            <a:spLocks noChangeArrowheads="1"/>
          </p:cNvSpPr>
          <p:nvPr/>
        </p:nvSpPr>
        <p:spPr bwMode="auto">
          <a:xfrm>
            <a:off x="4859338" y="5667375"/>
            <a:ext cx="201771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lt-LT"/>
              <a:t> </a:t>
            </a:r>
            <a:r>
              <a:rPr lang="ru-RU" b="1"/>
              <a:t>ОТТО ДИКС</a:t>
            </a:r>
            <a:r>
              <a:rPr lang="ru-RU"/>
              <a:t>. </a:t>
            </a:r>
            <a:r>
              <a:rPr lang="ru-RU" i="1"/>
              <a:t>ПОРТРЕТ СИЛЬВИИ ФОН ХАРДЕН</a:t>
            </a:r>
            <a:r>
              <a:rPr lang="ru-RU"/>
              <a:t>. 1926 </a:t>
            </a:r>
            <a:endParaRPr lang="lt-LT"/>
          </a:p>
        </p:txBody>
      </p:sp>
      <p:sp>
        <p:nvSpPr>
          <p:cNvPr id="87050" name="AutoShape 10">
            <a:hlinkClick r:id="rId3" highlightClick="1"/>
          </p:cNvPr>
          <p:cNvSpPr>
            <a:spLocks noChangeArrowheads="1"/>
          </p:cNvSpPr>
          <p:nvPr/>
        </p:nvSpPr>
        <p:spPr bwMode="auto">
          <a:xfrm>
            <a:off x="7019925" y="6308725"/>
            <a:ext cx="215900" cy="215900"/>
          </a:xfrm>
          <a:prstGeom prst="actionButtonInformation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87054" name="Picture 14" descr="ПАУЛЬ КЛЕЕ. ПРЕДУПРЕЖДЕНИЕ КОРАБЛЕЙ.19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841750" cy="5889625"/>
          </a:xfrm>
          <a:prstGeom prst="rect">
            <a:avLst/>
          </a:prstGeom>
          <a:noFill/>
        </p:spPr>
      </p:pic>
      <p:pic>
        <p:nvPicPr>
          <p:cNvPr id="87055" name="Picture 15" descr="ОТТО ДИКС. ПОРТРЕТ СИЛЬВИИ ФОН ХАРДЕН. 1926. Национальный музей современный искусства, Центр Помпиду, Париж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81588" y="0"/>
            <a:ext cx="4062412" cy="5688013"/>
          </a:xfrm>
          <a:prstGeom prst="rect">
            <a:avLst/>
          </a:prstGeom>
          <a:noFill/>
        </p:spPr>
      </p:pic>
      <p:sp>
        <p:nvSpPr>
          <p:cNvPr id="87057" name="Rectangle 17"/>
          <p:cNvSpPr>
            <a:spLocks noChangeArrowheads="1"/>
          </p:cNvSpPr>
          <p:nvPr/>
        </p:nvSpPr>
        <p:spPr bwMode="auto">
          <a:xfrm>
            <a:off x="827088" y="5942013"/>
            <a:ext cx="2982912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b="1"/>
              <a:t>ПАУЛЬ КЛЕЕ</a:t>
            </a:r>
            <a:r>
              <a:rPr lang="ru-RU"/>
              <a:t>. </a:t>
            </a:r>
            <a:r>
              <a:rPr lang="ru-RU" i="1"/>
              <a:t>ПРЕДУПРЕЖДЕНИЕ КОРАБЛЕЙ</a:t>
            </a:r>
            <a:r>
              <a:rPr lang="ru-RU"/>
              <a:t>.1917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8006F-33B3-45FC-ABA6-0B42FC53D136}" type="slidenum">
              <a:rPr lang="en-US"/>
              <a:pPr/>
              <a:t>9</a:t>
            </a:fld>
            <a:endParaRPr lang="en-US"/>
          </a:p>
        </p:txBody>
      </p:sp>
      <p:sp>
        <p:nvSpPr>
          <p:cNvPr id="88075" name="AutoShape 11">
            <a:hlinkClick r:id="rId3" highlightClick="1"/>
          </p:cNvPr>
          <p:cNvSpPr>
            <a:spLocks noChangeArrowheads="1"/>
          </p:cNvSpPr>
          <p:nvPr/>
        </p:nvSpPr>
        <p:spPr bwMode="auto">
          <a:xfrm>
            <a:off x="7019925" y="6308725"/>
            <a:ext cx="215900" cy="215900"/>
          </a:xfrm>
          <a:prstGeom prst="actionButtonInformation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8078" name="Rectangle 14"/>
          <p:cNvSpPr>
            <a:spLocks noChangeArrowheads="1"/>
          </p:cNvSpPr>
          <p:nvPr/>
        </p:nvSpPr>
        <p:spPr bwMode="auto">
          <a:xfrm>
            <a:off x="0" y="1196975"/>
            <a:ext cx="5616575" cy="503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/>
              <a:t>Основатели – студенты архитектурного факультета города Дрездена: </a:t>
            </a:r>
            <a:endParaRPr lang="ru-RU"/>
          </a:p>
          <a:p>
            <a:endParaRPr lang="ru-RU"/>
          </a:p>
          <a:p>
            <a:pPr>
              <a:buFontTx/>
              <a:buChar char="•"/>
            </a:pPr>
            <a:r>
              <a:rPr lang="en-US" b="1">
                <a:hlinkClick r:id="rId4"/>
              </a:rPr>
              <a:t>Эрнст Людвиг Кирхнер</a:t>
            </a:r>
            <a:r>
              <a:rPr lang="en-US" b="1"/>
              <a:t>  </a:t>
            </a:r>
            <a:endParaRPr lang="ru-RU" b="1"/>
          </a:p>
          <a:p>
            <a:pPr>
              <a:buFontTx/>
              <a:buChar char="•"/>
            </a:pPr>
            <a:r>
              <a:rPr lang="en-US" b="1"/>
              <a:t>Фриц Блейль </a:t>
            </a:r>
            <a:endParaRPr lang="ru-RU" b="1"/>
          </a:p>
          <a:p>
            <a:pPr>
              <a:buFontTx/>
              <a:buChar char="•"/>
            </a:pPr>
            <a:r>
              <a:rPr lang="en-US" b="1"/>
              <a:t>Эрих Хеккель  </a:t>
            </a:r>
            <a:endParaRPr lang="ru-RU" b="1"/>
          </a:p>
          <a:p>
            <a:pPr>
              <a:buFontTx/>
              <a:buChar char="•"/>
            </a:pPr>
            <a:r>
              <a:rPr lang="en-US" b="1"/>
              <a:t>Карл Шмидт-Ротлуфф </a:t>
            </a:r>
            <a:endParaRPr lang="ru-RU" b="1"/>
          </a:p>
          <a:p>
            <a:endParaRPr lang="ru-RU" b="1"/>
          </a:p>
          <a:p>
            <a:r>
              <a:rPr lang="en-US"/>
              <a:t>Они сознательно противопоставляли себя реализму, импрессионизму и стилю “модерн” (югендстиль). Первая выставка “Моста” состоялась в 1906 году в Дрездене, в магазине ламп, но вопреки обилию вокруг осветительных приборов оказалась замеченной. Скандал разгорелся через шесть лет на большой выставке “Моста” в Кельне, когда новое течение отвергли и академические художники и импрессионисты. </a:t>
            </a:r>
            <a:br>
              <a:rPr lang="en-US"/>
            </a:br>
            <a:endParaRPr lang="en-US"/>
          </a:p>
        </p:txBody>
      </p:sp>
      <p:sp>
        <p:nvSpPr>
          <p:cNvPr id="88079" name="Rectangle 15"/>
          <p:cNvSpPr>
            <a:spLocks noChangeArrowheads="1"/>
          </p:cNvSpPr>
          <p:nvPr/>
        </p:nvSpPr>
        <p:spPr bwMode="auto">
          <a:xfrm>
            <a:off x="1979613" y="352425"/>
            <a:ext cx="3716337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“</a:t>
            </a:r>
            <a:r>
              <a:rPr lang="en-US" sz="2800"/>
              <a:t>Мост” (1905-1912гг.).</a:t>
            </a:r>
            <a:br>
              <a:rPr lang="en-US" sz="2800"/>
            </a:br>
            <a:endParaRPr lang="ru-RU" sz="2800"/>
          </a:p>
        </p:txBody>
      </p:sp>
      <p:sp>
        <p:nvSpPr>
          <p:cNvPr id="88080" name="Rectangle 16"/>
          <p:cNvSpPr>
            <a:spLocks noChangeArrowheads="1"/>
          </p:cNvSpPr>
          <p:nvPr/>
        </p:nvSpPr>
        <p:spPr bwMode="auto">
          <a:xfrm>
            <a:off x="5724525" y="1341438"/>
            <a:ext cx="3097213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Впоследствии к ним присоединились </a:t>
            </a:r>
            <a:endParaRPr lang="ru-RU"/>
          </a:p>
          <a:p>
            <a:r>
              <a:rPr lang="en-US" b="1"/>
              <a:t>Эмиль Нольде</a:t>
            </a:r>
            <a:endParaRPr lang="ru-RU" b="1"/>
          </a:p>
          <a:p>
            <a:r>
              <a:rPr lang="en-US" b="1"/>
              <a:t>Макс Пехштейн, швейцарец Куно Амье</a:t>
            </a:r>
            <a:endParaRPr lang="ru-RU" b="1"/>
          </a:p>
          <a:p>
            <a:r>
              <a:rPr lang="en-US" b="1"/>
              <a:t>финн Аксель Галлен – Калола</a:t>
            </a:r>
            <a:r>
              <a:rPr lang="en-US"/>
              <a:t> и другие.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1007</TotalTime>
  <Words>634</Words>
  <Application>Microsoft Office PowerPoint</Application>
  <PresentationFormat>Экран (4:3)</PresentationFormat>
  <Paragraphs>113</Paragraphs>
  <Slides>21</Slides>
  <Notes>19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Default Design</vt:lpstr>
      <vt:lpstr>1_Default Design</vt:lpstr>
      <vt:lpstr>Экспрессионизм</vt:lpstr>
      <vt:lpstr>Экспрессионизм  ( от фр. expression – выразительность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Эти произведения принадлежат …</vt:lpstr>
      <vt:lpstr>Источники:</vt:lpstr>
    </vt:vector>
  </TitlesOfParts>
  <Company>Kaišiadorių A..Brazausko vidurinė mokykla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Ekspresionizmas</dc:title>
  <dc:subject>Mokomoji priemonė dailės pamokoms</dc:subject>
  <dc:creator>Andrej Denisenko</dc:creator>
  <cp:lastModifiedBy>Admin</cp:lastModifiedBy>
  <cp:revision>72</cp:revision>
  <dcterms:created xsi:type="dcterms:W3CDTF">2003-10-29T18:50:29Z</dcterms:created>
  <dcterms:modified xsi:type="dcterms:W3CDTF">2013-01-26T22:40:37Z</dcterms:modified>
</cp:coreProperties>
</file>