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704C18-F94D-442E-8EAD-7A9FDDA614D3}" type="datetimeFigureOut">
              <a:rPr lang="ru-RU" smtClean="0"/>
              <a:t>21.01.2012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A87287-2139-4E9B-A57B-A36EE89BA74C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8324880" cy="1143008"/>
          </a:xfrm>
        </p:spPr>
        <p:txBody>
          <a:bodyPr/>
          <a:lstStyle/>
          <a:p>
            <a:pPr algn="ctr"/>
            <a:r>
              <a:rPr lang="en-US" i="1" dirty="0" smtClean="0"/>
              <a:t>Find the rhyme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928802"/>
            <a:ext cx="8501122" cy="4643470"/>
          </a:xfrm>
        </p:spPr>
        <p:txBody>
          <a:bodyPr numCol="2"/>
          <a:lstStyle/>
          <a:p>
            <a:pPr algn="l"/>
            <a:r>
              <a:rPr lang="en-US" dirty="0" smtClean="0"/>
              <a:t>Reach</a:t>
            </a:r>
          </a:p>
          <a:p>
            <a:pPr algn="l"/>
            <a:r>
              <a:rPr lang="en-US" dirty="0" smtClean="0"/>
              <a:t>Wood</a:t>
            </a:r>
          </a:p>
          <a:p>
            <a:pPr algn="l"/>
            <a:r>
              <a:rPr lang="en-US" dirty="0" smtClean="0"/>
              <a:t>Bob</a:t>
            </a:r>
          </a:p>
          <a:p>
            <a:pPr algn="l"/>
            <a:r>
              <a:rPr lang="en-US" dirty="0" smtClean="0"/>
              <a:t>Ben</a:t>
            </a:r>
          </a:p>
          <a:p>
            <a:pPr algn="l"/>
            <a:r>
              <a:rPr lang="en-US" dirty="0" smtClean="0"/>
              <a:t>Grass</a:t>
            </a:r>
          </a:p>
          <a:p>
            <a:pPr algn="l"/>
            <a:r>
              <a:rPr lang="en-US" dirty="0" smtClean="0"/>
              <a:t>Form</a:t>
            </a:r>
          </a:p>
          <a:p>
            <a:pPr algn="l"/>
            <a:r>
              <a:rPr lang="en-US" dirty="0" smtClean="0"/>
              <a:t>Bright</a:t>
            </a:r>
          </a:p>
          <a:p>
            <a:pPr algn="l"/>
            <a:r>
              <a:rPr lang="en-US" dirty="0" smtClean="0"/>
              <a:t>Wool</a:t>
            </a:r>
          </a:p>
          <a:p>
            <a:pPr algn="l"/>
            <a:r>
              <a:rPr lang="en-US" dirty="0" smtClean="0"/>
              <a:t>Need</a:t>
            </a:r>
          </a:p>
          <a:p>
            <a:pPr algn="l"/>
            <a:r>
              <a:rPr lang="en-US" dirty="0" smtClean="0"/>
              <a:t>Teach</a:t>
            </a:r>
          </a:p>
          <a:p>
            <a:pPr algn="l"/>
            <a:r>
              <a:rPr lang="en-US" dirty="0" smtClean="0"/>
              <a:t>Good</a:t>
            </a:r>
          </a:p>
          <a:p>
            <a:pPr algn="l"/>
            <a:r>
              <a:rPr lang="en-US" dirty="0" smtClean="0"/>
              <a:t>Job</a:t>
            </a:r>
          </a:p>
          <a:p>
            <a:pPr algn="l"/>
            <a:r>
              <a:rPr lang="en-US" dirty="0" smtClean="0"/>
              <a:t>Pen</a:t>
            </a:r>
          </a:p>
          <a:p>
            <a:pPr algn="l"/>
            <a:r>
              <a:rPr lang="en-US" dirty="0" smtClean="0"/>
              <a:t>Class</a:t>
            </a:r>
          </a:p>
          <a:p>
            <a:pPr algn="l"/>
            <a:r>
              <a:rPr lang="en-US" dirty="0" smtClean="0"/>
              <a:t>Uniform</a:t>
            </a:r>
          </a:p>
          <a:p>
            <a:pPr algn="l"/>
            <a:r>
              <a:rPr lang="en-US" dirty="0" smtClean="0"/>
              <a:t>Write</a:t>
            </a:r>
          </a:p>
          <a:p>
            <a:pPr algn="l"/>
            <a:r>
              <a:rPr lang="en-US" dirty="0" smtClean="0"/>
              <a:t>School</a:t>
            </a:r>
          </a:p>
          <a:p>
            <a:pPr algn="l"/>
            <a:r>
              <a:rPr lang="en-US" dirty="0" smtClean="0"/>
              <a:t>Read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3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00132"/>
          </a:xfrm>
        </p:spPr>
        <p:txBody>
          <a:bodyPr/>
          <a:lstStyle/>
          <a:p>
            <a:pPr algn="ctr"/>
            <a:r>
              <a:rPr lang="en-US" i="1" dirty="0" smtClean="0"/>
              <a:t>Listen and read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[</a:t>
            </a:r>
            <a:r>
              <a:rPr lang="de-DE" sz="3600" dirty="0" smtClean="0">
                <a:latin typeface="Times New Roman"/>
                <a:cs typeface="Times New Roman"/>
              </a:rPr>
              <a:t>ʊ</a:t>
            </a:r>
            <a:r>
              <a:rPr lang="ru-RU" sz="3600" dirty="0" smtClean="0"/>
              <a:t>]</a:t>
            </a:r>
            <a:r>
              <a:rPr lang="en-US" sz="3600" dirty="0" smtClean="0"/>
              <a:t> c</a:t>
            </a:r>
            <a:r>
              <a:rPr lang="en-US" sz="3600" dirty="0" smtClean="0">
                <a:solidFill>
                  <a:srgbClr val="FF0000"/>
                </a:solidFill>
              </a:rPr>
              <a:t>ou</a:t>
            </a:r>
            <a:r>
              <a:rPr lang="en-US" sz="3600" dirty="0" smtClean="0"/>
              <a:t>ld, w</a:t>
            </a:r>
            <a:r>
              <a:rPr lang="en-US" sz="3600" dirty="0" smtClean="0">
                <a:solidFill>
                  <a:srgbClr val="FF0000"/>
                </a:solidFill>
              </a:rPr>
              <a:t>ou</a:t>
            </a:r>
            <a:r>
              <a:rPr lang="en-US" sz="3600" dirty="0" smtClean="0"/>
              <a:t>ld, sh</a:t>
            </a:r>
            <a:r>
              <a:rPr lang="en-US" sz="3600" dirty="0" smtClean="0">
                <a:solidFill>
                  <a:srgbClr val="FF0000"/>
                </a:solidFill>
              </a:rPr>
              <a:t>ou</a:t>
            </a:r>
            <a:r>
              <a:rPr lang="en-US" sz="3600" dirty="0" smtClean="0"/>
              <a:t>ld, c</a:t>
            </a:r>
            <a:r>
              <a:rPr lang="en-US" sz="3600" dirty="0" smtClean="0">
                <a:solidFill>
                  <a:srgbClr val="FF0000"/>
                </a:solidFill>
              </a:rPr>
              <a:t>ou</a:t>
            </a:r>
            <a:r>
              <a:rPr lang="en-US" sz="3600" dirty="0" smtClean="0"/>
              <a:t>ldn’t, 	sh</a:t>
            </a:r>
            <a:r>
              <a:rPr lang="en-US" sz="3600" dirty="0" smtClean="0">
                <a:solidFill>
                  <a:srgbClr val="FF0000"/>
                </a:solidFill>
              </a:rPr>
              <a:t>ou</a:t>
            </a:r>
            <a:r>
              <a:rPr lang="en-US" sz="3600" dirty="0" smtClean="0"/>
              <a:t>ldn’t, w</a:t>
            </a:r>
            <a:r>
              <a:rPr lang="en-US" sz="3600" dirty="0" smtClean="0">
                <a:solidFill>
                  <a:srgbClr val="FF0000"/>
                </a:solidFill>
              </a:rPr>
              <a:t>ou</a:t>
            </a:r>
            <a:r>
              <a:rPr lang="en-US" sz="3600" dirty="0" smtClean="0"/>
              <a:t>ldn’t</a:t>
            </a:r>
            <a:endParaRPr lang="de-DE" sz="3600" dirty="0" smtClean="0">
              <a:latin typeface="Times New Roman"/>
              <a:cs typeface="Times New Roman"/>
            </a:endParaRPr>
          </a:p>
          <a:p>
            <a:r>
              <a:rPr lang="ru-RU" sz="3600" dirty="0" smtClean="0"/>
              <a:t>[</a:t>
            </a:r>
            <a:r>
              <a:rPr lang="en-US" sz="3600" dirty="0" smtClean="0"/>
              <a:t>a:</a:t>
            </a:r>
            <a:r>
              <a:rPr lang="ru-RU" sz="3600" dirty="0" smtClean="0"/>
              <a:t>]</a:t>
            </a:r>
            <a:r>
              <a:rPr lang="en-US" sz="3600" dirty="0" smtClean="0"/>
              <a:t> c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n’t, sh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n’t, 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re, 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ren’t</a:t>
            </a:r>
          </a:p>
          <a:p>
            <a:r>
              <a:rPr lang="ru-RU" sz="3600" dirty="0" smtClean="0"/>
              <a:t>[</a:t>
            </a:r>
            <a:r>
              <a:rPr lang="de-DE" sz="3600" dirty="0" smtClean="0">
                <a:latin typeface="Times New Roman"/>
                <a:cs typeface="Times New Roman"/>
              </a:rPr>
              <a:t>ǣ</a:t>
            </a:r>
            <a:r>
              <a:rPr lang="ru-RU" sz="3600" dirty="0" smtClean="0"/>
              <a:t>]</a:t>
            </a:r>
            <a:r>
              <a:rPr lang="en-US" sz="3600" dirty="0" smtClean="0"/>
              <a:t> h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ve, h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s, h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ven’t, h</a:t>
            </a:r>
            <a:r>
              <a:rPr lang="en-US" sz="3600" dirty="0" smtClean="0">
                <a:solidFill>
                  <a:srgbClr val="FF0000"/>
                </a:solidFill>
              </a:rPr>
              <a:t>a</a:t>
            </a:r>
            <a:r>
              <a:rPr lang="en-US" sz="3600" dirty="0" smtClean="0"/>
              <a:t>sn’t</a:t>
            </a:r>
          </a:p>
          <a:p>
            <a:r>
              <a:rPr lang="ru-RU" sz="3600" dirty="0" smtClean="0"/>
              <a:t>[</a:t>
            </a:r>
            <a:r>
              <a:rPr lang="de-DE" sz="3600" dirty="0" err="1" smtClean="0">
                <a:latin typeface="Times New Roman"/>
                <a:cs typeface="Times New Roman"/>
              </a:rPr>
              <a:t>ǝʊ</a:t>
            </a:r>
            <a:r>
              <a:rPr lang="ru-RU" sz="3600" dirty="0" smtClean="0"/>
              <a:t>]</a:t>
            </a:r>
            <a:r>
              <a:rPr lang="en-US" sz="3600" dirty="0" smtClean="0"/>
              <a:t> w</a:t>
            </a:r>
            <a:r>
              <a:rPr lang="en-US" sz="3600" dirty="0" smtClean="0">
                <a:solidFill>
                  <a:srgbClr val="FF0000"/>
                </a:solidFill>
              </a:rPr>
              <a:t>o</a:t>
            </a:r>
            <a:r>
              <a:rPr lang="en-US" sz="3600" dirty="0" smtClean="0"/>
              <a:t>n’t, d</a:t>
            </a:r>
            <a:r>
              <a:rPr lang="en-US" sz="3600" dirty="0" smtClean="0">
                <a:solidFill>
                  <a:srgbClr val="FF0000"/>
                </a:solidFill>
              </a:rPr>
              <a:t>o</a:t>
            </a:r>
            <a:r>
              <a:rPr lang="en-US" sz="3600" dirty="0" smtClean="0"/>
              <a:t>n’t</a:t>
            </a:r>
          </a:p>
          <a:p>
            <a:r>
              <a:rPr lang="ru-RU" sz="3600" dirty="0" smtClean="0"/>
              <a:t>[</a:t>
            </a:r>
            <a:r>
              <a:rPr lang="en-US" sz="3600" dirty="0" err="1" smtClean="0"/>
              <a:t>i</a:t>
            </a:r>
            <a:r>
              <a:rPr lang="ru-RU" sz="3600" dirty="0" smtClean="0"/>
              <a:t>]</a:t>
            </a:r>
            <a:r>
              <a:rPr lang="en-US" sz="3600" dirty="0" smtClean="0"/>
              <a:t> d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d, d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dn’t, 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s, </a:t>
            </a:r>
            <a:r>
              <a:rPr lang="en-US" sz="3600" dirty="0" smtClean="0">
                <a:solidFill>
                  <a:srgbClr val="FF0000"/>
                </a:solidFill>
              </a:rPr>
              <a:t>i</a:t>
            </a:r>
            <a:r>
              <a:rPr lang="en-US" sz="3600" dirty="0" smtClean="0"/>
              <a:t>sn’t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modal verbs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01080" cy="5181616"/>
          </a:xfrm>
        </p:spPr>
        <p:txBody>
          <a:bodyPr/>
          <a:lstStyle/>
          <a:p>
            <a:pPr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– </a:t>
            </a:r>
            <a:r>
              <a:rPr lang="ru-RU" dirty="0" smtClean="0"/>
              <a:t>быть должным, обязанным. (</a:t>
            </a:r>
            <a:r>
              <a:rPr lang="en-US" dirty="0" smtClean="0"/>
              <a:t>have to, to be to)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You must do it.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mustn’t stay here any longer.</a:t>
            </a:r>
          </a:p>
          <a:p>
            <a:pPr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Have </a:t>
            </a:r>
            <a:r>
              <a:rPr lang="en-US" sz="3200" b="1" i="1" dirty="0" smtClean="0">
                <a:solidFill>
                  <a:srgbClr val="FF0000"/>
                </a:solidFill>
              </a:rPr>
              <a:t>to</a:t>
            </a:r>
            <a:r>
              <a:rPr lang="en-US" dirty="0" smtClean="0"/>
              <a:t>- </a:t>
            </a:r>
            <a:r>
              <a:rPr lang="ru-RU" dirty="0" smtClean="0"/>
              <a:t>долженствование  (обстоятельства)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 have to get up early.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He had to read this book.</a:t>
            </a:r>
          </a:p>
          <a:p>
            <a:pPr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- </a:t>
            </a:r>
            <a:r>
              <a:rPr lang="ru-RU" dirty="0" smtClean="0"/>
              <a:t>выражает совет, рекомендации (</a:t>
            </a:r>
            <a:r>
              <a:rPr lang="en-US" dirty="0" smtClean="0"/>
              <a:t>ought to</a:t>
            </a:r>
            <a:r>
              <a:rPr lang="ru-RU" dirty="0" smtClean="0"/>
              <a:t>)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You should go there by train.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You shouldn’t do that.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modal verbs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Need</a:t>
            </a:r>
            <a:r>
              <a:rPr lang="en-US" dirty="0" smtClean="0"/>
              <a:t>- </a:t>
            </a:r>
            <a:r>
              <a:rPr lang="ru-RU" dirty="0" smtClean="0"/>
              <a:t>нужно, надо, необходимо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You needn’t stay after lessons.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Need I do it? – No, you needn’t. </a:t>
            </a:r>
            <a:endParaRPr lang="ru-RU" dirty="0" smtClean="0"/>
          </a:p>
          <a:p>
            <a:pPr>
              <a:buNone/>
            </a:pPr>
            <a:r>
              <a:rPr lang="en-US" sz="3200" b="1" i="1" dirty="0" smtClean="0">
                <a:solidFill>
                  <a:srgbClr val="FF0000"/>
                </a:solidFill>
              </a:rPr>
              <a:t>Need </a:t>
            </a:r>
            <a:r>
              <a:rPr lang="ru-RU" sz="2800" dirty="0" smtClean="0"/>
              <a:t>употребляется в отрицательной форме в ответах на вопросы, включающие модальный глагол </a:t>
            </a:r>
            <a:r>
              <a:rPr lang="en-US" sz="2800" b="1" i="1" dirty="0" smtClean="0">
                <a:solidFill>
                  <a:srgbClr val="FF0000"/>
                </a:solidFill>
              </a:rPr>
              <a:t>must</a:t>
            </a:r>
            <a:r>
              <a:rPr lang="en-US" sz="2800" dirty="0" smtClean="0"/>
              <a:t>.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Must I do it now? –No, you needn’t.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85725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Give advise using </a:t>
            </a:r>
            <a:r>
              <a:rPr lang="en-US" sz="4400" i="1" dirty="0" smtClean="0">
                <a:solidFill>
                  <a:srgbClr val="FF0000"/>
                </a:solidFill>
              </a:rPr>
              <a:t>should\shouldn’t</a:t>
            </a:r>
            <a:endParaRPr lang="ru-RU" sz="44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>
            <a:normAutofit/>
          </a:bodyPr>
          <a:lstStyle/>
          <a:p>
            <a:r>
              <a:rPr lang="en-US" dirty="0" smtClean="0"/>
              <a:t>You __________ be late for your classes.</a:t>
            </a:r>
          </a:p>
          <a:p>
            <a:r>
              <a:rPr lang="en-US" dirty="0" smtClean="0"/>
              <a:t>You __________ argue with your parents.</a:t>
            </a:r>
          </a:p>
          <a:p>
            <a:r>
              <a:rPr lang="en-US" dirty="0" smtClean="0"/>
              <a:t>You __________ be attentive to your friends’ problems.</a:t>
            </a:r>
          </a:p>
          <a:p>
            <a:r>
              <a:rPr lang="en-US" dirty="0" smtClean="0"/>
              <a:t>You ________ get on well with your family.</a:t>
            </a:r>
          </a:p>
          <a:p>
            <a:r>
              <a:rPr lang="en-US" dirty="0" smtClean="0"/>
              <a:t>You __________ be honest with your friends.</a:t>
            </a:r>
          </a:p>
          <a:p>
            <a:r>
              <a:rPr lang="en-US" dirty="0" smtClean="0"/>
              <a:t>You _________ eat too much.</a:t>
            </a:r>
          </a:p>
          <a:p>
            <a:r>
              <a:rPr lang="en-US" dirty="0" smtClean="0"/>
              <a:t>You ______ inform your parents if you are getting late.</a:t>
            </a:r>
          </a:p>
          <a:p>
            <a:r>
              <a:rPr lang="en-US" dirty="0" smtClean="0"/>
              <a:t>You ________ tell your friends about your problems.</a:t>
            </a:r>
          </a:p>
          <a:p>
            <a:r>
              <a:rPr lang="en-US" dirty="0" smtClean="0"/>
              <a:t> You __________ mix with people who smoke.</a:t>
            </a:r>
          </a:p>
          <a:p>
            <a:r>
              <a:rPr lang="en-US" dirty="0" smtClean="0"/>
              <a:t>You _____________ cross the road here.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00132"/>
          </a:xfrm>
        </p:spPr>
        <p:txBody>
          <a:bodyPr/>
          <a:lstStyle/>
          <a:p>
            <a:pPr algn="ctr"/>
            <a:r>
              <a:rPr lang="en-US" dirty="0" smtClean="0"/>
              <a:t>check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929222"/>
          </a:xfrm>
        </p:spPr>
        <p:txBody>
          <a:bodyPr/>
          <a:lstStyle/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shouldn’t</a:t>
            </a:r>
            <a:r>
              <a:rPr lang="en-US" dirty="0" smtClean="0"/>
              <a:t> be late for your classes.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shouldn’t</a:t>
            </a:r>
            <a:r>
              <a:rPr lang="en-US" dirty="0" smtClean="0"/>
              <a:t> argue with your parents.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be attentive to your friends’ problems.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get on well with your family.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be honest with your friends.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shouldn’t</a:t>
            </a:r>
            <a:r>
              <a:rPr lang="en-US" dirty="0" smtClean="0"/>
              <a:t> eat too much.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inform your parents if you are getting late.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</a:t>
            </a:r>
            <a:r>
              <a:rPr lang="en-US" dirty="0" smtClean="0"/>
              <a:t> tell your friends about your problems.</a:t>
            </a:r>
          </a:p>
          <a:p>
            <a:r>
              <a:rPr lang="en-US" dirty="0" smtClean="0"/>
              <a:t> you </a:t>
            </a:r>
            <a:r>
              <a:rPr lang="en-US" dirty="0" smtClean="0">
                <a:solidFill>
                  <a:srgbClr val="FF0000"/>
                </a:solidFill>
              </a:rPr>
              <a:t>shouldn’t </a:t>
            </a:r>
            <a:r>
              <a:rPr lang="en-US" dirty="0" smtClean="0"/>
              <a:t>mix with people who smoke.</a:t>
            </a:r>
          </a:p>
          <a:p>
            <a:r>
              <a:rPr lang="en-US" dirty="0" smtClean="0"/>
              <a:t>You </a:t>
            </a:r>
            <a:r>
              <a:rPr lang="en-US" dirty="0" smtClean="0">
                <a:solidFill>
                  <a:srgbClr val="FF0000"/>
                </a:solidFill>
              </a:rPr>
              <a:t>shouldn’t</a:t>
            </a:r>
            <a:r>
              <a:rPr lang="en-US" dirty="0" smtClean="0"/>
              <a:t> cross the road here.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Classwork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/>
              <a:t>SB Ex. 36, 39 p. 69-70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Think and tell what a good pupil is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71942"/>
            <a:ext cx="8229600" cy="2252658"/>
          </a:xfrm>
        </p:spPr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i="1" dirty="0" smtClean="0"/>
              <a:t>A good pupil should………….. (be or do smth)</a:t>
            </a:r>
          </a:p>
          <a:p>
            <a:pPr algn="ctr"/>
            <a:r>
              <a:rPr lang="en-US" i="1" dirty="0" smtClean="0"/>
              <a:t>A good pupil </a:t>
            </a:r>
            <a:r>
              <a:rPr lang="en-US" i="1" dirty="0" smtClean="0"/>
              <a:t>shouldn’t…………………….. </a:t>
            </a:r>
            <a:r>
              <a:rPr lang="en-US" i="1" dirty="0" smtClean="0"/>
              <a:t>(be or do </a:t>
            </a:r>
            <a:r>
              <a:rPr lang="en-US" i="1" dirty="0" smtClean="0"/>
              <a:t>smth)</a:t>
            </a:r>
            <a:endParaRPr lang="ru-RU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5" y="1714488"/>
            <a:ext cx="1870995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500174"/>
            <a:ext cx="2428887" cy="24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487" y="1643050"/>
            <a:ext cx="3061629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Homework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SB. Ex. 20 p. 94</a:t>
            </a:r>
          </a:p>
          <a:p>
            <a:pPr algn="ctr">
              <a:buNone/>
            </a:pPr>
            <a:r>
              <a:rPr lang="en-US" sz="4000" dirty="0" smtClean="0"/>
              <a:t>WB Ex. 2 p. 50</a:t>
            </a:r>
            <a:endParaRPr lang="en-US" sz="4000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</TotalTime>
  <Words>388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Find the rhyme</vt:lpstr>
      <vt:lpstr>Listen and read</vt:lpstr>
      <vt:lpstr>The modal verbs</vt:lpstr>
      <vt:lpstr>The modal verbs</vt:lpstr>
      <vt:lpstr>Give advise using should\shouldn’t</vt:lpstr>
      <vt:lpstr>check</vt:lpstr>
      <vt:lpstr>Classwork </vt:lpstr>
      <vt:lpstr>Think and tell what a good pupil is</vt:lpstr>
      <vt:lpstr>Homework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modal verbs</dc:title>
  <dc:creator>Татьяна</dc:creator>
  <cp:lastModifiedBy>Татьяна</cp:lastModifiedBy>
  <cp:revision>9</cp:revision>
  <dcterms:created xsi:type="dcterms:W3CDTF">2012-01-21T09:04:36Z</dcterms:created>
  <dcterms:modified xsi:type="dcterms:W3CDTF">2012-01-21T10:25:29Z</dcterms:modified>
</cp:coreProperties>
</file>