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15"/>
  </p:notesMasterIdLst>
  <p:sldIdLst>
    <p:sldId id="256" r:id="rId2"/>
    <p:sldId id="280" r:id="rId3"/>
    <p:sldId id="258" r:id="rId4"/>
    <p:sldId id="276" r:id="rId5"/>
    <p:sldId id="274" r:id="rId6"/>
    <p:sldId id="277" r:id="rId7"/>
    <p:sldId id="271" r:id="rId8"/>
    <p:sldId id="278" r:id="rId9"/>
    <p:sldId id="267" r:id="rId10"/>
    <p:sldId id="279" r:id="rId11"/>
    <p:sldId id="275" r:id="rId12"/>
    <p:sldId id="269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8" autoAdjust="0"/>
    <p:restoredTop sz="92226" autoAdjust="0"/>
  </p:normalViewPr>
  <p:slideViewPr>
    <p:cSldViewPr>
      <p:cViewPr>
        <p:scale>
          <a:sx n="112" d="100"/>
          <a:sy n="112" d="100"/>
        </p:scale>
        <p:origin x="222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leg\Desktop\&#1052;&#1091;&#1089;&#1086;&#1088;%20&#1053;&#1055;&#1050;\&#1072;&#1085;&#1072;&#1083;&#1080;&#1079;%20&#1084;&#1091;&#1089;&#1086;&#1088;&#1072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04111986001761E-2"/>
          <c:y val="2.5462962962963024E-2"/>
          <c:w val="0.60590288713911022"/>
          <c:h val="0.9398148148148171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Лист1!$AD$12:$AD$17</c:f>
              <c:strCache>
                <c:ptCount val="6"/>
                <c:pt idx="0">
                  <c:v>Пищевые отходы, (кг)</c:v>
                </c:pt>
                <c:pt idx="1">
                  <c:v>Бумага, бумажная упаковка, картон… (кг)</c:v>
                </c:pt>
                <c:pt idx="2">
                  <c:v>Стекло, стеклотара… (кг)</c:v>
                </c:pt>
                <c:pt idx="3">
                  <c:v>Пластмасса, полиэтилен, пластиковые бутылки…(кг)</c:v>
                </c:pt>
                <c:pt idx="4">
                  <c:v>Металлолом, жестяные банки, гвозди, крышки…(кг)</c:v>
                </c:pt>
                <c:pt idx="5">
                  <c:v>Иные отходы (кг)</c:v>
                </c:pt>
              </c:strCache>
            </c:strRef>
          </c:cat>
          <c:val>
            <c:numRef>
              <c:f>Лист1!$AE$12:$AE$17</c:f>
              <c:numCache>
                <c:formatCode>0.0%</c:formatCode>
                <c:ptCount val="6"/>
                <c:pt idx="0">
                  <c:v>0.55126642286333449</c:v>
                </c:pt>
                <c:pt idx="1">
                  <c:v>0.14899092509819914</c:v>
                </c:pt>
                <c:pt idx="2">
                  <c:v>5.8241907083841346E-2</c:v>
                </c:pt>
                <c:pt idx="3">
                  <c:v>0.10876337532168559</c:v>
                </c:pt>
                <c:pt idx="4">
                  <c:v>2.9798185019639756E-2</c:v>
                </c:pt>
                <c:pt idx="5">
                  <c:v>0.10293918461330086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baseline="0"/>
            </a:pPr>
            <a:endParaRPr lang="ru-RU"/>
          </a:p>
        </c:txPr>
      </c:legendEntry>
      <c:layout>
        <c:manualLayout>
          <c:xMode val="edge"/>
          <c:yMode val="edge"/>
          <c:x val="0.65638903702774265"/>
          <c:y val="1.1009769612131874E-2"/>
          <c:w val="0.32767470799218079"/>
          <c:h val="0.86223935549722952"/>
        </c:manualLayout>
      </c:layout>
      <c:overlay val="0"/>
    </c:legend>
    <c:plotVisOnly val="1"/>
    <c:dispBlanksAs val="gap"/>
    <c:showDLblsOverMax val="0"/>
  </c:chart>
  <c:externalData r:id="rId2">
    <c:autoUpdate val="1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F20826-D787-4E82-B668-82C2625AF0F3}" type="datetimeFigureOut">
              <a:rPr lang="en-US"/>
              <a:pPr>
                <a:defRPr/>
              </a:pPr>
              <a:t>1/24/2010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01B4D6-5683-46D5-BC2E-3C8563E46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3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4EAAC-6F57-4C6E-A028-630261EEB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419F8B-1970-45AC-9AD0-B155996C71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7D739-5C3B-480B-8D2F-A3F635614D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73E383-DB04-4031-A594-012C1AD8A0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3E0540-2118-44B4-904A-DD7D2CDB73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B340C-90D9-4FFA-9CD3-4B4D97605C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5DDC9D-32FB-4B0A-A1F3-5A1BAC5D3387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5D8B37-2791-43A6-8EBE-085210EF56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C8481-2A5E-4852-83AE-DC643BFCB8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A4C8A-DE17-4981-AB51-BDCC3C7B69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C3C2B-71E9-46C2-B13E-D0C4FF3905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pPr>
              <a:defRPr/>
            </a:pPr>
            <a:fld id="{CD2B36AE-FD98-471A-BDC7-593496F2F9A6}" type="datetime8">
              <a:rPr lang="en-US"/>
              <a:pPr>
                <a:defRPr/>
              </a:pPr>
              <a:t>1/24/2010 4:07 PM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DF12D0-D146-468D-AC5D-068F4CC03B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CBE5-4738-485C-9964-2C7E4C48A168}" type="datetime8">
              <a:rPr lang="en-US"/>
              <a:pPr>
                <a:defRPr/>
              </a:pPr>
              <a:t>1/24/2010 4:07 PM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1EA4-3375-446B-B73F-8932A8A4FD9C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26E54-8F5D-46CF-B95A-A4681E9FCEF8}" type="datetime8">
              <a:rPr lang="en-US"/>
              <a:pPr>
                <a:defRPr/>
              </a:pPr>
              <a:t>1/24/2010 4:07 PM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C7615-1C4C-4BB8-BAC2-9EBC27045FF7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82C8-6DD8-4142-BD9B-0356DD305110}" type="datetime8">
              <a:rPr lang="en-US"/>
              <a:pPr>
                <a:defRPr/>
              </a:pPr>
              <a:t>1/24/2010 4:07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pPr>
              <a:defRPr/>
            </a:pPr>
            <a:fld id="{4631405D-FA90-414F-91C3-66E2D73290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0413-061B-4027-8408-72C17FF8631D}" type="datetime8">
              <a:rPr lang="en-US"/>
              <a:pPr>
                <a:defRPr/>
              </a:pPr>
              <a:t>1/24/2010 4:07 PM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pPr>
              <a:defRPr/>
            </a:pPr>
            <a:fld id="{3A4E2649-3784-411B-B7CC-8E90EE4D4E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A80C79-BC9F-4372-B829-44EF30EF8C14}" type="datetime8">
              <a:rPr lang="en-US"/>
              <a:pPr>
                <a:defRPr/>
              </a:pPr>
              <a:t>1/24/2010 4:07 PM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pPr>
              <a:defRPr/>
            </a:pPr>
            <a:fld id="{E9B83E7D-7F64-4EC7-951F-C1874D5D9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DD9FEB-8DD7-4DC9-972B-81990B137B87}" type="datetime8">
              <a:rPr lang="en-US"/>
              <a:pPr>
                <a:defRPr/>
              </a:pPr>
              <a:t>1/24/2010 4:07 PM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pPr>
              <a:defRPr/>
            </a:pPr>
            <a:fld id="{68A69B9D-707B-44D0-A4D2-64364B6CF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EF29F-C4E8-48D0-8F02-0F8AC37E2D37}" type="datetime8">
              <a:rPr lang="en-US"/>
              <a:pPr>
                <a:defRPr/>
              </a:pPr>
              <a:t>1/24/2010 4:07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pPr>
              <a:defRPr/>
            </a:pPr>
            <a:fld id="{2410133A-EACE-44F5-9FDA-86F7743EC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FA49B-443F-4E4A-8D85-EDC70CA09446}" type="datetime8">
              <a:rPr lang="en-US"/>
              <a:pPr>
                <a:defRPr/>
              </a:pPr>
              <a:t>1/24/2010 4:07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4F9008-12FB-483A-BEC1-76E8F2C97A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1A25-D64E-4AB6-8617-3E815B1E3451}" type="datetime8">
              <a:rPr lang="en-US"/>
              <a:pPr>
                <a:defRPr/>
              </a:pPr>
              <a:t>1/24/2010 4:07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pPr>
              <a:defRPr/>
            </a:pPr>
            <a:fld id="{D91C29F9-8C72-4303-9157-FE7E2717A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B50CCA-A12F-4A87-8E4B-166B69D1472A}" type="datetime8">
              <a:rPr lang="en-US"/>
              <a:pPr>
                <a:defRPr/>
              </a:pPr>
              <a:t>1/24/2010 4:07 PM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pPr>
              <a:defRPr/>
            </a:pPr>
            <a:fld id="{28C87BA6-7EC9-476B-81C5-3E654E091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88426A6-456A-44DF-9D89-FC1232E59785}" type="datetime8">
              <a:rPr lang="en-US"/>
              <a:pPr>
                <a:defRPr/>
              </a:pPr>
              <a:t>1/24/2010 4:07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46E4613-328F-4393-8AC5-3E5A33D6E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xmlns:mc="http://schemas.openxmlformats.org/markup-compatibility/2006" xmlns:a14="http://schemas.microsoft.com/office/drawing/2010/main" val="A5AB81" mc:Ignorable="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xmlns:mc="http://schemas.openxmlformats.org/markup-compatibility/2006" xmlns:a14="http://schemas.microsoft.com/office/drawing/2010/main" val="D8B25C" mc:Ignorable="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357438" y="1143000"/>
            <a:ext cx="6481762" cy="2000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«Бытовой мусор - проблема города»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3315" name="Rectangle 2"/>
          <p:cNvSpPr>
            <a:spLocks noGrp="1"/>
          </p:cNvSpPr>
          <p:nvPr>
            <p:ph type="subTitle" idx="1"/>
          </p:nvPr>
        </p:nvSpPr>
        <p:spPr>
          <a:xfrm>
            <a:off x="2362200" y="6143644"/>
            <a:ext cx="6705600" cy="71435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latin typeface="Calibri" pitchFamily="34" charset="0"/>
              </a:rPr>
              <a:t>Научный руководитель: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alibri" pitchFamily="34" charset="0"/>
              </a:rPr>
              <a:t>учитель начальных классов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Calibri" pitchFamily="34" charset="0"/>
              </a:rPr>
              <a:t>Бакланова Марина Анатольевна </a:t>
            </a:r>
          </a:p>
          <a:p>
            <a:pPr eaLnBrk="1" hangingPunct="1">
              <a:lnSpc>
                <a:spcPct val="80000"/>
              </a:lnSpc>
            </a:pPr>
            <a:endParaRPr lang="ru-RU" sz="2000" b="1" i="1" dirty="0" smtClean="0">
              <a:solidFill>
                <a:schemeClr val="bg1"/>
              </a:solidFill>
            </a:endParaRP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500313" y="428625"/>
            <a:ext cx="428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ru-RU" sz="2000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МОУ «Гимназия №1» г.Чебоксары</a:t>
            </a:r>
            <a:r>
              <a:rPr kumimoji="1" lang="ru-RU" sz="20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3317" name="Rectangle 2057"/>
          <p:cNvSpPr>
            <a:spLocks noChangeArrowheads="1"/>
          </p:cNvSpPr>
          <p:nvPr/>
        </p:nvSpPr>
        <p:spPr bwMode="auto">
          <a:xfrm>
            <a:off x="1483048" y="2636912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ru-RU" sz="2000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Calibri" pitchFamily="34" charset="0"/>
              </a:rPr>
              <a:t>  </a:t>
            </a:r>
            <a:r>
              <a:rPr kumimoji="1" lang="ru-RU" sz="2000" b="1" u="wavy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Calibri" pitchFamily="34" charset="0"/>
              </a:rPr>
              <a:t>Окружающая среда и здоровье человека</a:t>
            </a:r>
            <a:endParaRPr kumimoji="1" lang="ru-RU" sz="2000" b="1" u="wavy" dirty="0">
              <a:solidFill>
                <a:srgbClr xmlns:mc="http://schemas.openxmlformats.org/markup-compatibility/2006" xmlns:a14="http://schemas.microsoft.com/office/drawing/2010/main" val="00B050" mc:Ignorable=""/>
              </a:solidFill>
              <a:latin typeface="Calibri" pitchFamily="34" charset="0"/>
            </a:endParaRPr>
          </a:p>
        </p:txBody>
      </p:sp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3857620" y="4357688"/>
            <a:ext cx="5143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Bookman Old Style" pitchFamily="18" charset="0"/>
              </a:rPr>
              <a:t>Выполнил:  ученик 5 «Б» класса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Bookman Old Style" pitchFamily="18" charset="0"/>
              </a:rPr>
              <a:t>Веденеев Алексей</a:t>
            </a:r>
          </a:p>
        </p:txBody>
      </p:sp>
      <p:pic>
        <p:nvPicPr>
          <p:cNvPr id="13319" name="Рисунок 6" descr="j043383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14325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sz="4000" b="1" smtClean="0"/>
              <a:t>Эксперимент с  одноклассниками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000" b="1" smtClean="0"/>
              <a:t>     Я попросил организовать раздельный учёт выбрасываемого дома мусора, для чего ежедневно записывать, в момент выбрасывания, что и сколько выбрасывается, а по итогу дня заносить данные в таблицу,  учитывая массу.</a:t>
            </a:r>
          </a:p>
          <a:p>
            <a:r>
              <a:rPr lang="ru-RU" sz="2400" b="1" smtClean="0"/>
              <a:t>Пищевые отходы</a:t>
            </a:r>
          </a:p>
          <a:p>
            <a:r>
              <a:rPr lang="ru-RU" sz="2400" b="1" smtClean="0"/>
              <a:t>Бумага, бумажная упаковка, картон…</a:t>
            </a:r>
          </a:p>
          <a:p>
            <a:r>
              <a:rPr lang="ru-RU" sz="2400" b="1" smtClean="0"/>
              <a:t>Стекло, стеклотара…</a:t>
            </a:r>
          </a:p>
          <a:p>
            <a:r>
              <a:rPr lang="ru-RU" sz="2400" b="1" smtClean="0"/>
              <a:t>Пластмасса, полиэтилен, пластиковые бутылки…</a:t>
            </a:r>
          </a:p>
          <a:p>
            <a:r>
              <a:rPr lang="ru-RU" sz="2400" b="1" smtClean="0"/>
              <a:t>Металлолом, жестяные банки, гвозди, крышки…</a:t>
            </a:r>
          </a:p>
          <a:p>
            <a:r>
              <a:rPr lang="ru-RU" sz="2400" b="1" smtClean="0"/>
              <a:t>Иные отходы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Полученные результаты, по г.Чебоксары</a:t>
            </a:r>
            <a:endParaRPr lang="ru-RU" sz="3600" b="1" dirty="0"/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500063" y="1571625"/>
            <a:ext cx="5281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Распределение отходов в выбрасываемом мусоре</a:t>
            </a: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857250" y="5500688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Calibri" pitchFamily="34" charset="0"/>
              </a:rPr>
              <a:t>Раздельный сбор мусора возможен в каждой отдельной семье !!!</a:t>
            </a:r>
          </a:p>
          <a:p>
            <a:r>
              <a:rPr lang="ru-RU" sz="2000" b="1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latin typeface="Calibri" pitchFamily="34" charset="0"/>
              </a:rPr>
              <a:t>И это позволит значительно уменьшить размеры свалки.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19113" y="2224088"/>
            <a:ext cx="80851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/>
            <a:r>
              <a:rPr lang="ru-RU" sz="2800" b="1" dirty="0"/>
              <a:t>-Выявлены проблемы сбора и утилизации мусора.</a:t>
            </a:r>
          </a:p>
          <a:p>
            <a:pPr lvl="1" algn="just"/>
            <a:r>
              <a:rPr lang="ru-RU" sz="2800" b="1" dirty="0"/>
              <a:t>-Определены возможности раздельного сбора мусора на основе анализа учёта домашних отходов  учениками </a:t>
            </a:r>
            <a:r>
              <a:rPr lang="ru-RU" sz="2800" b="1" dirty="0" smtClean="0"/>
              <a:t>5 «Б» </a:t>
            </a:r>
            <a:r>
              <a:rPr lang="ru-RU" sz="2800" b="1" dirty="0"/>
              <a:t>класса.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6" grpId="1"/>
      <p:bldP spid="23557" grpId="0"/>
      <p:bldP spid="23557" grpId="1"/>
      <p:bldP spid="23559" grpId="0"/>
      <p:bldP spid="2355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sz="4000" b="1" smtClean="0"/>
              <a:t>Раздельный сбор Европа-Россия</a:t>
            </a:r>
          </a:p>
        </p:txBody>
      </p:sp>
      <p:pic>
        <p:nvPicPr>
          <p:cNvPr id="24579" name="Рисунок 7" descr="70_6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28575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71625" y="6143625"/>
            <a:ext cx="6429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Германия, г.Берлин, парк;    </a:t>
            </a:r>
            <a:r>
              <a:rPr lang="ru-RU" b="1" i="1" u="sng">
                <a:latin typeface="Calibri" pitchFamily="34" charset="0"/>
              </a:rPr>
              <a:t>«Деньги не растут на деревьях»</a:t>
            </a:r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>
                <a:latin typeface="Calibri" pitchFamily="34" charset="0"/>
              </a:rPr>
              <a:t>                       (бумага, органика, стекло, пластик)</a:t>
            </a:r>
            <a:endParaRPr lang="ru-RU" b="1" i="1" u="sng">
              <a:latin typeface="Calibri" pitchFamily="34" charset="0"/>
            </a:endParaRPr>
          </a:p>
        </p:txBody>
      </p:sp>
      <p:pic>
        <p:nvPicPr>
          <p:cNvPr id="11" name="Рисунок 10" descr="P81505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1571625"/>
            <a:ext cx="59642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SCN097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1571625"/>
            <a:ext cx="61436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43063" y="5500688"/>
            <a:ext cx="6286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latin typeface="Calibri" pitchFamily="34" charset="0"/>
              </a:rPr>
              <a:t>Раздельный сбор мусора в г.Новочебоксарск </a:t>
            </a:r>
            <a:r>
              <a:rPr lang="en-US" b="1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latin typeface="Tw Cen MT" pitchFamily="34" charset="0"/>
              </a:rPr>
              <a:t> </a:t>
            </a:r>
            <a:r>
              <a:rPr lang="ru-RU" b="1">
                <a:solidFill>
                  <a:srgbClr xmlns:mc="http://schemas.openxmlformats.org/markup-compatibility/2006" xmlns:a14="http://schemas.microsoft.com/office/drawing/2010/main" val="FFC000" mc:Ignorable=""/>
                </a:solidFill>
                <a:latin typeface="Calibri" pitchFamily="34" charset="0"/>
              </a:rPr>
              <a:t>!</a:t>
            </a:r>
          </a:p>
          <a:p>
            <a:pPr algn="ctr"/>
            <a:r>
              <a:rPr lang="ru-RU" b="1">
                <a:solidFill>
                  <a:srgbClr xmlns:mc="http://schemas.openxmlformats.org/markup-compatibility/2006" xmlns:a14="http://schemas.microsoft.com/office/drawing/2010/main" val="92D050" mc:Ignorable=""/>
                </a:solidFill>
                <a:latin typeface="Calibri" pitchFamily="34" charset="0"/>
              </a:rPr>
              <a:t>(стекло, макулатура, общие отходы)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b="1" smtClean="0"/>
              <a:t>Заключение и Выводы: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72050"/>
          </a:xfrm>
        </p:spPr>
        <p:txBody>
          <a:bodyPr/>
          <a:lstStyle/>
          <a:p>
            <a:r>
              <a:rPr lang="ru-RU" sz="1800" b="1" smtClean="0"/>
              <a:t>В данной работе я познакомился с отдельными законами, учился работать с книгами, интернетом, сравнивать имеющуюся в них информацию. </a:t>
            </a:r>
          </a:p>
          <a:p>
            <a:r>
              <a:rPr lang="ru-RU" sz="1800" b="1" smtClean="0"/>
              <a:t>Совместно с родителями составил анкету-задание и провёл анализ результатов с построением диаграмм.</a:t>
            </a:r>
          </a:p>
          <a:p>
            <a:r>
              <a:rPr lang="ru-RU" sz="1800" b="1" smtClean="0"/>
              <a:t>Я пришёл к мнению, что городу необходим раздельный сбор мусора, для уменьшения свалки и вторичного использования мусора.</a:t>
            </a:r>
          </a:p>
          <a:p>
            <a:r>
              <a:rPr lang="ru-RU" sz="1800" b="1" smtClean="0"/>
              <a:t>Горожане имеют недостаточное экологическое образование.</a:t>
            </a:r>
            <a:endParaRPr lang="ru-RU" sz="1800" b="1" u="sng" smtClean="0"/>
          </a:p>
          <a:p>
            <a:pPr algn="just" eaLnBrk="1" hangingPunct="1">
              <a:buFont typeface="Wingdings" pitchFamily="2" charset="2"/>
              <a:buNone/>
            </a:pPr>
            <a:r>
              <a:rPr lang="ru-RU" sz="1600" b="1" u="sng" smtClean="0"/>
              <a:t>НЕОБХОДИМО:</a:t>
            </a:r>
          </a:p>
          <a:p>
            <a:pPr algn="just" eaLnBrk="1" hangingPunct="1"/>
            <a:r>
              <a:rPr lang="ru-RU" sz="1600" b="1" smtClean="0"/>
              <a:t>Обеспечить горожан информацией о целесообразности раздельного сбора мусора. </a:t>
            </a:r>
          </a:p>
          <a:p>
            <a:pPr algn="just" eaLnBrk="1" hangingPunct="1"/>
            <a:r>
              <a:rPr lang="ru-RU" sz="1600" b="1" smtClean="0"/>
              <a:t>Информировать население о высокоопасных отходах в быту, таких как: градусники, энергосберегающие лампы, шприцы, батарейки…, </a:t>
            </a:r>
          </a:p>
          <a:p>
            <a:pPr algn="just" eaLnBrk="1" hangingPunct="1"/>
            <a:r>
              <a:rPr lang="ru-RU" sz="1600" b="1" smtClean="0"/>
              <a:t>Организовать правильный сбор высокоопасных отходов.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1000" b="1" smtClean="0"/>
          </a:p>
          <a:p>
            <a:pPr algn="just" eaLnBrk="1" hangingPunct="1"/>
            <a:r>
              <a:rPr lang="ru-RU" sz="1600" b="1" smtClean="0"/>
              <a:t>Я понял, что многие не осознают всей полноты мусорной проблемы, хотелось бы в дальнейшем развить эту тему, изучив промышленные отходы и лучшие способы их</a:t>
            </a:r>
            <a:r>
              <a:rPr lang="ru-RU" sz="1600" b="1" smtClean="0">
                <a:latin typeface="Arial" charset="0"/>
              </a:rPr>
              <a:t> </a:t>
            </a:r>
            <a:r>
              <a:rPr lang="ru-RU" sz="1600" b="1" smtClean="0"/>
              <a:t>захоронения и использования.</a:t>
            </a:r>
          </a:p>
        </p:txBody>
      </p:sp>
      <p:pic>
        <p:nvPicPr>
          <p:cNvPr id="25604" name="Рисунок 3" descr="kompostguide_start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0"/>
            <a:ext cx="13525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Проблема города</a:t>
            </a:r>
            <a:r>
              <a:rPr lang="en-US" smtClean="0"/>
              <a:t> !</a:t>
            </a:r>
            <a:endParaRPr lang="ru-RU" smtClean="0"/>
          </a:p>
        </p:txBody>
      </p:sp>
      <p:pic>
        <p:nvPicPr>
          <p:cNvPr id="9" name="Рисунок 8" descr="SNC133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643063"/>
            <a:ext cx="4357687" cy="326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NC1328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643063"/>
            <a:ext cx="4286250" cy="328612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8625" y="5072063"/>
            <a:ext cx="8572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       </a:t>
            </a:r>
            <a:r>
              <a:rPr lang="en-US" b="1" dirty="0">
                <a:latin typeface="Calibri" pitchFamily="34" charset="0"/>
              </a:rPr>
              <a:t>c</a:t>
            </a:r>
            <a:r>
              <a:rPr lang="ru-RU" b="1" dirty="0">
                <a:latin typeface="Calibri" pitchFamily="34" charset="0"/>
              </a:rPr>
              <a:t>валка строительного мусора                                       контейнеры  ТБО во </a:t>
            </a:r>
            <a:r>
              <a:rPr lang="ru-RU" b="1" dirty="0" smtClean="0">
                <a:latin typeface="Calibri" pitchFamily="34" charset="0"/>
              </a:rPr>
              <a:t>дворе</a:t>
            </a:r>
          </a:p>
          <a:p>
            <a:r>
              <a:rPr lang="ru-RU" b="1" dirty="0" smtClean="0">
                <a:latin typeface="Calibri" pitchFamily="34" charset="0"/>
              </a:rPr>
              <a:t>       НЮР г.Чебоксары                                                              СЗР г.Чебоксары</a:t>
            </a: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smtClean="0"/>
              <a:t>Цель работы:</a:t>
            </a:r>
          </a:p>
        </p:txBody>
      </p:sp>
      <p:sp>
        <p:nvSpPr>
          <p:cNvPr id="14339" name="Rectangle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ru-RU" dirty="0" smtClean="0"/>
              <a:t>Выяснить, почему бытовой мусор, является проблемой города </a:t>
            </a:r>
            <a:r>
              <a:rPr lang="en-US" dirty="0" smtClean="0">
                <a:latin typeface="Calibri" pitchFamily="34" charset="0"/>
              </a:rPr>
              <a:t>?</a:t>
            </a:r>
            <a:endParaRPr lang="ru-RU" dirty="0" smtClean="0"/>
          </a:p>
          <a:p>
            <a:pPr eaLnBrk="1" hangingPunct="1"/>
            <a:r>
              <a:rPr lang="ru-RU" dirty="0" smtClean="0"/>
              <a:t>Задачи:</a:t>
            </a:r>
          </a:p>
          <a:p>
            <a:pPr lvl="1" eaLnBrk="1" hangingPunct="1"/>
            <a:r>
              <a:rPr lang="ru-RU" dirty="0" smtClean="0"/>
              <a:t>Узнать, что такое мусор 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ru-RU" dirty="0" smtClean="0"/>
              <a:t>Что мы выбрасываем в быту, и куда это девается </a:t>
            </a:r>
            <a:r>
              <a:rPr lang="en-US" dirty="0" smtClean="0"/>
              <a:t>?</a:t>
            </a:r>
            <a:endParaRPr lang="ru-RU" dirty="0" smtClean="0"/>
          </a:p>
          <a:p>
            <a:pPr lvl="1" eaLnBrk="1" hangingPunct="1"/>
            <a:r>
              <a:rPr lang="ru-RU" sz="2400" dirty="0" smtClean="0"/>
              <a:t>Как решают проблему мусора за рубежом и в России.</a:t>
            </a:r>
          </a:p>
          <a:p>
            <a:pPr eaLnBrk="1" hangingPunct="1"/>
            <a:endParaRPr lang="en-US" sz="2700" dirty="0" smtClean="0"/>
          </a:p>
          <a:p>
            <a:pPr lvl="1"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smtClean="0"/>
              <a:t>Методы исследования</a:t>
            </a:r>
          </a:p>
        </p:txBody>
      </p:sp>
      <p:sp>
        <p:nvSpPr>
          <p:cNvPr id="15363" name="Rectangle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Спросить у взрослых.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Провести эксперимент с учениками.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Наблюдение и анкетирование.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err="1" smtClean="0"/>
              <a:t>Математическо-статистическая</a:t>
            </a:r>
            <a:r>
              <a:rPr lang="ru-RU" sz="2400" dirty="0" smtClean="0"/>
              <a:t> обработка данных.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Изучить материалы по теме в энциклопедии и сети Интернет вместе с родителями.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700" b="1" dirty="0" smtClean="0"/>
              <a:t>Гипотеза исследования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ru-RU" sz="2400" b="1" dirty="0" smtClean="0"/>
              <a:t>Возможно ли сортировать мусор, и как это поможет сохранению благополучия экологии в нашем городе </a:t>
            </a:r>
            <a:r>
              <a:rPr lang="en-US" sz="2400" b="1" dirty="0" smtClean="0"/>
              <a:t>?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smtClean="0"/>
              <a:t>Что такое мусор</a:t>
            </a:r>
            <a:r>
              <a:rPr lang="en-US" smtClean="0">
                <a:latin typeface="Calibri" pitchFamily="34" charset="0"/>
              </a:rPr>
              <a:t>?</a:t>
            </a:r>
            <a:endParaRPr lang="ru-RU" smtClean="0"/>
          </a:p>
        </p:txBody>
      </p:sp>
      <p:sp>
        <p:nvSpPr>
          <p:cNvPr id="16387" name="Rectangle 2"/>
          <p:cNvSpPr>
            <a:spLocks noGrp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По толковому словарю русского языка С.И.Ожегова и Н.Ю.Шведовой: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smtClean="0"/>
          </a:p>
          <a:p>
            <a:pPr eaLnBrk="1" hangingPunct="1"/>
            <a:r>
              <a:rPr lang="ru-RU" sz="2800" b="1" smtClean="0"/>
              <a:t>ОТХОД</a:t>
            </a:r>
            <a:r>
              <a:rPr lang="ru-RU" sz="2800" smtClean="0"/>
              <a:t> – обычно </a:t>
            </a:r>
            <a:r>
              <a:rPr lang="ru-RU" sz="2800" i="1" smtClean="0"/>
              <a:t>мн.</a:t>
            </a:r>
            <a:r>
              <a:rPr lang="ru-RU" sz="2800" smtClean="0"/>
              <a:t> Остатки производства, обычно годные для использования или переработки. </a:t>
            </a:r>
            <a:r>
              <a:rPr lang="ru-RU" sz="2800" i="1" smtClean="0"/>
              <a:t>Нефтяные отходы. Пищевые отходы.</a:t>
            </a:r>
            <a:endParaRPr lang="ru-RU" sz="2800" smtClean="0"/>
          </a:p>
          <a:p>
            <a:pPr eaLnBrk="1" hangingPunct="1"/>
            <a:r>
              <a:rPr lang="ru-RU" sz="2800" b="1" smtClean="0"/>
              <a:t>МУСОР</a:t>
            </a:r>
            <a:r>
              <a:rPr lang="ru-RU" sz="2800" smtClean="0"/>
              <a:t> –Отбросы, сор. </a:t>
            </a:r>
            <a:r>
              <a:rPr lang="ru-RU" sz="2800" i="1" smtClean="0"/>
              <a:t>Корзина для мусора.</a:t>
            </a:r>
            <a:r>
              <a:rPr lang="ru-RU" sz="2800" smtClean="0"/>
              <a:t>| 	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i="1" smtClean="0"/>
              <a:t>     прил. </a:t>
            </a:r>
            <a:r>
              <a:rPr lang="ru-RU" sz="2800" smtClean="0"/>
              <a:t>мусорный</a:t>
            </a:r>
            <a:r>
              <a:rPr lang="ru-RU" sz="2800" b="1" smtClean="0"/>
              <a:t>,</a:t>
            </a:r>
            <a:r>
              <a:rPr lang="ru-RU" sz="2800" smtClean="0"/>
              <a:t> –ая, –ое. </a:t>
            </a:r>
            <a:r>
              <a:rPr lang="ru-RU" sz="2800" i="1" smtClean="0"/>
              <a:t>Мусорный  ящик.</a:t>
            </a:r>
            <a:endParaRPr lang="ru-RU" sz="2800" smtClean="0"/>
          </a:p>
        </p:txBody>
      </p:sp>
      <p:pic>
        <p:nvPicPr>
          <p:cNvPr id="17412" name="Picture 4" descr="j04338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214938"/>
            <a:ext cx="131445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7459663" cy="990600"/>
          </a:xfrm>
        </p:spPr>
        <p:txBody>
          <a:bodyPr/>
          <a:lstStyle/>
          <a:p>
            <a:pPr eaLnBrk="1" hangingPunct="1"/>
            <a:r>
              <a:rPr lang="ru-RU" sz="3600" b="1" smtClean="0"/>
              <a:t>Путь мусора в городе Чебоксары</a:t>
            </a:r>
          </a:p>
        </p:txBody>
      </p:sp>
      <p:pic>
        <p:nvPicPr>
          <p:cNvPr id="18435" name="Рисунок 7" descr="70_6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28575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мусор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571625"/>
            <a:ext cx="2697163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29000" y="3286125"/>
            <a:ext cx="317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1. Бросаем мусор в ведро</a:t>
            </a:r>
          </a:p>
        </p:txBody>
      </p:sp>
      <p:pic>
        <p:nvPicPr>
          <p:cNvPr id="14" name="Рисунок 13" descr="мусор-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1571625"/>
            <a:ext cx="4810125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29250" y="3214688"/>
            <a:ext cx="3503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2.Отнесем пакет в контейнер</a:t>
            </a:r>
          </a:p>
        </p:txBody>
      </p:sp>
      <p:pic>
        <p:nvPicPr>
          <p:cNvPr id="16" name="Рисунок 15" descr="мусор-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1571625"/>
            <a:ext cx="5238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57875" y="3643313"/>
            <a:ext cx="328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3.Утром мусор из контейнера</a:t>
            </a:r>
          </a:p>
          <a:p>
            <a:r>
              <a:rPr lang="ru-RU" b="1"/>
              <a:t>заберёт мусоровоз</a:t>
            </a:r>
          </a:p>
        </p:txBody>
      </p:sp>
      <p:pic>
        <p:nvPicPr>
          <p:cNvPr id="18" name="Рисунок 17" descr="SNC1329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1571625"/>
            <a:ext cx="5238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57875" y="47148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4.И повезём весь мусор </a:t>
            </a:r>
          </a:p>
          <a:p>
            <a:r>
              <a:rPr lang="ru-RU" b="1"/>
              <a:t>мы на свалку</a:t>
            </a:r>
          </a:p>
        </p:txBody>
      </p:sp>
      <p:pic>
        <p:nvPicPr>
          <p:cNvPr id="20" name="Рисунок 19" descr="SNC1330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571625"/>
            <a:ext cx="914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17" grpId="0"/>
      <p:bldP spid="17" grpId="1"/>
      <p:bldP spid="1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smtClean="0"/>
              <a:t>Захоронить или использовать </a:t>
            </a:r>
            <a:r>
              <a:rPr lang="en-US" smtClean="0"/>
              <a:t>?</a:t>
            </a:r>
            <a:endParaRPr lang="ru-RU" smtClean="0"/>
          </a:p>
        </p:txBody>
      </p:sp>
      <p:pic>
        <p:nvPicPr>
          <p:cNvPr id="19459" name="Рисунок 10" descr="j043157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0"/>
            <a:ext cx="1095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NC133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643063"/>
            <a:ext cx="778668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SCN094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1714500"/>
            <a:ext cx="7715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SCN094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1660525"/>
            <a:ext cx="7715250" cy="505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00188" y="6143625"/>
            <a:ext cx="6286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xmlns:mc="http://schemas.openxmlformats.org/markup-compatibility/2006" xmlns:a14="http://schemas.microsoft.com/office/drawing/2010/main" val="FFFF00" mc:Ignorable=""/>
                </a:solidFill>
                <a:latin typeface="Calibri" pitchFamily="34" charset="0"/>
              </a:rPr>
              <a:t>Мусоросортировочная станция в г.Чебоксары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smtClean="0"/>
              <a:t>Анкета для одноклассников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smtClean="0"/>
              <a:t>Вопросы:</a:t>
            </a:r>
            <a:endParaRPr lang="ru-RU" sz="2000" smtClean="0"/>
          </a:p>
          <a:p>
            <a:r>
              <a:rPr lang="ru-RU" sz="2000" b="1" smtClean="0"/>
              <a:t>Сколько живёт человек, постоянно, в Вашей квартире (количество) ?</a:t>
            </a:r>
          </a:p>
          <a:p>
            <a:r>
              <a:rPr lang="ru-RU" sz="2000" b="1" smtClean="0"/>
              <a:t>Как часто, Вы выбрасываете мусорное ведро (пакет) ?</a:t>
            </a:r>
          </a:p>
          <a:p>
            <a:r>
              <a:rPr lang="ru-RU" sz="2000" b="1" smtClean="0"/>
              <a:t>Используете ли Вы в Вашей квартире энергосберегающие лампы – </a:t>
            </a:r>
            <a:r>
              <a:rPr lang="ru-RU" sz="2000" b="1" i="1" smtClean="0"/>
              <a:t>не лампы накаливания, и исключая светодиодные</a:t>
            </a:r>
            <a:r>
              <a:rPr lang="ru-RU" sz="2000" b="1" smtClean="0"/>
              <a:t> (в настольных светильниках, плафонах), если ДА, то сколько штук люминесцентных и сколько ламп накаливания ?</a:t>
            </a:r>
          </a:p>
          <a:p>
            <a:r>
              <a:rPr lang="ru-RU" sz="2000" b="1" smtClean="0"/>
              <a:t>Сколько люминесцентных ламп Вы выбросили за прошедший год ?, и куда ?</a:t>
            </a:r>
          </a:p>
          <a:p>
            <a:r>
              <a:rPr lang="ru-RU" sz="2000" b="1" smtClean="0"/>
              <a:t>Сколько и каких, по Вашему мнению, высокоопасных для экологии отходов Вы выбрасываете за год </a:t>
            </a:r>
            <a:r>
              <a:rPr lang="ru-RU" sz="2000" b="1" i="1" smtClean="0"/>
              <a:t>(батерейки, шприцы, ртутные градусники, телефоны, бытовая техника…)</a:t>
            </a:r>
            <a:endParaRPr lang="ru-RU" sz="2000" b="1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Полученные результаты, по г.Чебоксары</a:t>
            </a:r>
            <a:endParaRPr lang="ru-RU" sz="36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2777490"/>
        </p:xfrm>
        <a:graphic>
          <a:graphicData uri="http://schemas.openxmlformats.org/drawingml/2006/table">
            <a:tbl>
              <a:tblPr/>
              <a:tblGrid>
                <a:gridCol w="1101725"/>
                <a:gridCol w="70516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3F3F3F" mc:Ignorable="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 1 чел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FFFFFF" mc:Ignorable="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Табл.№1 Данные анализа опроса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FFFFFF" mc:Ignorable="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3F3F3F" mc:Ignorable="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0,23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xmlns:mc="http://schemas.openxmlformats.org/markup-compatibility/2006" xmlns:a14="http://schemas.microsoft.com/office/drawing/2010/main" val="DCE5EE" mc:Ignorable="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наполняемость мусорного ведра (в день 1 человеком)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т.е. семья из 4 чел. выбрасывает 1 ведро в день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xmlns:mc="http://schemas.openxmlformats.org/markup-compatibility/2006" xmlns:a14="http://schemas.microsoft.com/office/drawing/2010/main" val="DCE5EE" mc:Ignorable="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3F3F3F" mc:Ignorable="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1,76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xmlns:mc="http://schemas.openxmlformats.org/markup-compatibility/2006" xmlns:a14="http://schemas.microsoft.com/office/drawing/2010/main" val="EFF3F7" mc:Ignorable="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3F3F3F" mc:Ignorable="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люминесцентных  ламп в квартире на 1 чел.,  шт.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xmlns:mc="http://schemas.openxmlformats.org/markup-compatibility/2006" xmlns:a14="http://schemas.microsoft.com/office/drawing/2010/main" val="EFF3F7" mc:Ignorable="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3F3F3F" mc:Ignorable="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2,79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xmlns:mc="http://schemas.openxmlformats.org/markup-compatibility/2006" xmlns:a14="http://schemas.microsoft.com/office/drawing/2010/main" val="DCE5EE" mc:Ignorable="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3F3F3F" mc:Ignorable="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кол-во ламп накаливания в квартире на 1 чел.,  шт.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xmlns:mc="http://schemas.openxmlformats.org/markup-compatibility/2006" xmlns:a14="http://schemas.microsoft.com/office/drawing/2010/main" val="DCE5EE" mc:Ignorable="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3F3F3F" mc:Ignorable="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0,13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xmlns:mc="http://schemas.openxmlformats.org/markup-compatibility/2006" xmlns:a14="http://schemas.microsoft.com/office/drawing/2010/main" val="EFF3F7" mc:Ignorable="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3F3F3F" mc:Ignorable="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выброшено люминесцентных ламп на 1 чел. в год,  шт.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xmlns:mc="http://schemas.openxmlformats.org/markup-compatibility/2006" xmlns:a14="http://schemas.microsoft.com/office/drawing/2010/main" val="EFF3F7" mc:Ignorable="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3F3F3F" mc:Ignorable="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2,76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xmlns:mc="http://schemas.openxmlformats.org/markup-compatibility/2006" xmlns:a14="http://schemas.microsoft.com/office/drawing/2010/main" val="DCE5EE" mc:Ignorable="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3F3F3F" mc:Ignorable="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выброшено батареек на 1 чел. в год,  шт.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xmlns:mc="http://schemas.openxmlformats.org/markup-compatibility/2006" xmlns:a14="http://schemas.microsoft.com/office/drawing/2010/main" val="DCE5EE" mc:Ignorable="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3F3F3F" mc:Ignorable="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1,71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xmlns:mc="http://schemas.openxmlformats.org/markup-compatibility/2006" xmlns:a14="http://schemas.microsoft.com/office/drawing/2010/main" val="EFF3F7" mc:Ignorable="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3F3F3F" mc:Ignorable="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выброшено шприцов на 1 чел. в год,  шт.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xmlns:mc="http://schemas.openxmlformats.org/markup-compatibility/2006" xmlns:a14="http://schemas.microsoft.com/office/drawing/2010/main" val="EFF3F7" mc:Ignorable=""/>
                    </a:solidFill>
                  </a:tcPr>
                </a:tc>
              </a:tr>
            </a:tbl>
          </a:graphicData>
        </a:graphic>
      </p:graphicFrame>
      <p:sp>
        <p:nvSpPr>
          <p:cNvPr id="23581" name="Прямоугольник 7"/>
          <p:cNvSpPr>
            <a:spLocks noChangeArrowheads="1"/>
          </p:cNvSpPr>
          <p:nvPr/>
        </p:nvSpPr>
        <p:spPr bwMode="auto">
          <a:xfrm>
            <a:off x="785813" y="4786313"/>
            <a:ext cx="8001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450.000чел.*0,13ламп/чел*0,000025кг/ламп=</a:t>
            </a:r>
            <a:r>
              <a:rPr lang="ru-RU" b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1,5 кг. ртути  </a:t>
            </a:r>
            <a:r>
              <a:rPr lang="ru-RU" b="1" dirty="0">
                <a:latin typeface="Calibri" pitchFamily="34" charset="0"/>
              </a:rPr>
              <a:t>в </a:t>
            </a:r>
            <a:r>
              <a:rPr lang="ru-RU" b="1" dirty="0" smtClean="0">
                <a:latin typeface="Calibri" pitchFamily="34" charset="0"/>
              </a:rPr>
              <a:t>год на </a:t>
            </a:r>
            <a:r>
              <a:rPr lang="ru-RU" b="1" dirty="0">
                <a:latin typeface="Calibri" pitchFamily="34" charset="0"/>
              </a:rPr>
              <a:t>свалке!</a:t>
            </a:r>
          </a:p>
        </p:txBody>
      </p:sp>
      <p:sp>
        <p:nvSpPr>
          <p:cNvPr id="23582" name="Прямоугольник 8"/>
          <p:cNvSpPr>
            <a:spLocks noChangeArrowheads="1"/>
          </p:cNvSpPr>
          <p:nvPr/>
        </p:nvSpPr>
        <p:spPr bwMode="auto">
          <a:xfrm>
            <a:off x="785813" y="5286375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450.000чел.*2,76=</a:t>
            </a:r>
            <a:r>
              <a:rPr lang="ru-RU" b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1 млн.242 тыс. батареек </a:t>
            </a:r>
            <a:r>
              <a:rPr lang="ru-RU" b="1">
                <a:latin typeface="Calibri" pitchFamily="34" charset="0"/>
              </a:rPr>
              <a:t>в год на свалку ! </a:t>
            </a:r>
          </a:p>
        </p:txBody>
      </p:sp>
      <p:sp>
        <p:nvSpPr>
          <p:cNvPr id="23583" name="Прямоугольник 9"/>
          <p:cNvSpPr>
            <a:spLocks noChangeArrowheads="1"/>
          </p:cNvSpPr>
          <p:nvPr/>
        </p:nvSpPr>
        <p:spPr bwMode="auto">
          <a:xfrm>
            <a:off x="785813" y="5786438"/>
            <a:ext cx="721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450.000чел.*1,71=</a:t>
            </a:r>
            <a:r>
              <a:rPr lang="ru-RU" b="1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Calibri" pitchFamily="34" charset="0"/>
              </a:rPr>
              <a:t>769,5 тыс. шприцов </a:t>
            </a:r>
            <a:r>
              <a:rPr lang="ru-RU" b="1">
                <a:latin typeface="Calibri" pitchFamily="34" charset="0"/>
              </a:rPr>
              <a:t>в год на свалку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1" grpId="0"/>
      <p:bldP spid="23582" grpId="0"/>
      <p:bldP spid="2358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Median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775F55" mc:Ignorable=""/>
      </a:dk2>
      <a:lt2>
        <a:srgbClr xmlns:mc="http://schemas.openxmlformats.org/markup-compatibility/2006" xmlns:a14="http://schemas.microsoft.com/office/drawing/2010/main" val="EBDDC3" mc:Ignorable=""/>
      </a:lt2>
      <a:accent1>
        <a:srgbClr xmlns:mc="http://schemas.openxmlformats.org/markup-compatibility/2006" xmlns:a14="http://schemas.microsoft.com/office/drawing/2010/main" val="94B6D2" mc:Ignorable=""/>
      </a:accent1>
      <a:accent2>
        <a:srgbClr xmlns:mc="http://schemas.openxmlformats.org/markup-compatibility/2006" xmlns:a14="http://schemas.microsoft.com/office/drawing/2010/main" val="DD8047" mc:Ignorable=""/>
      </a:accent2>
      <a:accent3>
        <a:srgbClr xmlns:mc="http://schemas.openxmlformats.org/markup-compatibility/2006" xmlns:a14="http://schemas.microsoft.com/office/drawing/2010/main" val="A5AB81" mc:Ignorable=""/>
      </a:accent3>
      <a:accent4>
        <a:srgbClr xmlns:mc="http://schemas.openxmlformats.org/markup-compatibility/2006" xmlns:a14="http://schemas.microsoft.com/office/drawing/2010/main" val="D8B25C" mc:Ignorable=""/>
      </a:accent4>
      <a:accent5>
        <a:srgbClr xmlns:mc="http://schemas.openxmlformats.org/markup-compatibility/2006" xmlns:a14="http://schemas.microsoft.com/office/drawing/2010/main" val="7BA79D" mc:Ignorable=""/>
      </a:accent5>
      <a:accent6>
        <a:srgbClr xmlns:mc="http://schemas.openxmlformats.org/markup-compatibility/2006" xmlns:a14="http://schemas.microsoft.com/office/drawing/2010/main" val="968C8C" mc:Ignorable=""/>
      </a:accent6>
      <a:hlink>
        <a:srgbClr xmlns:mc="http://schemas.openxmlformats.org/markup-compatibility/2006" xmlns:a14="http://schemas.microsoft.com/office/drawing/2010/main" val="F7B615" mc:Ignorable=""/>
      </a:hlink>
      <a:folHlink>
        <a:srgbClr xmlns:mc="http://schemas.openxmlformats.org/markup-compatibility/2006" xmlns:a14="http://schemas.microsoft.com/office/drawing/2010/main" val="704404" mc:Ignorable="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xmlns:mc="http://schemas.openxmlformats.org/markup-compatibility/2006" xmlns:a14="http://schemas.microsoft.com/office/drawing/2010/main" val="000000" mc:Ignorable="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xmlns:mc="http://schemas.openxmlformats.org/markup-compatibility/2006" xmlns:a14="http://schemas.microsoft.com/office/drawing/2010/main" val="000000" mc:Ignorable="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xmlns:mc="http://schemas.openxmlformats.org/markup-compatibility/2006" xmlns:a14="http://schemas.microsoft.com/office/drawing/2010/main" val="000000" mc:Ignorable="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xmlns:mc="http://schemas.openxmlformats.org/markup-compatibility/2006" xmlns:a14="http://schemas.microsoft.com/office/drawing/2010/main" val="775F55" mc:Ignorable=""/>
    </a:dk2>
    <a:lt2>
      <a:srgbClr xmlns:mc="http://schemas.openxmlformats.org/markup-compatibility/2006" xmlns:a14="http://schemas.microsoft.com/office/drawing/2010/main" val="EBDDC3" mc:Ignorable=""/>
    </a:lt2>
    <a:accent1>
      <a:srgbClr xmlns:mc="http://schemas.openxmlformats.org/markup-compatibility/2006" xmlns:a14="http://schemas.microsoft.com/office/drawing/2010/main" val="94B6D2" mc:Ignorable=""/>
    </a:accent1>
    <a:accent2>
      <a:srgbClr xmlns:mc="http://schemas.openxmlformats.org/markup-compatibility/2006" xmlns:a14="http://schemas.microsoft.com/office/drawing/2010/main" val="DD8047" mc:Ignorable=""/>
    </a:accent2>
    <a:accent3>
      <a:srgbClr xmlns:mc="http://schemas.openxmlformats.org/markup-compatibility/2006" xmlns:a14="http://schemas.microsoft.com/office/drawing/2010/main" val="A5AB81" mc:Ignorable=""/>
    </a:accent3>
    <a:accent4>
      <a:srgbClr xmlns:mc="http://schemas.openxmlformats.org/markup-compatibility/2006" xmlns:a14="http://schemas.microsoft.com/office/drawing/2010/main" val="D8B25C" mc:Ignorable=""/>
    </a:accent4>
    <a:accent5>
      <a:srgbClr xmlns:mc="http://schemas.openxmlformats.org/markup-compatibility/2006" xmlns:a14="http://schemas.microsoft.com/office/drawing/2010/main" val="7BA79D" mc:Ignorable=""/>
    </a:accent5>
    <a:accent6>
      <a:srgbClr xmlns:mc="http://schemas.openxmlformats.org/markup-compatibility/2006" xmlns:a14="http://schemas.microsoft.com/office/drawing/2010/main" val="968C8C" mc:Ignorable=""/>
    </a:accent6>
    <a:hlink>
      <a:srgbClr xmlns:mc="http://schemas.openxmlformats.org/markup-compatibility/2006" xmlns:a14="http://schemas.microsoft.com/office/drawing/2010/main" val="F7B615" mc:Ignorable=""/>
    </a:hlink>
    <a:folHlink>
      <a:srgbClr xmlns:mc="http://schemas.openxmlformats.org/markup-compatibility/2006" xmlns:a14="http://schemas.microsoft.com/office/drawing/2010/main" val="704404" mc:Ignorable="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xmlns:mc="http://schemas.openxmlformats.org/markup-compatibility/2006" xmlns:a14="http://schemas.microsoft.com/office/drawing/2010/main" val="775F55" mc:Ignorable=""/>
    </a:dk2>
    <a:lt2>
      <a:srgbClr xmlns:mc="http://schemas.openxmlformats.org/markup-compatibility/2006" xmlns:a14="http://schemas.microsoft.com/office/drawing/2010/main" val="EBDDC3" mc:Ignorable=""/>
    </a:lt2>
    <a:accent1>
      <a:srgbClr xmlns:mc="http://schemas.openxmlformats.org/markup-compatibility/2006" xmlns:a14="http://schemas.microsoft.com/office/drawing/2010/main" val="94B6D2" mc:Ignorable=""/>
    </a:accent1>
    <a:accent2>
      <a:srgbClr xmlns:mc="http://schemas.openxmlformats.org/markup-compatibility/2006" xmlns:a14="http://schemas.microsoft.com/office/drawing/2010/main" val="DD8047" mc:Ignorable=""/>
    </a:accent2>
    <a:accent3>
      <a:srgbClr xmlns:mc="http://schemas.openxmlformats.org/markup-compatibility/2006" xmlns:a14="http://schemas.microsoft.com/office/drawing/2010/main" val="A5AB81" mc:Ignorable=""/>
    </a:accent3>
    <a:accent4>
      <a:srgbClr xmlns:mc="http://schemas.openxmlformats.org/markup-compatibility/2006" xmlns:a14="http://schemas.microsoft.com/office/drawing/2010/main" val="D8B25C" mc:Ignorable=""/>
    </a:accent4>
    <a:accent5>
      <a:srgbClr xmlns:mc="http://schemas.openxmlformats.org/markup-compatibility/2006" xmlns:a14="http://schemas.microsoft.com/office/drawing/2010/main" val="7BA79D" mc:Ignorable=""/>
    </a:accent5>
    <a:accent6>
      <a:srgbClr xmlns:mc="http://schemas.openxmlformats.org/markup-compatibility/2006" xmlns:a14="http://schemas.microsoft.com/office/drawing/2010/main" val="968C8C" mc:Ignorable=""/>
    </a:accent6>
    <a:hlink>
      <a:srgbClr xmlns:mc="http://schemas.openxmlformats.org/markup-compatibility/2006" xmlns:a14="http://schemas.microsoft.com/office/drawing/2010/main" val="F7B615" mc:Ignorable=""/>
    </a:hlink>
    <a:folHlink>
      <a:srgbClr xmlns:mc="http://schemas.openxmlformats.org/markup-compatibility/2006" xmlns:a14="http://schemas.microsoft.com/office/drawing/2010/main" val="704404" mc:Ignorable="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Student presentation</Template>
  <TotalTime>0</TotalTime>
  <Words>773</Words>
  <Application>Microsoft Office PowerPoint</Application>
  <PresentationFormat>Экран (4:3)</PresentationFormat>
  <Paragraphs>107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Student presentation</vt:lpstr>
      <vt:lpstr>«Бытовой мусор - проблема города» </vt:lpstr>
      <vt:lpstr>Проблема города !</vt:lpstr>
      <vt:lpstr>Цель работы:</vt:lpstr>
      <vt:lpstr>Методы исследования</vt:lpstr>
      <vt:lpstr>Что такое мусор?</vt:lpstr>
      <vt:lpstr>Путь мусора в городе Чебоксары</vt:lpstr>
      <vt:lpstr>Захоронить или использовать ?</vt:lpstr>
      <vt:lpstr>Анкета для одноклассников</vt:lpstr>
      <vt:lpstr>Полученные результаты, по г.Чебоксары</vt:lpstr>
      <vt:lpstr>Эксперимент с  одноклассниками</vt:lpstr>
      <vt:lpstr>Полученные результаты, по г.Чебоксары</vt:lpstr>
      <vt:lpstr>Раздельный сбор Европа-Россия</vt:lpstr>
      <vt:lpstr>Заключение и 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«БЫТОВОЙ МУСОР - ПРОБЛЕМА ГОРОДА»</dc:title>
  <dc:creator/>
  <cp:lastModifiedBy/>
  <cp:revision>2</cp:revision>
  <dcterms:created xsi:type="dcterms:W3CDTF">2008-11-30T18:43:56Z</dcterms:created>
  <dcterms:modified xsi:type="dcterms:W3CDTF">2010-01-24T13:10:37Z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_TemplateID">
    <vt:lpwstr>TC101671251049</vt:lpwstr>
  </property>
</Properties>
</file>