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84" r:id="rId6"/>
    <p:sldId id="285" r:id="rId7"/>
    <p:sldId id="286" r:id="rId8"/>
    <p:sldId id="271" r:id="rId9"/>
    <p:sldId id="277" r:id="rId10"/>
    <p:sldId id="267" r:id="rId11"/>
    <p:sldId id="268" r:id="rId12"/>
    <p:sldId id="269" r:id="rId13"/>
    <p:sldId id="265" r:id="rId14"/>
    <p:sldId id="264" r:id="rId15"/>
    <p:sldId id="263" r:id="rId16"/>
    <p:sldId id="266" r:id="rId17"/>
    <p:sldId id="261" r:id="rId18"/>
    <p:sldId id="270" r:id="rId19"/>
    <p:sldId id="278" r:id="rId20"/>
    <p:sldId id="279" r:id="rId21"/>
    <p:sldId id="273" r:id="rId22"/>
    <p:sldId id="274" r:id="rId23"/>
    <p:sldId id="276" r:id="rId24"/>
    <p:sldId id="275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1BDBE-7E0F-4965-A063-87E1ED712A6F}" type="datetimeFigureOut">
              <a:rPr lang="ru-RU" smtClean="0"/>
              <a:pPr/>
              <a:t>27.01.2011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E4DD-41AD-457C-A969-42FB833CE0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BE4DD-41AD-457C-A969-42FB833CE0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2F9-0341-413D-9D06-929E1F728B47}" type="datetimeFigureOut">
              <a:rPr lang="ru-RU" smtClean="0"/>
              <a:pPr/>
              <a:t>27.01.2011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E9C1-8C46-4646-B80C-1D5679E1F2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2F9-0341-413D-9D06-929E1F728B47}" type="datetimeFigureOut">
              <a:rPr lang="ru-RU" smtClean="0"/>
              <a:pPr/>
              <a:t>27.01.2011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E9C1-8C46-4646-B80C-1D5679E1F2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2F9-0341-413D-9D06-929E1F728B47}" type="datetimeFigureOut">
              <a:rPr lang="ru-RU" smtClean="0"/>
              <a:pPr/>
              <a:t>27.01.2011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E9C1-8C46-4646-B80C-1D5679E1F2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2F9-0341-413D-9D06-929E1F728B47}" type="datetimeFigureOut">
              <a:rPr lang="ru-RU" smtClean="0"/>
              <a:pPr/>
              <a:t>27.01.2011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E9C1-8C46-4646-B80C-1D5679E1F2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2F9-0341-413D-9D06-929E1F728B47}" type="datetimeFigureOut">
              <a:rPr lang="ru-RU" smtClean="0"/>
              <a:pPr/>
              <a:t>27.01.2011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E9C1-8C46-4646-B80C-1D5679E1F2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2F9-0341-413D-9D06-929E1F728B47}" type="datetimeFigureOut">
              <a:rPr lang="ru-RU" smtClean="0"/>
              <a:pPr/>
              <a:t>27.01.2011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E9C1-8C46-4646-B80C-1D5679E1F2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2F9-0341-413D-9D06-929E1F728B47}" type="datetimeFigureOut">
              <a:rPr lang="ru-RU" smtClean="0"/>
              <a:pPr/>
              <a:t>27.01.2011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E9C1-8C46-4646-B80C-1D5679E1F2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2F9-0341-413D-9D06-929E1F728B47}" type="datetimeFigureOut">
              <a:rPr lang="ru-RU" smtClean="0"/>
              <a:pPr/>
              <a:t>27.01.2011</a:t>
            </a:fld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67E9C1-8C46-4646-B80C-1D5679E1F2F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2F9-0341-413D-9D06-929E1F728B47}" type="datetimeFigureOut">
              <a:rPr lang="ru-RU" smtClean="0"/>
              <a:pPr/>
              <a:t>27.01.2011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E9C1-8C46-4646-B80C-1D5679E1F2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762F9-0341-413D-9D06-929E1F728B47}" type="datetimeFigureOut">
              <a:rPr lang="ru-RU" smtClean="0"/>
              <a:pPr/>
              <a:t>27.01.2011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967E9C1-8C46-4646-B80C-1D5679E1F2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98762F9-0341-413D-9D06-929E1F728B47}" type="datetimeFigureOut">
              <a:rPr lang="ru-RU" smtClean="0"/>
              <a:pPr/>
              <a:t>27.01.2011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7E9C1-8C46-4646-B80C-1D5679E1F2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98762F9-0341-413D-9D06-929E1F728B47}" type="datetimeFigureOut">
              <a:rPr lang="ru-RU" smtClean="0"/>
              <a:pPr/>
              <a:t>27.01.2011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967E9C1-8C46-4646-B80C-1D5679E1F2F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68760"/>
            <a:ext cx="11233248" cy="5040560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«ПОДБОР</a:t>
            </a:r>
            <a:br>
              <a:rPr lang="ru-RU" sz="6000" dirty="0" smtClean="0"/>
            </a:br>
            <a:r>
              <a:rPr lang="ru-RU" sz="6000" dirty="0" smtClean="0"/>
              <a:t> РАСТЕНИЙ</a:t>
            </a:r>
            <a:br>
              <a:rPr lang="ru-RU" sz="6000" dirty="0" smtClean="0"/>
            </a:br>
            <a:r>
              <a:rPr lang="ru-RU" sz="6000" dirty="0" smtClean="0"/>
              <a:t> ДЛЯ</a:t>
            </a:r>
            <a:br>
              <a:rPr lang="ru-RU" sz="6000" dirty="0" smtClean="0"/>
            </a:br>
            <a:r>
              <a:rPr lang="ru-RU" sz="6000" dirty="0" smtClean="0"/>
              <a:t> АЛЬПИНАРИЯ»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064896" cy="108012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Проект на тему:  </a:t>
            </a:r>
            <a:endParaRPr lang="ru-RU" sz="4800" dirty="0"/>
          </a:p>
        </p:txBody>
      </p:sp>
      <p:pic>
        <p:nvPicPr>
          <p:cNvPr id="1026" name="Picture 2" descr="D:\МОИ ДОКУМЕНТЫ\ГОРКА\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1772816"/>
            <a:ext cx="5256584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1 этап</a:t>
            </a:r>
            <a:r>
              <a:rPr lang="ru-RU" sz="4400" dirty="0" smtClean="0">
                <a:solidFill>
                  <a:schemeClr val="accent1"/>
                </a:solidFill>
              </a:rPr>
              <a:t>: </a:t>
            </a:r>
            <a:r>
              <a:rPr lang="ru-RU" sz="4400" b="1" dirty="0" smtClean="0">
                <a:solidFill>
                  <a:schemeClr val="accent1"/>
                </a:solidFill>
              </a:rPr>
              <a:t>выбор растений для альпинария: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Живучка ползучая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750912"/>
          </a:xfrm>
        </p:spPr>
        <p:txBody>
          <a:bodyPr/>
          <a:lstStyle/>
          <a:p>
            <a:pPr algn="ctr"/>
            <a:r>
              <a:rPr lang="ru-RU" dirty="0" smtClean="0"/>
              <a:t>Стахис шерстистый</a:t>
            </a:r>
            <a:endParaRPr lang="ru-RU" dirty="0"/>
          </a:p>
        </p:txBody>
      </p:sp>
      <p:pic>
        <p:nvPicPr>
          <p:cNvPr id="8194" name="Picture 2" descr="D:\МОИ ДОКУМЕНТЫ\МОИ ДОКУМЕНТЫ\Почвопокровные растения для неблагоприятных участков\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700808"/>
            <a:ext cx="4320480" cy="32403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3" descr="D:\МОИ ДОКУМЕНТЫ\МОИ ДОКУМЕНТЫ\Почвопокровные растения для неблагоприятных участков\01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168914"/>
            <a:ext cx="4184204" cy="31365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Растения для альпинария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77272"/>
            <a:ext cx="4040188" cy="6480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Яснотка крапчатая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4941168"/>
            <a:ext cx="3888432" cy="792088"/>
          </a:xfrm>
        </p:spPr>
        <p:txBody>
          <a:bodyPr/>
          <a:lstStyle/>
          <a:p>
            <a:pPr algn="ctr"/>
            <a:r>
              <a:rPr lang="ru-RU" dirty="0" smtClean="0"/>
              <a:t>Молодило кровельное</a:t>
            </a:r>
            <a:endParaRPr lang="ru-RU" dirty="0"/>
          </a:p>
        </p:txBody>
      </p:sp>
      <p:pic>
        <p:nvPicPr>
          <p:cNvPr id="9218" name="Picture 2" descr="D:\МОИ ДОКУМЕНТЫ\МОИ ДОКУМЕНТЫ\Почвопокровные растения для неблагоприятных участков\00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340768"/>
            <a:ext cx="4233796" cy="31753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19" name="Picture 3" descr="D:\МОИ ДОКУМЕНТЫ\МОИ ДОКУМЕНТЫ\Почвопокровные растения для неблагоприятных участков\01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36912"/>
            <a:ext cx="4409386" cy="31996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Растения для альпинария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949280"/>
            <a:ext cx="4040188" cy="648072"/>
          </a:xfrm>
        </p:spPr>
        <p:txBody>
          <a:bodyPr/>
          <a:lstStyle/>
          <a:p>
            <a:pPr algn="ctr"/>
            <a:r>
              <a:rPr lang="ru-RU" dirty="0" smtClean="0"/>
              <a:t>Хоста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76056" y="4941168"/>
            <a:ext cx="3610744" cy="1383432"/>
          </a:xfrm>
        </p:spPr>
        <p:txBody>
          <a:bodyPr/>
          <a:lstStyle/>
          <a:p>
            <a:pPr algn="ctr"/>
            <a:r>
              <a:rPr lang="ru-RU" dirty="0" smtClean="0"/>
              <a:t>Лобелия</a:t>
            </a:r>
            <a:endParaRPr lang="ru-RU" dirty="0"/>
          </a:p>
        </p:txBody>
      </p:sp>
      <p:pic>
        <p:nvPicPr>
          <p:cNvPr id="10242" name="Picture 2" descr="D:\МОИ ДОКУМЕНТЫ\МОИ ДОКУМЕНТЫ\ОДНОЛЕТНИКИ\ODNOLETNIKI MIX\0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340768"/>
            <a:ext cx="4425818" cy="3319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43" name="Picture 3" descr="D:\МОИ ДОКУМЕНТЫ\МОИ ДОКУМЕНТЫ\ДЕКОРАТИВНОЛИСТНЫЕ МНОГОЛЕТНИКИ\04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2348880"/>
            <a:ext cx="4704523" cy="3528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99571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Растения для альпинария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589240"/>
            <a:ext cx="4040188" cy="735360"/>
          </a:xfrm>
        </p:spPr>
        <p:txBody>
          <a:bodyPr/>
          <a:lstStyle/>
          <a:p>
            <a:pPr algn="ctr"/>
            <a:r>
              <a:rPr lang="ru-RU" dirty="0" smtClean="0"/>
              <a:t>Седум Зибольда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805264"/>
            <a:ext cx="4247455" cy="720080"/>
          </a:xfrm>
        </p:spPr>
        <p:txBody>
          <a:bodyPr/>
          <a:lstStyle/>
          <a:p>
            <a:pPr algn="ctr"/>
            <a:r>
              <a:rPr lang="ru-RU" dirty="0" smtClean="0"/>
              <a:t>Седум узколистный</a:t>
            </a:r>
          </a:p>
          <a:p>
            <a:pPr algn="ctr"/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080" y="1412776"/>
            <a:ext cx="3190428" cy="4259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988840"/>
            <a:ext cx="4040188" cy="30301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Растения для альпинария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Седум скальный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645025" y="5805264"/>
            <a:ext cx="4319463" cy="792088"/>
          </a:xfrm>
        </p:spPr>
        <p:txBody>
          <a:bodyPr/>
          <a:lstStyle/>
          <a:p>
            <a:pPr algn="ctr"/>
            <a:r>
              <a:rPr lang="ru-RU" dirty="0" smtClean="0"/>
              <a:t>Седум камчатский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57199" y="1772817"/>
            <a:ext cx="4307715" cy="3230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412776"/>
            <a:ext cx="3312368" cy="4416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2697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Растения для альпинария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5877272"/>
            <a:ext cx="4040188" cy="720080"/>
          </a:xfrm>
        </p:spPr>
        <p:txBody>
          <a:bodyPr/>
          <a:lstStyle/>
          <a:p>
            <a:pPr algn="ctr"/>
            <a:r>
              <a:rPr lang="ru-RU" dirty="0" smtClean="0"/>
              <a:t>Седум ложный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148064" y="4725144"/>
            <a:ext cx="3538736" cy="864096"/>
          </a:xfrm>
        </p:spPr>
        <p:txBody>
          <a:bodyPr/>
          <a:lstStyle/>
          <a:p>
            <a:pPr algn="ctr"/>
            <a:r>
              <a:rPr lang="ru-RU" dirty="0" smtClean="0"/>
              <a:t>Седум едкий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499992" y="1196752"/>
            <a:ext cx="4424231" cy="33181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4" name="Picture 2" descr="D:\МОИ ДОКУМЕНТЫ\ЦВЕТЫ Каталог\очиток ложны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1844824"/>
            <a:ext cx="5040560" cy="3780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Растения для альпинария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Астра альпийская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8064" y="5733256"/>
            <a:ext cx="3995936" cy="864096"/>
          </a:xfrm>
        </p:spPr>
        <p:txBody>
          <a:bodyPr/>
          <a:lstStyle/>
          <a:p>
            <a:pPr algn="ctr"/>
            <a:r>
              <a:rPr lang="ru-RU" dirty="0" smtClean="0"/>
              <a:t>Седум розовый</a:t>
            </a:r>
            <a:endParaRPr lang="ru-RU" dirty="0"/>
          </a:p>
        </p:txBody>
      </p:sp>
      <p:pic>
        <p:nvPicPr>
          <p:cNvPr id="7170" name="Picture 2" descr="D:\МОИ ДОКУМЕНТЫ\МОИ ДОКУМЕНТЫ\Почвопокровные растения для неблагоприятных участков\0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24127" y="1412776"/>
            <a:ext cx="2808087" cy="42187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218" name="Picture 2" descr="D:\МОИ ДОКУМЕНТЫ\ЦВЕТЫ Каталог\Астра альпийская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844824"/>
            <a:ext cx="4706691" cy="3427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Растения для альпинария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021288"/>
            <a:ext cx="4040188" cy="576064"/>
          </a:xfrm>
        </p:spPr>
        <p:txBody>
          <a:bodyPr/>
          <a:lstStyle/>
          <a:p>
            <a:pPr algn="ctr"/>
            <a:r>
              <a:rPr lang="ru-RU" dirty="0" smtClean="0"/>
              <a:t>Очиток видный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661248"/>
            <a:ext cx="4041775" cy="10081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Очиток видный «</a:t>
            </a:r>
            <a:r>
              <a:rPr lang="en-US" dirty="0" smtClean="0"/>
              <a:t>Matrona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Picture 2" descr="D:\МОИ ДОКУМЕНТЫ\ЦВЕТЫ Каталог\очиток большой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556792"/>
            <a:ext cx="3169092" cy="42297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139952" y="1916832"/>
            <a:ext cx="4608512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Растения для альпинария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5486400"/>
            <a:ext cx="4032448" cy="838200"/>
          </a:xfrm>
        </p:spPr>
        <p:txBody>
          <a:bodyPr/>
          <a:lstStyle/>
          <a:p>
            <a:pPr algn="ctr"/>
            <a:r>
              <a:rPr lang="ru-RU" dirty="0" smtClean="0"/>
              <a:t>Ирис сибирский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4581128"/>
            <a:ext cx="4041775" cy="1512168"/>
          </a:xfrm>
        </p:spPr>
        <p:txBody>
          <a:bodyPr/>
          <a:lstStyle/>
          <a:p>
            <a:pPr algn="ctr"/>
            <a:r>
              <a:rPr lang="ru-RU" dirty="0" smtClean="0"/>
              <a:t>Бадан толстолистный</a:t>
            </a:r>
            <a:endParaRPr lang="ru-RU" dirty="0"/>
          </a:p>
        </p:txBody>
      </p:sp>
      <p:pic>
        <p:nvPicPr>
          <p:cNvPr id="11266" name="Picture 2" descr="D:\МОИ ДОКУМЕНТЫ\ЦВЕТЫ Каталог\Бадан, бергения 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9992" y="1700808"/>
            <a:ext cx="4114502" cy="27363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267" name="Picture 3" descr="D:\МОИ ДОКУМЕНТЫ\ЦВЕТЫ Каталог\Ирис сибирский 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492896"/>
            <a:ext cx="3936438" cy="2952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2 этап: Создание эскиза-рисунка альпинария на бумаге</a:t>
            </a:r>
            <a:r>
              <a:rPr lang="ru-RU" dirty="0" smtClean="0">
                <a:solidFill>
                  <a:schemeClr val="accent1"/>
                </a:solidFill>
              </a:rPr>
              <a:t/>
            </a:r>
            <a:br>
              <a:rPr lang="ru-RU" dirty="0" smtClean="0">
                <a:solidFill>
                  <a:schemeClr val="accent1"/>
                </a:solidFill>
              </a:rPr>
            </a:b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МОИ ДОКУМЕНТЫ\ПОРТФОЛИО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556792"/>
            <a:ext cx="6245327" cy="508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3429000"/>
            <a:ext cx="6048672" cy="3240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>
                <a:solidFill>
                  <a:schemeClr val="tx1"/>
                </a:solidFill>
              </a:rPr>
              <a:t>Руководитель проекта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r>
              <a:rPr lang="ru-RU" sz="3600" b="0" dirty="0" smtClean="0"/>
              <a:t> Мызникова   Ирина Олеговна </a:t>
            </a:r>
            <a:br>
              <a:rPr lang="ru-RU" sz="3600" b="0" dirty="0" smtClean="0"/>
            </a:br>
            <a:r>
              <a:rPr lang="ru-RU" sz="3600" b="0" dirty="0" smtClean="0"/>
              <a:t> - </a:t>
            </a:r>
            <a:r>
              <a:rPr lang="ru-RU" sz="3600" b="0" dirty="0" smtClean="0">
                <a:solidFill>
                  <a:schemeClr val="tx1"/>
                </a:solidFill>
              </a:rPr>
              <a:t>педагог дополнительного образования МОУ ДОД </a:t>
            </a:r>
            <a:br>
              <a:rPr lang="ru-RU" sz="3600" b="0" dirty="0" smtClean="0">
                <a:solidFill>
                  <a:schemeClr val="tx1"/>
                </a:solidFill>
              </a:rPr>
            </a:br>
            <a:r>
              <a:rPr lang="ru-RU" sz="3600" b="0" dirty="0" smtClean="0">
                <a:solidFill>
                  <a:schemeClr val="tx1"/>
                </a:solidFill>
              </a:rPr>
              <a:t>«Станция юных натуралистов»</a:t>
            </a:r>
            <a:r>
              <a:rPr lang="ru-RU" sz="3600" b="0" dirty="0" smtClean="0"/>
              <a:t/>
            </a:r>
            <a:br>
              <a:rPr lang="ru-RU" sz="3600" b="0" dirty="0" smtClean="0"/>
            </a:br>
            <a:endParaRPr lang="ru-RU" sz="3600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3808" y="908720"/>
            <a:ext cx="5904656" cy="2736304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 smtClean="0"/>
              <a:t>Автор проекта: </a:t>
            </a:r>
          </a:p>
          <a:p>
            <a:pPr algn="ctr">
              <a:lnSpc>
                <a:spcPct val="90000"/>
              </a:lnSpc>
            </a:pPr>
            <a:r>
              <a:rPr lang="ru-RU" sz="3200" b="1" dirty="0" smtClean="0">
                <a:solidFill>
                  <a:schemeClr val="accent1"/>
                </a:solidFill>
              </a:rPr>
              <a:t>Платонова Кристина</a:t>
            </a:r>
          </a:p>
          <a:p>
            <a:pPr algn="ctr">
              <a:lnSpc>
                <a:spcPct val="90000"/>
              </a:lnSpc>
            </a:pPr>
            <a:r>
              <a:rPr lang="ru-RU" sz="3200" dirty="0" smtClean="0"/>
              <a:t>  студентка Мичуринского </a:t>
            </a:r>
          </a:p>
          <a:p>
            <a:pPr algn="ctr">
              <a:lnSpc>
                <a:spcPct val="90000"/>
              </a:lnSpc>
            </a:pPr>
            <a:r>
              <a:rPr lang="ru-RU" sz="3200" dirty="0" smtClean="0"/>
              <a:t>аграрного колледжа</a:t>
            </a:r>
          </a:p>
          <a:p>
            <a:pPr algn="ctr">
              <a:lnSpc>
                <a:spcPct val="90000"/>
              </a:lnSpc>
            </a:pPr>
            <a:r>
              <a:rPr lang="ru-RU" sz="3200" dirty="0" smtClean="0"/>
              <a:t>    </a:t>
            </a:r>
            <a:endParaRPr lang="ru-RU" sz="3200" b="1" dirty="0"/>
          </a:p>
        </p:txBody>
      </p:sp>
      <p:pic>
        <p:nvPicPr>
          <p:cNvPr id="6" name="Рисунок 5" descr="я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4077072"/>
            <a:ext cx="181538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55576" y="11663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ПРОЕКТ СОЗДАН: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8" name="Рисунок 7" descr="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908720"/>
            <a:ext cx="196613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649072" cy="19888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3 этап: Разработка эскиза на компьютерной программе по ландшафтному дизайну </a:t>
            </a:r>
            <a:br>
              <a:rPr lang="ru-RU" sz="3600" b="1" dirty="0" smtClean="0">
                <a:solidFill>
                  <a:schemeClr val="accent1"/>
                </a:solidFill>
              </a:rPr>
            </a:br>
            <a:r>
              <a:rPr lang="ru-RU" sz="3600" b="1" dirty="0" smtClean="0">
                <a:solidFill>
                  <a:schemeClr val="accent1"/>
                </a:solidFill>
              </a:rPr>
              <a:t>«Наш сад.Рубин.9.0»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2050" name="Picture 2" descr="D:\МОИ ДОКУМЕНТЫ\ПОРТФОЛИО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844824"/>
            <a:ext cx="6552728" cy="484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Эскизы  альпинария: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D:\МОИ ДОКУМЕНТЫ\ПОРТФОЛИО\проект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9512" y="3573016"/>
            <a:ext cx="5642203" cy="3160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МОИ ДОКУМЕНТЫ\ПОРТФОЛИО\проект2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124744"/>
            <a:ext cx="6656938" cy="3516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4 этап:  Высадка растений в альпинарий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D:\МОИ ДОКУМЕНТЫ\ПОРТФОЛИО\гор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628800"/>
            <a:ext cx="8057387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ПОРТФОЛИО\1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8160907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Проектный продукт: </a:t>
            </a:r>
            <a:br>
              <a:rPr lang="ru-RU" b="1" dirty="0" smtClean="0">
                <a:solidFill>
                  <a:schemeClr val="accent1"/>
                </a:solidFill>
              </a:rPr>
            </a:br>
            <a:r>
              <a:rPr lang="ru-RU" b="1" dirty="0" smtClean="0">
                <a:solidFill>
                  <a:schemeClr val="accent1"/>
                </a:solidFill>
              </a:rPr>
              <a:t>Вид альпинария после высадки растений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D:\МОИ ДОКУМЕНТЫ\ПОРТФОЛИО\го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060848"/>
            <a:ext cx="6336704" cy="46438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Выводы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32859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Гармоничная композиция из альпийских растений была создана благодаря тщательному подбору и изучению их биологических свойств.</a:t>
            </a:r>
          </a:p>
          <a:p>
            <a:r>
              <a:rPr lang="ru-RU" dirty="0" smtClean="0"/>
              <a:t>Декоративность альпинария является стабильной, благодаря правильному выбору  и соблюдению агротехники  высаженных растений.</a:t>
            </a:r>
          </a:p>
          <a:p>
            <a:r>
              <a:rPr lang="ru-RU" dirty="0" smtClean="0"/>
              <a:t>Альпинарий— результат индивидуального творчества, и смысл его, как каждого начинания - поиск и совершенствование. А всякий поиск, совершенствование немыслимы без запаса терпеливости и настойчивости. Эти качества при строительстве альпинария не менее важны, чем любовь к растениям и к живой природе.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136904" cy="48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1.Марковский Ю.Б. Каменистые сады. Москва. ЗАО «Фитон+»2000г.</a:t>
            </a:r>
          </a:p>
          <a:p>
            <a:pPr>
              <a:buNone/>
            </a:pPr>
            <a:r>
              <a:rPr lang="ru-RU" dirty="0" smtClean="0"/>
              <a:t>2. Павленко Л.Г. Ландшафтное проектирование. Дизайн сада. Ростов-на-Дону. «ФЕНИКС» 2005г.</a:t>
            </a:r>
          </a:p>
          <a:p>
            <a:pPr>
              <a:buNone/>
            </a:pPr>
            <a:r>
              <a:rPr lang="ru-RU" dirty="0" smtClean="0"/>
              <a:t>3. К вершинам альпинария. Диск С</a:t>
            </a:r>
            <a:r>
              <a:rPr lang="en-US" dirty="0" smtClean="0"/>
              <a:t>D.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4. Альпинарий. Горка. Дорожка, водоём. Диск С</a:t>
            </a:r>
            <a:r>
              <a:rPr lang="en-US" dirty="0" smtClean="0"/>
              <a:t>D.</a:t>
            </a:r>
          </a:p>
          <a:p>
            <a:pPr>
              <a:buNone/>
            </a:pPr>
            <a:r>
              <a:rPr lang="ru-RU" dirty="0" smtClean="0"/>
              <a:t>5</a:t>
            </a:r>
            <a:r>
              <a:rPr lang="en-US" dirty="0" smtClean="0"/>
              <a:t>.</a:t>
            </a:r>
            <a:r>
              <a:rPr lang="ru-RU" dirty="0" smtClean="0"/>
              <a:t> Наш сад. Рубин 9.0. Планирование, энциклопедия, уход. Компьютерная программа для ландшафтных дизайнеров.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 проекта: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84784"/>
            <a:ext cx="7931224" cy="464137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Знакомство с альпийскими растениями, их классификацией и  значимостью в композиции; принципами подбора и порядком высадки в альпинарий; </a:t>
            </a:r>
          </a:p>
          <a:p>
            <a:r>
              <a:rPr lang="ru-RU" dirty="0" smtClean="0"/>
              <a:t>Формирование исследовательских умений и навыков; </a:t>
            </a:r>
          </a:p>
          <a:p>
            <a:r>
              <a:rPr lang="ru-RU" dirty="0" smtClean="0"/>
              <a:t>Развитие творческих способностей и совершенствование навыков в работе с компьютерными программами по ландшафтному дизайну;</a:t>
            </a:r>
          </a:p>
          <a:p>
            <a:r>
              <a:rPr lang="ru-RU" dirty="0" smtClean="0"/>
              <a:t>Формирование практических агротехнических навыков.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«Изучая декоративные  альпийские растения и их биологические особенности, есть возможность подобрать наилучшие сочетания для составления гармоничной композиции в альпинарии»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941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Альпинарий -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075240" cy="54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это участок сада с искусственным сооружением из камней и растений высокогорной растительности.</a:t>
            </a:r>
          </a:p>
          <a:p>
            <a:r>
              <a:rPr lang="ru-RU" dirty="0" smtClean="0"/>
              <a:t> Этот элемент ландшафтного дизайна берёт своё начало и название высоко в горах, где в расщелинах камней поселяются растения, поражающие разнообразием форм и окраски цветов. Главным образующим фактором таких уголков является камень, а растения лишь дополняют и обрамляют глыбы.</a:t>
            </a:r>
          </a:p>
          <a:p>
            <a:r>
              <a:rPr lang="ru-RU" dirty="0" smtClean="0"/>
              <a:t> Подражая природе, человек стал сооружать альпийские горки, отказываясь от крупных растений и находя красоту в природной форме камней, даже в щелях и трещинах.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7715200" cy="514543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Хорошая альпийская горка — это особый микромир, всегда точно найденный неповторимый образ. Это сложное сооружение, успех построения которого зависит от соблюдения ряда правил и принципов.</a:t>
            </a:r>
          </a:p>
          <a:p>
            <a:r>
              <a:rPr lang="ru-RU" dirty="0" smtClean="0"/>
              <a:t>Горку устраивают на солнечном и защищённом от ветров месте, так, чтобы постройки или кроны взрослых деревьев не затеняли светолюбивые растения. Она должна иметь несколько сторон обзора, и при этом каждая должна выглядеть достойно.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352928" cy="597666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Первоначально термин "альпинарий" обозначал коллекцию высокогорных видов альпийских растений. Со временем их использование стало совсем необязательным. Зелёную основу могут составлять почвопокровные многолетники, низкорослые кустарники, травы, папоротники, луковичные и злаки. </a:t>
            </a:r>
          </a:p>
          <a:p>
            <a:r>
              <a:rPr lang="ru-RU" dirty="0" smtClean="0"/>
              <a:t>Обязательно только учитывать совместимость видов. Растения подбираются так, чтобы горка выглядела привлекательно круглый год: весной и летом — за счёт яркости и разнообразия растений, осенью — из-за пестроты листьев, зимой — благодаря симпатичным хвойным. И чтобы большую часть года увядание одних растений сменялось цветением других.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920880" cy="64807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Альпинарий до посадки растений:</a:t>
            </a:r>
            <a:endParaRPr lang="ru-RU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251520" y="1124744"/>
            <a:ext cx="8568952" cy="1728192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/>
              <a:t>По стилю </a:t>
            </a:r>
            <a:r>
              <a:rPr lang="ru-RU" sz="2400" dirty="0" smtClean="0"/>
              <a:t> альпинарий можно отнести к  </a:t>
            </a:r>
            <a:r>
              <a:rPr lang="ru-RU" sz="2400" b="1" dirty="0" smtClean="0"/>
              <a:t>Художественному </a:t>
            </a:r>
            <a:r>
              <a:rPr lang="ru-RU" sz="2400" dirty="0" smtClean="0"/>
              <a:t>(или фантазийному) – создающему выдуманный или идеализированный образ горной местности;</a:t>
            </a:r>
          </a:p>
          <a:p>
            <a:endParaRPr lang="ru-RU" dirty="0"/>
          </a:p>
        </p:txBody>
      </p:sp>
      <p:pic>
        <p:nvPicPr>
          <p:cNvPr id="1026" name="Picture 2" descr="D:\МОИ ДОКУМЕНТЫ\ПОРТФОЛИО\горка1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2924944"/>
            <a:ext cx="8535714" cy="3404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/>
                </a:solidFill>
              </a:rPr>
              <a:t>Этапы проекта:</a:t>
            </a:r>
            <a:endParaRPr lang="ru-RU" sz="48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Изучение литературы по каменистым садам и выбор растений для альпинария;</a:t>
            </a:r>
          </a:p>
          <a:p>
            <a:r>
              <a:rPr lang="ru-RU" dirty="0" smtClean="0"/>
              <a:t>2. Изготовление эскиза-рисунка альпинария на бумаге;</a:t>
            </a:r>
          </a:p>
          <a:p>
            <a:r>
              <a:rPr lang="ru-RU" dirty="0" smtClean="0"/>
              <a:t> 3. Разработка эскиза в компьютерной программе по ландшафтному дизайну «Наш сад.Рубин.9.0»;</a:t>
            </a:r>
          </a:p>
          <a:p>
            <a:r>
              <a:rPr lang="ru-RU" dirty="0" smtClean="0"/>
              <a:t>4. Перенос эскиза на натуру – высадка растений в альпинарий.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1061</TotalTime>
  <Words>438</Words>
  <Application>Microsoft Office PowerPoint</Application>
  <PresentationFormat>Экран (4:3)</PresentationFormat>
  <Paragraphs>74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Техническая</vt:lpstr>
      <vt:lpstr> «ПОДБОР  РАСТЕНИЙ  ДЛЯ  АЛЬПИНАРИЯ»</vt:lpstr>
      <vt:lpstr> Руководитель проекта  Мызникова   Ирина Олеговна   - педагог дополнительного образования МОУ ДОД  «Станция юных натуралистов» </vt:lpstr>
      <vt:lpstr>Цели и задачи проекта:</vt:lpstr>
      <vt:lpstr>ГИПОТЕЗА</vt:lpstr>
      <vt:lpstr>Альпинарий -</vt:lpstr>
      <vt:lpstr>Слайд 6</vt:lpstr>
      <vt:lpstr>Слайд 7</vt:lpstr>
      <vt:lpstr>Альпинарий до посадки растений:</vt:lpstr>
      <vt:lpstr>Этапы проекта:</vt:lpstr>
      <vt:lpstr>1 этап: выбор растений для альпинария:</vt:lpstr>
      <vt:lpstr>Растения для альпинария</vt:lpstr>
      <vt:lpstr>Растения для альпинария</vt:lpstr>
      <vt:lpstr>Растения для альпинария</vt:lpstr>
      <vt:lpstr>Растения для альпинария</vt:lpstr>
      <vt:lpstr>Растения для альпинария</vt:lpstr>
      <vt:lpstr>Растения для альпинария</vt:lpstr>
      <vt:lpstr>Растения для альпинария</vt:lpstr>
      <vt:lpstr>Растения для альпинария</vt:lpstr>
      <vt:lpstr>2 этап: Создание эскиза-рисунка альпинария на бумаге </vt:lpstr>
      <vt:lpstr>3 этап: Разработка эскиза на компьютерной программе по ландшафтному дизайну  «Наш сад.Рубин.9.0»</vt:lpstr>
      <vt:lpstr>Эскизы  альпинария:</vt:lpstr>
      <vt:lpstr>4 этап:  Высадка растений в альпинарий</vt:lpstr>
      <vt:lpstr>Слайд 23</vt:lpstr>
      <vt:lpstr> Проектный продукт:  Вид альпинария после высадки растений</vt:lpstr>
      <vt:lpstr>Выводы</vt:lpstr>
      <vt:lpstr>Список литературы: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ПОДБОР РАСТЕНИЙ ДЛЯ АЛЬПИНАРИЯ</dc:title>
  <dc:creator>User</dc:creator>
  <cp:lastModifiedBy>User</cp:lastModifiedBy>
  <cp:revision>111</cp:revision>
  <dcterms:created xsi:type="dcterms:W3CDTF">2010-12-19T14:08:37Z</dcterms:created>
  <dcterms:modified xsi:type="dcterms:W3CDTF">2011-01-27T18:22:04Z</dcterms:modified>
</cp:coreProperties>
</file>