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996600"/>
    <a:srgbClr val="C8C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1A09-8BC5-44C2-93AB-A6F63B058E85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D405-2B1E-4DDB-9312-F70C1CF09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1C36-58D0-409E-ACDE-EAD766CC3CAF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A8C8-3CC7-4127-B27F-A5E4AE705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098C-ABF2-42A8-BFCC-10AFCE3B68ED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3AE2-6D64-4FE2-8DDF-823FC655E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D12D-5376-49B5-9BAC-B533E65DC1FD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8325-D4D7-42DB-9762-73A06BA99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3696-3812-4FA5-863E-6096B81DC35B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1AD9B-EEA5-45CA-B006-142A64641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0B1F-812C-4E96-8B30-676829757CF4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082D-990A-4721-AA32-0A1D86633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DEC4-84CA-40A5-AF48-A9111149576C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134-0B28-44C6-AACB-081D00448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354D-4C72-460A-9588-03C12BE28C0D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8D03D-BDA8-459A-AC4C-7EE29A927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6AF7-3623-4A8A-8EBD-F8098710E57C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FBF0C-7415-4627-8AD9-32B23AF0C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0D01-C093-4034-B45F-84B022A91A3A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D166-53C8-475A-B39F-05EE9BA2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3192-3232-4527-BC91-A9F88EE602B7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4945-B598-409A-A283-FEDA113C4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A6F035-62FB-4D55-A5C0-F7B03DBA6CE3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67FB5E-600E-4896-8594-B27432E64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bigls.com.ua/uploads/images/8/5/9/5/93/568c942523.jpg" TargetMode="External"/><Relationship Id="rId3" Type="http://schemas.openxmlformats.org/officeDocument/2006/relationships/hyperlink" Target="http://img-fotki.yandex.ru/get/6304/88482082.20/0_7f17d_39750923_XL" TargetMode="External"/><Relationship Id="rId7" Type="http://schemas.openxmlformats.org/officeDocument/2006/relationships/hyperlink" Target="http://www.podelki.lifemammy.ru/wp-content/uploads/2010/02/zverushki_01.jpg" TargetMode="External"/><Relationship Id="rId12" Type="http://schemas.openxmlformats.org/officeDocument/2006/relationships/hyperlink" Target="http://www.detskiepodelki.ru/images/k-prazdnikam/090.jpg" TargetMode="External"/><Relationship Id="rId2" Type="http://schemas.openxmlformats.org/officeDocument/2006/relationships/hyperlink" Target="http://www.domikdetstva.ru/_fr/0/812673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anamasterov.ru/files/imagecache/orig_with_logo/i2010/12/03/img_3179.jpg" TargetMode="External"/><Relationship Id="rId11" Type="http://schemas.openxmlformats.org/officeDocument/2006/relationships/hyperlink" Target="http://www.detskiepodelki.ru/images/k-prazdnikam/089.jpg" TargetMode="External"/><Relationship Id="rId5" Type="http://schemas.openxmlformats.org/officeDocument/2006/relationships/hyperlink" Target="http://www.detskiepodelki.ru/images/k-prazdnikam/086.jpg" TargetMode="External"/><Relationship Id="rId10" Type="http://schemas.openxmlformats.org/officeDocument/2006/relationships/hyperlink" Target="http://www.detskiepodelki.ru/images/k-prazdnikam/088.jpg" TargetMode="External"/><Relationship Id="rId4" Type="http://schemas.openxmlformats.org/officeDocument/2006/relationships/hyperlink" Target="http://www.trozo.ru/wp-content/uploads/2010/01/04.jpg" TargetMode="External"/><Relationship Id="rId9" Type="http://schemas.openxmlformats.org/officeDocument/2006/relationships/hyperlink" Target="http://www.detskiepodelki.ru/images/k-prazdnikam/087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168351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Поделки из помпонов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14176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Технология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4 класс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348038" y="333375"/>
            <a:ext cx="25193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Monotype Corsiva" pitchFamily="66" charset="0"/>
              </a:rPr>
              <a:t>МКОУ «СОШ ст. Евсино»</a:t>
            </a:r>
          </a:p>
          <a:p>
            <a:pPr algn="ctr"/>
            <a:r>
              <a:rPr lang="ru-RU" sz="1600" b="1">
                <a:latin typeface="Monotype Corsiva" pitchFamily="66" charset="0"/>
              </a:rPr>
              <a:t>Искитимского района</a:t>
            </a:r>
          </a:p>
          <a:p>
            <a:pPr algn="ctr"/>
            <a:r>
              <a:rPr lang="ru-RU" sz="1600" b="1">
                <a:latin typeface="Monotype Corsiva" pitchFamily="66" charset="0"/>
              </a:rPr>
              <a:t>Новосибирской области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378200" y="5732463"/>
            <a:ext cx="2298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latin typeface="Monotype Corsiva" pitchFamily="66" charset="0"/>
              </a:rPr>
              <a:t>Фокина Лидия Петровна</a:t>
            </a:r>
          </a:p>
          <a:p>
            <a:pPr algn="ctr"/>
            <a:r>
              <a:rPr lang="ru-RU" sz="1600" b="1">
                <a:latin typeface="Monotype Corsiva" pitchFamily="66" charset="0"/>
              </a:rPr>
              <a:t>учитель начальных классов</a:t>
            </a:r>
          </a:p>
          <a:p>
            <a:pPr algn="ctr"/>
            <a:r>
              <a:rPr lang="ru-RU" sz="1600" b="1">
                <a:latin typeface="Monotype Corsiva" pitchFamily="66" charset="0"/>
              </a:rPr>
              <a:t>2012</a:t>
            </a:r>
          </a:p>
        </p:txBody>
      </p:sp>
      <p:pic>
        <p:nvPicPr>
          <p:cNvPr id="9" name="Рисунок 8" descr="zverushki_0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11560" y="4077072"/>
            <a:ext cx="2016224" cy="2253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zverushki_0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732240" y="4077072"/>
            <a:ext cx="154457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615424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Изготовление поделки:</a:t>
            </a:r>
          </a:p>
        </p:txBody>
      </p:sp>
      <p:pic>
        <p:nvPicPr>
          <p:cNvPr id="11267" name="Рисунок 2" descr="08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4EEF0"/>
              </a:clrFrom>
              <a:clrTo>
                <a:srgbClr val="F4EE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196975"/>
            <a:ext cx="44831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4211638" y="1989138"/>
            <a:ext cx="4608512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Вставьте лезвия ножниц между 2 картонными кольцами и разрежьте нитки по кругу. Слегка раздвиньте кольца и несколько раз намотайте нитку на середину помпона и затяните ее узлом.</a:t>
            </a:r>
          </a:p>
        </p:txBody>
      </p:sp>
      <p:sp>
        <p:nvSpPr>
          <p:cNvPr id="5" name="Овал 4"/>
          <p:cNvSpPr/>
          <p:nvPr/>
        </p:nvSpPr>
        <p:spPr>
          <a:xfrm>
            <a:off x="6156325" y="1196975"/>
            <a:ext cx="647700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8640"/>
            <a:ext cx="615424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Изготовление поделки:</a:t>
            </a:r>
          </a:p>
        </p:txBody>
      </p:sp>
      <p:pic>
        <p:nvPicPr>
          <p:cNvPr id="12291" name="Рисунок 2" descr="09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8F6"/>
              </a:clrFrom>
              <a:clrTo>
                <a:srgbClr val="FFF8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196975"/>
            <a:ext cx="4945063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4643438" y="1989138"/>
            <a:ext cx="41767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Снимите кольца. Подровняйте концы нитей помпона. Сделайте помпон для головы и свяжите его с помпоном-туловищем. Вырежьте и приклейте элементы из фетра (картона) (глаза, клюв, крылья, уши, усы).</a:t>
            </a:r>
          </a:p>
        </p:txBody>
      </p:sp>
      <p:sp>
        <p:nvSpPr>
          <p:cNvPr id="5" name="Овал 4"/>
          <p:cNvSpPr/>
          <p:nvPr/>
        </p:nvSpPr>
        <p:spPr>
          <a:xfrm>
            <a:off x="6372225" y="1196975"/>
            <a:ext cx="647700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8640"/>
            <a:ext cx="615424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Изготовление поделки:</a:t>
            </a:r>
          </a:p>
        </p:txBody>
      </p:sp>
      <p:pic>
        <p:nvPicPr>
          <p:cNvPr id="13315" name="Рисунок 2" descr="09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8F6"/>
              </a:clrFrom>
              <a:clrTo>
                <a:srgbClr val="FFF8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3944938"/>
            <a:ext cx="2655887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5364163" y="3284538"/>
            <a:ext cx="647700" cy="649287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3317" name="Рисунок 5" descr="08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1F4"/>
              </a:clrFrom>
              <a:clrTo>
                <a:srgbClr val="FAF1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916113"/>
            <a:ext cx="27463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403350" y="1196975"/>
            <a:ext cx="647700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1916113"/>
            <a:ext cx="208915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4140200" y="1196975"/>
            <a:ext cx="647700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3321" name="Рисунок 9" descr="089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4EEF0"/>
              </a:clrFrom>
              <a:clrTo>
                <a:srgbClr val="F4EE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1844675"/>
            <a:ext cx="26638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6659563" y="1196975"/>
            <a:ext cx="649287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Используемые источники: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11188" y="1196975"/>
            <a:ext cx="8281987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Лебедева Е. Г. Трудовое обучение. 4 класс: поурочные планы по учебнику «Маленький мастер» Т. М. Геронимус. Волгоград: Учитель, 2009, 73 с.</a:t>
            </a:r>
          </a:p>
          <a:p>
            <a:pPr eaLnBrk="1" hangingPunct="1">
              <a:buFont typeface="Arial" charset="0"/>
              <a:buNone/>
            </a:pPr>
            <a:r>
              <a:rPr lang="ru-RU" sz="1800" b="1" smtClean="0">
                <a:latin typeface="Monotype Corsiva" pitchFamily="66" charset="0"/>
              </a:rPr>
              <a:t>Интернет-ресурсы: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Цыплята </a:t>
            </a:r>
            <a:r>
              <a:rPr lang="en-US" sz="1800" smtClean="0">
                <a:latin typeface="Monotype Corsiva" pitchFamily="66" charset="0"/>
                <a:hlinkClick r:id="rId2"/>
              </a:rPr>
              <a:t>http://www.domikdetstva.ru/_fr/0/8126734.jpg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Цыплёнок </a:t>
            </a:r>
            <a:r>
              <a:rPr lang="en-US" sz="1800" smtClean="0">
                <a:latin typeface="Monotype Corsiva" pitchFamily="66" charset="0"/>
                <a:hlinkClick r:id="rId3"/>
              </a:rPr>
              <a:t>http://img-fotki.yandex.ru/get/6304/88482082.20/0_7f17d_39750923_XL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Гусеница </a:t>
            </a:r>
            <a:r>
              <a:rPr lang="en-US" sz="1800" smtClean="0">
                <a:latin typeface="Monotype Corsiva" pitchFamily="66" charset="0"/>
                <a:hlinkClick r:id="rId4"/>
              </a:rPr>
              <a:t>http://www.trozo.ru/wp-content/uploads/2010/01/04.jpg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Заяц </a:t>
            </a:r>
            <a:r>
              <a:rPr lang="en-US" sz="1800" smtClean="0">
                <a:latin typeface="Monotype Corsiva" pitchFamily="66" charset="0"/>
                <a:hlinkClick r:id="rId5"/>
              </a:rPr>
              <a:t>http://www.detskiepodelki.ru/images/k-prazdnikam/086.jpg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Заяц 1 </a:t>
            </a:r>
            <a:r>
              <a:rPr lang="en-US" sz="1800" smtClean="0">
                <a:latin typeface="Monotype Corsiva" pitchFamily="66" charset="0"/>
                <a:hlinkClick r:id="rId6"/>
              </a:rPr>
              <a:t>http://stranamasterov.ru/files/imagecache/orig_with_logo/i2010/12/03/img_3179.jpg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Поделки </a:t>
            </a:r>
            <a:r>
              <a:rPr lang="en-US" sz="1800" smtClean="0">
                <a:latin typeface="Monotype Corsiva" pitchFamily="66" charset="0"/>
                <a:hlinkClick r:id="rId7"/>
              </a:rPr>
              <a:t>http://www.podelki.lifemammy.ru/wp-content/uploads/2010/02/zverushki_01.jpg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Поделки 1 </a:t>
            </a:r>
            <a:r>
              <a:rPr lang="en-US" sz="1800" smtClean="0">
                <a:latin typeface="Monotype Corsiva" pitchFamily="66" charset="0"/>
                <a:hlinkClick r:id="rId8"/>
              </a:rPr>
              <a:t>http://bigls.com.ua/uploads/images/8/5/9/5/93/568c942523.jpg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Схема 1 </a:t>
            </a:r>
            <a:r>
              <a:rPr lang="en-US" sz="1800" smtClean="0">
                <a:latin typeface="Monotype Corsiva" pitchFamily="66" charset="0"/>
                <a:hlinkClick r:id="rId9"/>
              </a:rPr>
              <a:t>http://www.detskiepodelki.ru/images/k-prazdnikam/087.jpg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Схема 2 </a:t>
            </a:r>
            <a:r>
              <a:rPr lang="en-US" sz="1800" smtClean="0">
                <a:latin typeface="Monotype Corsiva" pitchFamily="66" charset="0"/>
                <a:hlinkClick r:id="rId10"/>
              </a:rPr>
              <a:t>http://www.detskiepodelki.ru/images/k-prazdnikam/088.jpg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Схема 3 </a:t>
            </a:r>
            <a:r>
              <a:rPr lang="en-US" sz="1800" smtClean="0">
                <a:latin typeface="Monotype Corsiva" pitchFamily="66" charset="0"/>
                <a:hlinkClick r:id="rId11"/>
              </a:rPr>
              <a:t>http://www.detskiepodelki.ru/images/k-prazdnikam/089.jpg</a:t>
            </a:r>
            <a:endParaRPr lang="ru-RU" sz="1800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Monotype Corsiva" pitchFamily="66" charset="0"/>
              </a:rPr>
              <a:t>Схема 4 </a:t>
            </a:r>
            <a:r>
              <a:rPr lang="en-US" sz="1800" smtClean="0">
                <a:latin typeface="Monotype Corsiva" pitchFamily="66" charset="0"/>
                <a:hlinkClick r:id="rId12"/>
              </a:rPr>
              <a:t>http://www.detskiepodelki.ru/images/k-prazdnikam/090.jpg</a:t>
            </a:r>
            <a:endParaRPr lang="ru-RU" sz="180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26734.jpg"/>
          <p:cNvPicPr>
            <a:picLocks noChangeAspect="1"/>
          </p:cNvPicPr>
          <p:nvPr/>
        </p:nvPicPr>
        <p:blipFill>
          <a:blip r:embed="rId2" cstate="screen">
            <a:lum bright="-10000"/>
          </a:blip>
          <a:srcRect l="2326" t="3533" r="2326" b="3533"/>
          <a:stretch>
            <a:fillRect/>
          </a:stretch>
        </p:blipFill>
        <p:spPr>
          <a:xfrm>
            <a:off x="539552" y="908720"/>
            <a:ext cx="4540989" cy="3744416"/>
          </a:xfrm>
          <a:prstGeom prst="roundRect">
            <a:avLst>
              <a:gd name="adj" fmla="val 11111"/>
            </a:avLst>
          </a:prstGeom>
          <a:ln w="190500" cap="rnd">
            <a:solidFill>
              <a:srgbClr val="996633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2555776" y="5013176"/>
            <a:ext cx="396775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Цыплята</a:t>
            </a:r>
          </a:p>
        </p:txBody>
      </p:sp>
      <p:pic>
        <p:nvPicPr>
          <p:cNvPr id="4" name="Рисунок 3" descr="0_7f17d_39750923_XL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436096" y="908720"/>
            <a:ext cx="2952328" cy="3690410"/>
          </a:xfrm>
          <a:prstGeom prst="roundRect">
            <a:avLst>
              <a:gd name="adj" fmla="val 11111"/>
            </a:avLst>
          </a:prstGeom>
          <a:ln w="190500" cap="rnd">
            <a:solidFill>
              <a:srgbClr val="996633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7704" y="476672"/>
            <a:ext cx="5400600" cy="4814249"/>
          </a:xfrm>
          <a:prstGeom prst="roundRect">
            <a:avLst>
              <a:gd name="adj" fmla="val 11111"/>
            </a:avLst>
          </a:prstGeom>
          <a:ln w="190500" cap="rnd">
            <a:solidFill>
              <a:srgbClr val="996633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2685618" y="5229200"/>
            <a:ext cx="3708067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Гусеница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15616" y="404664"/>
            <a:ext cx="2808312" cy="5040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996633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Рисунок 3" descr="img_3179.jpg"/>
          <p:cNvPicPr>
            <a:picLocks noChangeAspect="1"/>
          </p:cNvPicPr>
          <p:nvPr/>
        </p:nvPicPr>
        <p:blipFill>
          <a:blip r:embed="rId3" cstate="screen">
            <a:lum bright="-10000" contrast="-30000"/>
          </a:blip>
          <a:stretch>
            <a:fillRect/>
          </a:stretch>
        </p:blipFill>
        <p:spPr>
          <a:xfrm>
            <a:off x="4860031" y="476672"/>
            <a:ext cx="3288815" cy="4887404"/>
          </a:xfrm>
          <a:prstGeom prst="roundRect">
            <a:avLst>
              <a:gd name="adj" fmla="val 11111"/>
            </a:avLst>
          </a:prstGeom>
          <a:ln w="190500" cap="rnd">
            <a:solidFill>
              <a:srgbClr val="996633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685618" y="5301208"/>
            <a:ext cx="3708067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Зайцы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68c94252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764704"/>
            <a:ext cx="7736630" cy="5400167"/>
          </a:xfrm>
          <a:prstGeom prst="roundRect">
            <a:avLst>
              <a:gd name="adj" fmla="val 11111"/>
            </a:avLst>
          </a:prstGeom>
          <a:ln w="190500" cap="rnd">
            <a:solidFill>
              <a:srgbClr val="996633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484313"/>
            <a:ext cx="82073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какого материала выполнены данные игрушки?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шерстяных ниток.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каких частей сделаны изделия?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двух (нескольких) шариков (помпонов).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Где вы видели такие помпоны?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вязаных шапочках.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Какой ещё материал используется в работе?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Цветная бумага (фетр) для глаз, лапок, хвостиков, крыльев, клюва…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404664"/>
            <a:ext cx="60773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Ответьте на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5006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Материалы для поделок: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шерстяные нитки,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простой карандаш,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циркуль,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ножницы,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нож,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фетр,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клей,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картон.</a:t>
            </a:r>
          </a:p>
        </p:txBody>
      </p:sp>
      <p:pic>
        <p:nvPicPr>
          <p:cNvPr id="8" name="Рисунок 7" descr="zverushki_0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11560" y="3594196"/>
            <a:ext cx="244827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zverushki_0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300192" y="3412383"/>
            <a:ext cx="1976620" cy="3040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344816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Изготовление поделки:</a:t>
            </a:r>
          </a:p>
        </p:txBody>
      </p:sp>
      <p:pic>
        <p:nvPicPr>
          <p:cNvPr id="9219" name="Рисунок 2" descr="08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1F4"/>
              </a:clrFrom>
              <a:clrTo>
                <a:srgbClr val="FAF1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052513"/>
            <a:ext cx="36004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4067175" y="2781300"/>
            <a:ext cx="47529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Чертим и вырезаем два круга 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для туловища</a:t>
            </a:r>
          </a:p>
        </p:txBody>
      </p:sp>
      <p:sp>
        <p:nvSpPr>
          <p:cNvPr id="6" name="Овал 5"/>
          <p:cNvSpPr/>
          <p:nvPr/>
        </p:nvSpPr>
        <p:spPr>
          <a:xfrm>
            <a:off x="6011863" y="1773238"/>
            <a:ext cx="647700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6154249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Изготовление поделки: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4787900" y="1773238"/>
            <a:ext cx="406876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Приготовьте клубки шерсти, из которой вы будете делать помпоны. Сложите 2 картонных кольца вместе. Туго наматывайте на них нить, пропуская ее через внутреннее отверстие. Сделайте 4—5 слоев.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125538"/>
            <a:ext cx="647700" cy="6477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125538"/>
            <a:ext cx="44005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333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Поделки из помпонов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PC</cp:lastModifiedBy>
  <cp:revision>12</cp:revision>
  <dcterms:created xsi:type="dcterms:W3CDTF">2012-09-19T14:42:56Z</dcterms:created>
  <dcterms:modified xsi:type="dcterms:W3CDTF">2013-03-07T13:26:10Z</dcterms:modified>
</cp:coreProperties>
</file>