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3" r:id="rId8"/>
    <p:sldId id="265" r:id="rId9"/>
    <p:sldId id="266" r:id="rId10"/>
  </p:sldIdLst>
  <p:sldSz cx="9144000" cy="5143500" type="screen16x9"/>
  <p:notesSz cx="9144000" cy="6858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1926-343C-4D2D-BAC1-0F4F0F40FDD6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0F4-F298-45B1-9536-FB315F2F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6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1926-343C-4D2D-BAC1-0F4F0F40FDD6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0F4-F298-45B1-9536-FB315F2F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3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1926-343C-4D2D-BAC1-0F4F0F40FDD6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0F4-F298-45B1-9536-FB315F2F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46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1926-343C-4D2D-BAC1-0F4F0F40FDD6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0F4-F298-45B1-9536-FB315F2F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6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1926-343C-4D2D-BAC1-0F4F0F40FDD6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0F4-F298-45B1-9536-FB315F2F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8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1926-343C-4D2D-BAC1-0F4F0F40FDD6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0F4-F298-45B1-9536-FB315F2F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3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1926-343C-4D2D-BAC1-0F4F0F40FDD6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0F4-F298-45B1-9536-FB315F2F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0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1926-343C-4D2D-BAC1-0F4F0F40FDD6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0F4-F298-45B1-9536-FB315F2F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9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1926-343C-4D2D-BAC1-0F4F0F40FDD6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0F4-F298-45B1-9536-FB315F2F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8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1926-343C-4D2D-BAC1-0F4F0F40FDD6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0F4-F298-45B1-9536-FB315F2F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5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1926-343C-4D2D-BAC1-0F4F0F40FDD6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0F4-F298-45B1-9536-FB315F2F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0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1926-343C-4D2D-BAC1-0F4F0F40FDD6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A0F4-F298-45B1-9536-FB315F2F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5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9" y="355310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800" dirty="0" smtClean="0">
                <a:solidFill>
                  <a:srgbClr val="C00000"/>
                </a:solidFill>
                <a:latin typeface="Europe" pitchFamily="2" charset="0"/>
              </a:rPr>
              <a:t>ПУТЬ К УСПЕХУ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Europe" pitchFamily="2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747" y="2319448"/>
            <a:ext cx="4133858" cy="71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50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9" y="214297"/>
            <a:ext cx="1785950" cy="33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59832" y="904529"/>
            <a:ext cx="60841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2400" dirty="0">
                <a:solidFill>
                  <a:srgbClr val="C00000"/>
                </a:solidFill>
                <a:latin typeface="Europe" pitchFamily="2" charset="0"/>
              </a:rPr>
              <a:t>Март 2008 г.</a:t>
            </a:r>
          </a:p>
          <a:p>
            <a:pPr>
              <a:buClr>
                <a:srgbClr val="C00000"/>
              </a:buClr>
            </a:pPr>
            <a:endParaRPr lang="ru-RU" sz="2000" dirty="0">
              <a:solidFill>
                <a:srgbClr val="C00000"/>
              </a:solidFill>
              <a:latin typeface="Europe" pitchFamily="2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Авторами проекта - </a:t>
            </a:r>
            <a:r>
              <a:rPr lang="ru-RU" sz="1800" dirty="0" err="1">
                <a:solidFill>
                  <a:srgbClr val="C00000"/>
                </a:solidFill>
                <a:latin typeface="Europe" pitchFamily="2" charset="0"/>
              </a:rPr>
              <a:t>Рамилем</a:t>
            </a:r>
            <a:r>
              <a:rPr lang="ru-RU" sz="1800" dirty="0">
                <a:solidFill>
                  <a:srgbClr val="C00000"/>
                </a:solidFill>
                <a:latin typeface="Europe" pitchFamily="2" charset="0"/>
              </a:rPr>
              <a:t> Рахматуллиным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и </a:t>
            </a:r>
            <a:r>
              <a:rPr lang="ru-RU" sz="1800" dirty="0">
                <a:solidFill>
                  <a:srgbClr val="C00000"/>
                </a:solidFill>
                <a:latin typeface="Europe" pitchFamily="2" charset="0"/>
              </a:rPr>
              <a:t>Олегом Поздняковым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, завершена разработка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биопластического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материала HYAMATRIX</a:t>
            </a:r>
            <a:r>
              <a:rPr lang="ru-RU" sz="1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®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.</a:t>
            </a:r>
          </a:p>
          <a:p>
            <a:pPr>
              <a:buClr>
                <a:srgbClr val="C00000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Europe" pitchFamily="2" charset="0"/>
            </a:endParaRPr>
          </a:p>
          <a:p>
            <a:pPr>
              <a:buClr>
                <a:srgbClr val="C00000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Europe" pitchFamily="2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На базе лаборатории клеточных технологий при Оренбургском государственном университете авторы создают Научно-производственное предприятие «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Наносинтез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» и подают заявку на государственную регистрацию изобретения.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21" y="907598"/>
            <a:ext cx="2824871" cy="358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4503"/>
            <a:ext cx="9144000" cy="3524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9" y="119705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Europe" pitchFamily="2" charset="0"/>
              </a:rPr>
              <a:t>Путь к успеху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51520" y="195486"/>
            <a:ext cx="0" cy="341230"/>
          </a:xfrm>
          <a:prstGeom prst="line">
            <a:avLst/>
          </a:prstGeom>
          <a:ln w="3175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7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9" y="214297"/>
            <a:ext cx="1785950" cy="33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43809" y="852265"/>
            <a:ext cx="63001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2400" dirty="0">
                <a:solidFill>
                  <a:srgbClr val="C00000"/>
                </a:solidFill>
                <a:latin typeface="Europe" pitchFamily="2" charset="0"/>
              </a:rPr>
              <a:t>Декабрь 2008 г.</a:t>
            </a:r>
          </a:p>
          <a:p>
            <a:pPr>
              <a:buClr>
                <a:srgbClr val="C00000"/>
              </a:buClr>
            </a:pPr>
            <a:endParaRPr lang="ru-RU" sz="1800" dirty="0">
              <a:solidFill>
                <a:srgbClr val="C00000"/>
              </a:solidFill>
              <a:latin typeface="Europe" pitchFamily="2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В лаборатории НПП «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Наносинтез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»  создан первый промышленный образец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биопластического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материала HYAMATRIX</a:t>
            </a:r>
            <a:r>
              <a:rPr lang="ru-RU" sz="1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®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,  который впервые был представлен на инновационном конвенте в Санкт – Петербурге.</a:t>
            </a:r>
          </a:p>
          <a:p>
            <a:pPr>
              <a:buClr>
                <a:srgbClr val="C00000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Europe" pitchFamily="2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Europe" pitchFamily="2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Europe" pitchFamily="2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Мнение экспертов по биотехнологиям привлекло внимание председателя Правительства РФ В.В. Путина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922544"/>
            <a:ext cx="2467123" cy="158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D:\Фото с П\IMG_0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2802494"/>
            <a:ext cx="2467123" cy="1644748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4503"/>
            <a:ext cx="9144000" cy="352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9" y="119705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Europe" pitchFamily="2" charset="0"/>
              </a:rPr>
              <a:t>Путь к успеху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51520" y="195486"/>
            <a:ext cx="0" cy="341230"/>
          </a:xfrm>
          <a:prstGeom prst="line">
            <a:avLst/>
          </a:prstGeom>
          <a:ln w="3175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4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9" y="214297"/>
            <a:ext cx="1785950" cy="33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19431" y="634285"/>
            <a:ext cx="53239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2400" dirty="0">
                <a:solidFill>
                  <a:srgbClr val="C00000"/>
                </a:solidFill>
                <a:latin typeface="Europe" pitchFamily="2" charset="0"/>
              </a:rPr>
              <a:t>2009 г.</a:t>
            </a:r>
          </a:p>
          <a:p>
            <a:pPr>
              <a:buClr>
                <a:srgbClr val="C00000"/>
              </a:buClr>
            </a:pPr>
            <a:endParaRPr lang="ru-RU" sz="1600" dirty="0">
              <a:solidFill>
                <a:srgbClr val="C00000"/>
              </a:solidFill>
              <a:latin typeface="Europe" pitchFamily="2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Биопластический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материал HYAMATRIX</a:t>
            </a:r>
            <a:r>
              <a:rPr lang="ru-RU" sz="1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®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– признан лучшим инновационным продуктом 2009 года в области медицины.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Europe" pitchFamily="2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Получен патент на биоматериал.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Europe" pitchFamily="2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Проект получил поддержку Федерального фонда содействия развитию малых форм предпринимательства в научно-технической сфере.</a:t>
            </a:r>
          </a:p>
          <a:p>
            <a:pPr>
              <a:buClr>
                <a:srgbClr val="C00000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Заключен государственный контракт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.</a:t>
            </a:r>
          </a:p>
        </p:txBody>
      </p:sp>
      <p:pic>
        <p:nvPicPr>
          <p:cNvPr id="18435" name="Picture 3" descr="C:\Users\root.HYAMATRIX\Pictures\Сним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138" y="4071880"/>
            <a:ext cx="1781759" cy="516095"/>
          </a:xfrm>
          <a:prstGeom prst="rect">
            <a:avLst/>
          </a:prstGeom>
          <a:noFill/>
        </p:spPr>
      </p:pic>
      <p:pic>
        <p:nvPicPr>
          <p:cNvPr id="18437" name="Picture 5" descr="Патент на биопластический материал Гиаматрик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618" y="2220503"/>
            <a:ext cx="1714512" cy="2424702"/>
          </a:xfrm>
          <a:prstGeom prst="rect">
            <a:avLst/>
          </a:prstGeom>
          <a:noFill/>
        </p:spPr>
      </p:pic>
      <p:pic>
        <p:nvPicPr>
          <p:cNvPr id="24578" name="Picture 2" descr="Конкурс «Лучший сайт предприятий наноиндустрии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142" y="863910"/>
            <a:ext cx="1905000" cy="1266826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5360" y="1435415"/>
            <a:ext cx="1714512" cy="13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laboratory_hyamatri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8131" y="2917020"/>
            <a:ext cx="1461743" cy="974496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4503"/>
            <a:ext cx="9144000" cy="352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529" y="119705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Europe" pitchFamily="2" charset="0"/>
              </a:rPr>
              <a:t>Путь к успеху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51520" y="195486"/>
            <a:ext cx="0" cy="341230"/>
          </a:xfrm>
          <a:prstGeom prst="line">
            <a:avLst/>
          </a:prstGeom>
          <a:ln w="3175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7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08312" y="838037"/>
            <a:ext cx="6300192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2400" dirty="0">
                <a:solidFill>
                  <a:srgbClr val="C00000"/>
                </a:solidFill>
                <a:latin typeface="Europe" pitchFamily="2" charset="0"/>
              </a:rPr>
              <a:t>2010 – 2011 г.г.</a:t>
            </a:r>
          </a:p>
          <a:p>
            <a:pPr>
              <a:buClr>
                <a:srgbClr val="C00000"/>
              </a:buClr>
            </a:pPr>
            <a:endParaRPr lang="ru-RU" sz="1100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Компания принимает участие в качестве экспонента Российской экспозиции на всемирной выставке    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EXPO 2010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в Шанхае.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В состав компании вошел специалист высшего класса в области разработки и производства продуктов для косметологии – </a:t>
            </a:r>
            <a:r>
              <a:rPr lang="ru-RU" sz="1800" dirty="0">
                <a:solidFill>
                  <a:srgbClr val="C00000"/>
                </a:solidFill>
                <a:latin typeface="Europe" pitchFamily="2" charset="0"/>
              </a:rPr>
              <a:t>Сергей Владимирович Баранов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Налажено экспериментальное производство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биопластического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материала, продуктов для профессиональной косметологии и косметических средств HYAMATRIX</a:t>
            </a:r>
            <a:r>
              <a:rPr lang="ru-RU" sz="1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®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Europe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9" y="214297"/>
            <a:ext cx="1785950" cy="33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 descr="http://fwnews.ru/wp-content/uploads/2010/09/EXPO-20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15567"/>
            <a:ext cx="2282890" cy="1250585"/>
          </a:xfrm>
          <a:prstGeom prst="rect">
            <a:avLst/>
          </a:prstGeom>
          <a:noFill/>
        </p:spPr>
      </p:pic>
      <p:pic>
        <p:nvPicPr>
          <p:cNvPr id="20487" name="Picture 7" descr="D:\Фото лаборатории\1.DSC01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8520" y="2228665"/>
            <a:ext cx="1465890" cy="105599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4503"/>
            <a:ext cx="9144000" cy="3524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9" y="119705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Europe" pitchFamily="2" charset="0"/>
              </a:rPr>
              <a:t>Путь к успеху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51520" y="195486"/>
            <a:ext cx="0" cy="341230"/>
          </a:xfrm>
          <a:prstGeom prst="line">
            <a:avLst/>
          </a:prstGeom>
          <a:ln w="3175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7" y="3474582"/>
            <a:ext cx="1326631" cy="104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795315"/>
            <a:ext cx="1584176" cy="93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C:\Users\root.HYAMATRIX\Desktop\IMG_18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228665"/>
            <a:ext cx="763444" cy="1055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6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Гран-при Конкурса русских инноваций 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463" y="1131591"/>
            <a:ext cx="1216415" cy="1300978"/>
          </a:xfrm>
          <a:prstGeom prst="rect">
            <a:avLst/>
          </a:prstGeom>
          <a:noFill/>
        </p:spPr>
      </p:pic>
      <p:pic>
        <p:nvPicPr>
          <p:cNvPr id="22530" name="Picture 2" descr="Российский биотехнологический продукт будут продавать в Европ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81" y="3067433"/>
            <a:ext cx="1669098" cy="119688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9" y="214297"/>
            <a:ext cx="1785950" cy="33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92280" y="587459"/>
            <a:ext cx="655172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2400" dirty="0">
                <a:solidFill>
                  <a:srgbClr val="C00000"/>
                </a:solidFill>
                <a:latin typeface="Europe" pitchFamily="2" charset="0"/>
              </a:rPr>
              <a:t>2011– 2012 г.г.</a:t>
            </a:r>
          </a:p>
          <a:p>
            <a:pPr>
              <a:buClr>
                <a:srgbClr val="C00000"/>
              </a:buClr>
            </a:pPr>
            <a:endParaRPr lang="ru-RU" sz="800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Косметическая продукция HYAMATRIX</a:t>
            </a:r>
            <a:r>
              <a:rPr lang="ru-RU" sz="1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®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выходит на международный рынок. Заключены крупные контракты на поставки в страны Евросоюза. 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Компания принимает участие в Международном форуме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Imaginenano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2011 (Бильбао, Испания)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Проект получил Гран-при конкурса Русских инноваций и представлен Президенту РФ в рамках инновационного форума «Селигер 2012».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Биоматериал стал лауреатом конкурса «100 лучших товаров России»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На базе </a:t>
            </a:r>
            <a:r>
              <a:rPr lang="ru-RU" sz="1800" dirty="0">
                <a:solidFill>
                  <a:srgbClr val="C00000"/>
                </a:solidFill>
                <a:latin typeface="Europe" pitchFamily="2" charset="0"/>
              </a:rPr>
              <a:t>НПП «</a:t>
            </a:r>
            <a:r>
              <a:rPr lang="ru-RU" sz="1800" dirty="0" err="1">
                <a:solidFill>
                  <a:srgbClr val="C00000"/>
                </a:solidFill>
                <a:latin typeface="Europe" pitchFamily="2" charset="0"/>
              </a:rPr>
              <a:t>Биогенезис</a:t>
            </a:r>
            <a:r>
              <a:rPr lang="ru-RU" sz="1800" dirty="0">
                <a:solidFill>
                  <a:srgbClr val="C00000"/>
                </a:solidFill>
                <a:latin typeface="Europe" pitchFamily="2" charset="0"/>
              </a:rPr>
              <a:t>»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создана промышленная   площадка для производства продукции HYAMATRIX</a:t>
            </a:r>
            <a:r>
              <a:rPr lang="ru-RU" sz="1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®</a:t>
            </a:r>
            <a:endParaRPr lang="ru-RU" sz="1800" dirty="0">
              <a:solidFill>
                <a:srgbClr val="C00000"/>
              </a:solidFill>
              <a:latin typeface="Europe" pitchFamily="2" charset="0"/>
            </a:endParaRPr>
          </a:p>
        </p:txBody>
      </p:sp>
      <p:pic>
        <p:nvPicPr>
          <p:cNvPr id="21506" name="Picture 2" descr="Диплом Международной выставки и форума Imaginenano 2011 (Бильбао, Испания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148" y="926967"/>
            <a:ext cx="911168" cy="1280437"/>
          </a:xfrm>
          <a:prstGeom prst="rect">
            <a:avLst/>
          </a:prstGeom>
          <a:noFill/>
        </p:spPr>
      </p:pic>
      <p:pic>
        <p:nvPicPr>
          <p:cNvPr id="21508" name="Picture 4" descr="Диплом конкурса русских инноваций 20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635646"/>
            <a:ext cx="896306" cy="1259550"/>
          </a:xfrm>
          <a:prstGeom prst="rect">
            <a:avLst/>
          </a:prstGeom>
          <a:noFill/>
        </p:spPr>
      </p:pic>
      <p:pic>
        <p:nvPicPr>
          <p:cNvPr id="21510" name="Picture 6" descr="Биопластический материал HYAMATRIX — лауреат конкурса «100 лучших товаров России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2210" y="2211711"/>
            <a:ext cx="896306" cy="1234016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4503"/>
            <a:ext cx="9144000" cy="3524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529" y="119705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Europe" pitchFamily="2" charset="0"/>
              </a:rPr>
              <a:t>Путь к успеху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51520" y="195486"/>
            <a:ext cx="0" cy="341230"/>
          </a:xfrm>
          <a:prstGeom prst="line">
            <a:avLst/>
          </a:prstGeom>
          <a:ln w="3175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38" y="3093188"/>
            <a:ext cx="977376" cy="14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5839" y="751224"/>
            <a:ext cx="641816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2400" dirty="0">
                <a:solidFill>
                  <a:srgbClr val="C00000"/>
                </a:solidFill>
                <a:latin typeface="Europe" pitchFamily="2" charset="0"/>
              </a:rPr>
              <a:t>2013 г.</a:t>
            </a:r>
          </a:p>
          <a:p>
            <a:pPr>
              <a:buClr>
                <a:srgbClr val="C00000"/>
              </a:buClr>
            </a:pPr>
            <a:endParaRPr lang="ru-RU" sz="1050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НПП «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Биогенезис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» входит в группу компаний «АТЭКО»</a:t>
            </a:r>
          </a:p>
          <a:p>
            <a:pPr>
              <a:buClr>
                <a:srgbClr val="C00000"/>
              </a:buClr>
            </a:pP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Введены в эксплуатацию новые производственные мощности, позволяющие наладить выпуск продукции в промышленных объемах.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Внедрены новые технологии, дающие возможность повысить эффективность продукции и расширить ассортимент.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Разработана и запущена в производство новая серия продуктов для профессиональной косметологии.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Создана и развивается эффективная система продаж.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9" y="214297"/>
            <a:ext cx="1785950" cy="33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4503"/>
            <a:ext cx="9144000" cy="3524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9" y="119705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Europe" pitchFamily="2" charset="0"/>
              </a:rPr>
              <a:t>Путь к успеху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51520" y="195486"/>
            <a:ext cx="0" cy="341230"/>
          </a:xfrm>
          <a:prstGeom prst="line">
            <a:avLst/>
          </a:prstGeom>
          <a:ln w="3175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7" y="838037"/>
            <a:ext cx="2316861" cy="14033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7" y="2273790"/>
            <a:ext cx="666108" cy="721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18" y="2284337"/>
            <a:ext cx="903121" cy="710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81" y="2273790"/>
            <a:ext cx="668647" cy="721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7" y="3079473"/>
            <a:ext cx="2316861" cy="154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9" y="214297"/>
            <a:ext cx="1785950" cy="33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9512" y="771551"/>
            <a:ext cx="8964488" cy="381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Золотая медаль «Международный салон инноваций и инвестиций» (Москва – 2009)</a:t>
            </a:r>
          </a:p>
          <a:p>
            <a:pPr>
              <a:lnSpc>
                <a:spcPts val="29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 Диплом «Инновационный конвент» (Санкт-Петербург 2009) </a:t>
            </a:r>
          </a:p>
          <a:p>
            <a:pPr>
              <a:lnSpc>
                <a:spcPts val="29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 Национальная премия имени В. Зворыкина «Лучший инновационный продукт - 2009»</a:t>
            </a:r>
          </a:p>
          <a:p>
            <a:pPr>
              <a:lnSpc>
                <a:spcPts val="29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 Гран-при «</a:t>
            </a:r>
            <a:r>
              <a:rPr lang="en-US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III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Всероссийский конкурс инновационных технологий» – (Ижевск – 2010)</a:t>
            </a:r>
          </a:p>
          <a:p>
            <a:pPr>
              <a:lnSpc>
                <a:spcPts val="29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 Диплом </a:t>
            </a:r>
            <a:r>
              <a:rPr lang="en-US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I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степени конкурса «Бизнес инновационных технологий» - (Пермь – 2010)</a:t>
            </a:r>
          </a:p>
          <a:p>
            <a:pPr>
              <a:lnSpc>
                <a:spcPts val="29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 Экспонент «Всемирная выставка </a:t>
            </a:r>
            <a:r>
              <a:rPr lang="en-US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EXPO 2010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» - (Шанхай, КНР – 2010)</a:t>
            </a:r>
          </a:p>
          <a:p>
            <a:pPr>
              <a:lnSpc>
                <a:spcPts val="29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550" dirty="0">
                <a:solidFill>
                  <a:prstClr val="black">
                    <a:lumMod val="65000"/>
                    <a:lumOff val="35000"/>
                  </a:prstClr>
                </a:solidFill>
                <a:latin typeface="Europe" pitchFamily="2" charset="0"/>
              </a:rPr>
              <a:t>  Диплом </a:t>
            </a:r>
            <a:r>
              <a:rPr lang="en-US" sz="1550" dirty="0">
                <a:solidFill>
                  <a:prstClr val="black">
                    <a:lumMod val="65000"/>
                    <a:lumOff val="35000"/>
                  </a:prstClr>
                </a:solidFill>
                <a:latin typeface="Europe" pitchFamily="2" charset="0"/>
              </a:rPr>
              <a:t>I </a:t>
            </a:r>
            <a:r>
              <a:rPr lang="ru-RU" sz="1550" dirty="0">
                <a:solidFill>
                  <a:prstClr val="black">
                    <a:lumMod val="65000"/>
                    <a:lumOff val="35000"/>
                  </a:prstClr>
                </a:solidFill>
                <a:latin typeface="Europe" pitchFamily="2" charset="0"/>
              </a:rPr>
              <a:t>степени «Всемирная выставка нано технологий» (Бильбао, Испания – 2011)</a:t>
            </a:r>
            <a:endParaRPr lang="ru-RU" sz="1550" dirty="0">
              <a:solidFill>
                <a:schemeClr val="tx1">
                  <a:lumMod val="65000"/>
                  <a:lumOff val="35000"/>
                </a:schemeClr>
              </a:solidFill>
              <a:latin typeface="Europe" pitchFamily="2" charset="0"/>
            </a:endParaRPr>
          </a:p>
          <a:p>
            <a:pPr>
              <a:lnSpc>
                <a:spcPts val="29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 Золотая медаль </a:t>
            </a:r>
            <a:r>
              <a:rPr lang="ru-RU" sz="15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Интершарм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«Лучший инновационный продукт» (Москва – 2012)</a:t>
            </a:r>
          </a:p>
          <a:p>
            <a:pPr>
              <a:lnSpc>
                <a:spcPts val="29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 Гран-при «Конкурс Русских инноваций» (Москва -2012)</a:t>
            </a:r>
          </a:p>
          <a:p>
            <a:pPr>
              <a:lnSpc>
                <a:spcPts val="29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 Золотые медали «</a:t>
            </a:r>
            <a:r>
              <a:rPr lang="en-US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Golden Galaxy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» и </a:t>
            </a:r>
            <a:r>
              <a:rPr lang="en-US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«Innovations for investments»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itchFamily="2" charset="0"/>
              </a:rPr>
              <a:t> (Вашингтон – 2013)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4503"/>
            <a:ext cx="9144000" cy="3524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119705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Europe" pitchFamily="2" charset="0"/>
              </a:rPr>
              <a:t>Награды проекта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51520" y="195486"/>
            <a:ext cx="0" cy="341230"/>
          </a:xfrm>
          <a:prstGeom prst="line">
            <a:avLst/>
          </a:prstGeom>
          <a:ln w="3175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5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103" y="2266356"/>
            <a:ext cx="4133858" cy="71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70792" y="3731280"/>
            <a:ext cx="1500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©</a:t>
            </a:r>
            <a:r>
              <a:rPr lang="en-US" sz="1000" dirty="0"/>
              <a:t>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NPP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«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BIOGENESIS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www.hyamatrix.ru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+7 (495) 21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-07-67</a:t>
            </a:r>
          </a:p>
        </p:txBody>
      </p:sp>
    </p:spTree>
    <p:extLst>
      <p:ext uri="{BB962C8B-B14F-4D97-AF65-F5344CB8AC3E}">
        <p14:creationId xmlns:p14="http://schemas.microsoft.com/office/powerpoint/2010/main" val="24536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512</Words>
  <Application>Microsoft Office PowerPoint</Application>
  <PresentationFormat>Экран (16:9)</PresentationFormat>
  <Paragraphs>68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Europe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Поздняков</dc:creator>
  <cp:lastModifiedBy>Олег Поздняков</cp:lastModifiedBy>
  <cp:revision>20</cp:revision>
  <dcterms:created xsi:type="dcterms:W3CDTF">2014-01-04T16:10:28Z</dcterms:created>
  <dcterms:modified xsi:type="dcterms:W3CDTF">2014-01-04T18:39:03Z</dcterms:modified>
</cp:coreProperties>
</file>