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71" r:id="rId4"/>
    <p:sldId id="284" r:id="rId5"/>
    <p:sldId id="272" r:id="rId6"/>
    <p:sldId id="273" r:id="rId7"/>
    <p:sldId id="274" r:id="rId8"/>
    <p:sldId id="275" r:id="rId9"/>
    <p:sldId id="276" r:id="rId10"/>
    <p:sldId id="277" r:id="rId11"/>
    <p:sldId id="279" r:id="rId12"/>
    <p:sldId id="258" r:id="rId13"/>
    <p:sldId id="259" r:id="rId14"/>
    <p:sldId id="260" r:id="rId15"/>
    <p:sldId id="261" r:id="rId16"/>
    <p:sldId id="278" r:id="rId17"/>
    <p:sldId id="262" r:id="rId18"/>
    <p:sldId id="263" r:id="rId19"/>
    <p:sldId id="264" r:id="rId20"/>
    <p:sldId id="291" r:id="rId21"/>
    <p:sldId id="266" r:id="rId22"/>
    <p:sldId id="267" r:id="rId23"/>
    <p:sldId id="268" r:id="rId24"/>
    <p:sldId id="269" r:id="rId25"/>
    <p:sldId id="280" r:id="rId26"/>
    <p:sldId id="282" r:id="rId27"/>
    <p:sldId id="283" r:id="rId28"/>
    <p:sldId id="285" r:id="rId29"/>
    <p:sldId id="286" r:id="rId30"/>
    <p:sldId id="287" r:id="rId31"/>
    <p:sldId id="288" r:id="rId32"/>
    <p:sldId id="289" r:id="rId33"/>
    <p:sldId id="290" r:id="rId34"/>
    <p:sldId id="292"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a:p>
        </p:txBody>
      </p:sp>
      <p:sp>
        <p:nvSpPr>
          <p:cNvPr id="5122"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ru-RU"/>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B1B5345-6261-4834-82F3-228F3082231C}" type="slidenum">
              <a:rPr lang="ru-RU"/>
              <a:pPr>
                <a:defRPr/>
              </a:pPr>
              <a:t>‹#›</a:t>
            </a:fld>
            <a:endParaRPr lang="ru-RU"/>
          </a:p>
        </p:txBody>
      </p:sp>
    </p:spTree>
    <p:extLst>
      <p:ext uri="{BB962C8B-B14F-4D97-AF65-F5344CB8AC3E}">
        <p14:creationId xmlns:p14="http://schemas.microsoft.com/office/powerpoint/2010/main" val="1118597842"/>
      </p:ext>
    </p:extLst>
  </p:cSld>
  <p:clrMapOvr>
    <a:masterClrMapping/>
  </p:clrMapOvr>
  <p:transition>
    <p:cover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4D782969-172B-404A-8D6E-7A5C3A4031BA}" type="slidenum">
              <a:rPr lang="ru-RU"/>
              <a:pPr>
                <a:defRPr/>
              </a:pPr>
              <a:t>‹#›</a:t>
            </a:fld>
            <a:endParaRPr lang="ru-RU"/>
          </a:p>
        </p:txBody>
      </p:sp>
    </p:spTree>
    <p:extLst>
      <p:ext uri="{BB962C8B-B14F-4D97-AF65-F5344CB8AC3E}">
        <p14:creationId xmlns:p14="http://schemas.microsoft.com/office/powerpoint/2010/main" val="985986241"/>
      </p:ext>
    </p:extLst>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3838" y="304800"/>
            <a:ext cx="2001837"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6738" y="304800"/>
            <a:ext cx="58547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86A3F5AF-D3E0-4634-B239-E306C7010623}" type="slidenum">
              <a:rPr lang="ru-RU"/>
              <a:pPr>
                <a:defRPr/>
              </a:pPr>
              <a:t>‹#›</a:t>
            </a:fld>
            <a:endParaRPr lang="ru-RU"/>
          </a:p>
        </p:txBody>
      </p:sp>
    </p:spTree>
    <p:extLst>
      <p:ext uri="{BB962C8B-B14F-4D97-AF65-F5344CB8AC3E}">
        <p14:creationId xmlns:p14="http://schemas.microsoft.com/office/powerpoint/2010/main" val="2062350933"/>
      </p:ext>
    </p:extLst>
  </p:cSld>
  <p:clrMapOvr>
    <a:masterClrMapping/>
  </p:clrMapOvr>
  <p:transition>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34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3438" y="39624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
          <p:cNvSpPr>
            <a:spLocks noGrp="1" noChangeArrowheads="1"/>
          </p:cNvSpPr>
          <p:nvPr>
            <p:ph type="dt" sz="half" idx="10"/>
          </p:nvPr>
        </p:nvSpPr>
        <p:spPr>
          <a:ln/>
        </p:spPr>
        <p:txBody>
          <a:bodyPr/>
          <a:lstStyle>
            <a:lvl1pPr>
              <a:defRPr/>
            </a:lvl1pPr>
          </a:lstStyle>
          <a:p>
            <a:pPr>
              <a:defRPr/>
            </a:pPr>
            <a:endParaRPr lang="ru-RU"/>
          </a:p>
        </p:txBody>
      </p:sp>
      <p:sp>
        <p:nvSpPr>
          <p:cNvPr id="7" name="Rectangle 7"/>
          <p:cNvSpPr>
            <a:spLocks noGrp="1" noChangeArrowheads="1"/>
          </p:cNvSpPr>
          <p:nvPr>
            <p:ph type="ftr" sz="quarter" idx="11"/>
          </p:nvPr>
        </p:nvSpPr>
        <p:spPr>
          <a:ln/>
        </p:spPr>
        <p:txBody>
          <a:bodyPr/>
          <a:lstStyle>
            <a:lvl1pPr>
              <a:defRPr/>
            </a:lvl1pPr>
          </a:lstStyle>
          <a:p>
            <a:pPr>
              <a:defRPr/>
            </a:pPr>
            <a:endParaRPr lang="ru-RU"/>
          </a:p>
        </p:txBody>
      </p:sp>
      <p:sp>
        <p:nvSpPr>
          <p:cNvPr id="8" name="Rectangle 8"/>
          <p:cNvSpPr>
            <a:spLocks noGrp="1" noChangeArrowheads="1"/>
          </p:cNvSpPr>
          <p:nvPr>
            <p:ph type="sldNum" sz="quarter" idx="12"/>
          </p:nvPr>
        </p:nvSpPr>
        <p:spPr>
          <a:ln/>
        </p:spPr>
        <p:txBody>
          <a:bodyPr/>
          <a:lstStyle>
            <a:lvl1pPr>
              <a:defRPr/>
            </a:lvl1pPr>
          </a:lstStyle>
          <a:p>
            <a:pPr>
              <a:defRPr/>
            </a:pPr>
            <a:fld id="{FF38E7BE-9BF1-4358-8B66-B52D4F07B012}" type="slidenum">
              <a:rPr lang="ru-RU"/>
              <a:pPr>
                <a:defRPr/>
              </a:pPr>
              <a:t>‹#›</a:t>
            </a:fld>
            <a:endParaRPr lang="ru-RU"/>
          </a:p>
        </p:txBody>
      </p:sp>
    </p:spTree>
    <p:extLst>
      <p:ext uri="{BB962C8B-B14F-4D97-AF65-F5344CB8AC3E}">
        <p14:creationId xmlns:p14="http://schemas.microsoft.com/office/powerpoint/2010/main" val="3715283327"/>
      </p:ext>
    </p:extLst>
  </p:cSld>
  <p:clrMapOvr>
    <a:masterClrMapping/>
  </p:clrMapOvr>
  <p:transition>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574675" y="304800"/>
            <a:ext cx="8001000" cy="12160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667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34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66738" y="39624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3438" y="39624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endParaRPr lang="ru-RU"/>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pPr>
              <a:defRPr/>
            </a:pPr>
            <a:fld id="{D20E41A2-6E9C-413A-965C-BE29C9668580}" type="slidenum">
              <a:rPr lang="ru-RU"/>
              <a:pPr>
                <a:defRPr/>
              </a:pPr>
              <a:t>‹#›</a:t>
            </a:fld>
            <a:endParaRPr lang="ru-RU"/>
          </a:p>
        </p:txBody>
      </p:sp>
    </p:spTree>
    <p:extLst>
      <p:ext uri="{BB962C8B-B14F-4D97-AF65-F5344CB8AC3E}">
        <p14:creationId xmlns:p14="http://schemas.microsoft.com/office/powerpoint/2010/main" val="2137820058"/>
      </p:ext>
    </p:extLst>
  </p:cSld>
  <p:clrMapOvr>
    <a:masterClrMapping/>
  </p:clrMapOvr>
  <p:transition>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874CEFCE-67D8-40C2-BA25-A4D8209CDBCD}" type="slidenum">
              <a:rPr lang="ru-RU"/>
              <a:pPr>
                <a:defRPr/>
              </a:pPr>
              <a:t>‹#›</a:t>
            </a:fld>
            <a:endParaRPr lang="ru-RU"/>
          </a:p>
        </p:txBody>
      </p:sp>
    </p:spTree>
    <p:extLst>
      <p:ext uri="{BB962C8B-B14F-4D97-AF65-F5344CB8AC3E}">
        <p14:creationId xmlns:p14="http://schemas.microsoft.com/office/powerpoint/2010/main" val="739573315"/>
      </p:ext>
    </p:extLst>
  </p:cSld>
  <p:clrMapOvr>
    <a:masterClrMapping/>
  </p:clrMapOvr>
  <p:transition>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667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34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566738" y="3962400"/>
            <a:ext cx="80010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
          <p:cNvSpPr>
            <a:spLocks noGrp="1" noChangeArrowheads="1"/>
          </p:cNvSpPr>
          <p:nvPr>
            <p:ph type="dt" sz="half" idx="10"/>
          </p:nvPr>
        </p:nvSpPr>
        <p:spPr>
          <a:ln/>
        </p:spPr>
        <p:txBody>
          <a:bodyPr/>
          <a:lstStyle>
            <a:lvl1pPr>
              <a:defRPr/>
            </a:lvl1pPr>
          </a:lstStyle>
          <a:p>
            <a:pPr>
              <a:defRPr/>
            </a:pPr>
            <a:endParaRPr lang="ru-RU"/>
          </a:p>
        </p:txBody>
      </p:sp>
      <p:sp>
        <p:nvSpPr>
          <p:cNvPr id="7" name="Rectangle 7"/>
          <p:cNvSpPr>
            <a:spLocks noGrp="1" noChangeArrowheads="1"/>
          </p:cNvSpPr>
          <p:nvPr>
            <p:ph type="ftr" sz="quarter" idx="11"/>
          </p:nvPr>
        </p:nvSpPr>
        <p:spPr>
          <a:ln/>
        </p:spPr>
        <p:txBody>
          <a:bodyPr/>
          <a:lstStyle>
            <a:lvl1pPr>
              <a:defRPr/>
            </a:lvl1pPr>
          </a:lstStyle>
          <a:p>
            <a:pPr>
              <a:defRPr/>
            </a:pPr>
            <a:endParaRPr lang="ru-RU"/>
          </a:p>
        </p:txBody>
      </p:sp>
      <p:sp>
        <p:nvSpPr>
          <p:cNvPr id="8" name="Rectangle 8"/>
          <p:cNvSpPr>
            <a:spLocks noGrp="1" noChangeArrowheads="1"/>
          </p:cNvSpPr>
          <p:nvPr>
            <p:ph type="sldNum" sz="quarter" idx="12"/>
          </p:nvPr>
        </p:nvSpPr>
        <p:spPr>
          <a:ln/>
        </p:spPr>
        <p:txBody>
          <a:bodyPr/>
          <a:lstStyle>
            <a:lvl1pPr>
              <a:defRPr/>
            </a:lvl1pPr>
          </a:lstStyle>
          <a:p>
            <a:pPr>
              <a:defRPr/>
            </a:pPr>
            <a:fld id="{95ABB879-8663-495E-B59F-712D487096B2}" type="slidenum">
              <a:rPr lang="ru-RU"/>
              <a:pPr>
                <a:defRPr/>
              </a:pPr>
              <a:t>‹#›</a:t>
            </a:fld>
            <a:endParaRPr lang="ru-RU"/>
          </a:p>
        </p:txBody>
      </p:sp>
    </p:spTree>
    <p:extLst>
      <p:ext uri="{BB962C8B-B14F-4D97-AF65-F5344CB8AC3E}">
        <p14:creationId xmlns:p14="http://schemas.microsoft.com/office/powerpoint/2010/main" val="3716036336"/>
      </p:ext>
    </p:extLst>
  </p:cSld>
  <p:clrMapOvr>
    <a:masterClrMapping/>
  </p:clrMapOvr>
  <p:transition>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667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66738" y="39624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
          <p:cNvSpPr>
            <a:spLocks noGrp="1" noChangeArrowheads="1"/>
          </p:cNvSpPr>
          <p:nvPr>
            <p:ph type="dt" sz="half" idx="10"/>
          </p:nvPr>
        </p:nvSpPr>
        <p:spPr>
          <a:ln/>
        </p:spPr>
        <p:txBody>
          <a:bodyPr/>
          <a:lstStyle>
            <a:lvl1pPr>
              <a:defRPr/>
            </a:lvl1pPr>
          </a:lstStyle>
          <a:p>
            <a:pPr>
              <a:defRPr/>
            </a:pPr>
            <a:endParaRPr lang="ru-RU"/>
          </a:p>
        </p:txBody>
      </p:sp>
      <p:sp>
        <p:nvSpPr>
          <p:cNvPr id="7" name="Rectangle 7"/>
          <p:cNvSpPr>
            <a:spLocks noGrp="1" noChangeArrowheads="1"/>
          </p:cNvSpPr>
          <p:nvPr>
            <p:ph type="ftr" sz="quarter" idx="11"/>
          </p:nvPr>
        </p:nvSpPr>
        <p:spPr>
          <a:ln/>
        </p:spPr>
        <p:txBody>
          <a:bodyPr/>
          <a:lstStyle>
            <a:lvl1pPr>
              <a:defRPr/>
            </a:lvl1pPr>
          </a:lstStyle>
          <a:p>
            <a:pPr>
              <a:defRPr/>
            </a:pPr>
            <a:endParaRPr lang="ru-RU"/>
          </a:p>
        </p:txBody>
      </p:sp>
      <p:sp>
        <p:nvSpPr>
          <p:cNvPr id="8" name="Rectangle 8"/>
          <p:cNvSpPr>
            <a:spLocks noGrp="1" noChangeArrowheads="1"/>
          </p:cNvSpPr>
          <p:nvPr>
            <p:ph type="sldNum" sz="quarter" idx="12"/>
          </p:nvPr>
        </p:nvSpPr>
        <p:spPr>
          <a:ln/>
        </p:spPr>
        <p:txBody>
          <a:bodyPr/>
          <a:lstStyle>
            <a:lvl1pPr>
              <a:defRPr/>
            </a:lvl1pPr>
          </a:lstStyle>
          <a:p>
            <a:pPr>
              <a:defRPr/>
            </a:pPr>
            <a:fld id="{7C22D691-08CF-4ADB-A62E-CA03949DD124}" type="slidenum">
              <a:rPr lang="ru-RU"/>
              <a:pPr>
                <a:defRPr/>
              </a:pPr>
              <a:t>‹#›</a:t>
            </a:fld>
            <a:endParaRPr lang="ru-RU"/>
          </a:p>
        </p:txBody>
      </p:sp>
    </p:spTree>
    <p:extLst>
      <p:ext uri="{BB962C8B-B14F-4D97-AF65-F5344CB8AC3E}">
        <p14:creationId xmlns:p14="http://schemas.microsoft.com/office/powerpoint/2010/main" val="1665993588"/>
      </p:ext>
    </p:extLst>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D6466A4D-4F21-41F7-915A-33606B8C1B9A}" type="slidenum">
              <a:rPr lang="ru-RU"/>
              <a:pPr>
                <a:defRPr/>
              </a:pPr>
              <a:t>‹#›</a:t>
            </a:fld>
            <a:endParaRPr lang="ru-RU"/>
          </a:p>
        </p:txBody>
      </p:sp>
    </p:spTree>
    <p:extLst>
      <p:ext uri="{BB962C8B-B14F-4D97-AF65-F5344CB8AC3E}">
        <p14:creationId xmlns:p14="http://schemas.microsoft.com/office/powerpoint/2010/main" val="2865804944"/>
      </p:ext>
    </p:extLst>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DDA90F77-0192-47D3-AE5C-1FA1487E44E9}" type="slidenum">
              <a:rPr lang="ru-RU"/>
              <a:pPr>
                <a:defRPr/>
              </a:pPr>
              <a:t>‹#›</a:t>
            </a:fld>
            <a:endParaRPr lang="ru-RU"/>
          </a:p>
        </p:txBody>
      </p:sp>
    </p:spTree>
    <p:extLst>
      <p:ext uri="{BB962C8B-B14F-4D97-AF65-F5344CB8AC3E}">
        <p14:creationId xmlns:p14="http://schemas.microsoft.com/office/powerpoint/2010/main" val="373225803"/>
      </p:ext>
    </p:extLst>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D0F09B98-80B4-4833-97C0-591D8BFBE52C}" type="slidenum">
              <a:rPr lang="ru-RU"/>
              <a:pPr>
                <a:defRPr/>
              </a:pPr>
              <a:t>‹#›</a:t>
            </a:fld>
            <a:endParaRPr lang="ru-RU"/>
          </a:p>
        </p:txBody>
      </p:sp>
    </p:spTree>
    <p:extLst>
      <p:ext uri="{BB962C8B-B14F-4D97-AF65-F5344CB8AC3E}">
        <p14:creationId xmlns:p14="http://schemas.microsoft.com/office/powerpoint/2010/main" val="686722091"/>
      </p:ext>
    </p:extLst>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endParaRPr lang="ru-RU"/>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pPr>
              <a:defRPr/>
            </a:pPr>
            <a:fld id="{CE3661BA-115A-421F-846B-3418B09034D9}" type="slidenum">
              <a:rPr lang="ru-RU"/>
              <a:pPr>
                <a:defRPr/>
              </a:pPr>
              <a:t>‹#›</a:t>
            </a:fld>
            <a:endParaRPr lang="ru-RU"/>
          </a:p>
        </p:txBody>
      </p:sp>
    </p:spTree>
    <p:extLst>
      <p:ext uri="{BB962C8B-B14F-4D97-AF65-F5344CB8AC3E}">
        <p14:creationId xmlns:p14="http://schemas.microsoft.com/office/powerpoint/2010/main" val="1914015493"/>
      </p:ext>
    </p:extLst>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sz="half" idx="10"/>
          </p:nvPr>
        </p:nvSpPr>
        <p:spPr>
          <a:ln/>
        </p:spPr>
        <p:txBody>
          <a:bodyPr/>
          <a:lstStyle>
            <a:lvl1pPr>
              <a:defRPr/>
            </a:lvl1pPr>
          </a:lstStyle>
          <a:p>
            <a:pPr>
              <a:defRPr/>
            </a:pPr>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8A93F976-0DFA-4AE6-9488-D4EE4D0FB5C0}" type="slidenum">
              <a:rPr lang="ru-RU"/>
              <a:pPr>
                <a:defRPr/>
              </a:pPr>
              <a:t>‹#›</a:t>
            </a:fld>
            <a:endParaRPr lang="ru-RU"/>
          </a:p>
        </p:txBody>
      </p:sp>
    </p:spTree>
    <p:extLst>
      <p:ext uri="{BB962C8B-B14F-4D97-AF65-F5344CB8AC3E}">
        <p14:creationId xmlns:p14="http://schemas.microsoft.com/office/powerpoint/2010/main" val="2584220441"/>
      </p:ext>
    </p:extLst>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ru-RU"/>
          </a:p>
        </p:txBody>
      </p:sp>
      <p:sp>
        <p:nvSpPr>
          <p:cNvPr id="3" name="Rectangle 7"/>
          <p:cNvSpPr>
            <a:spLocks noGrp="1" noChangeArrowheads="1"/>
          </p:cNvSpPr>
          <p:nvPr>
            <p:ph type="ftr" sz="quarter" idx="11"/>
          </p:nvPr>
        </p:nvSpPr>
        <p:spPr>
          <a:ln/>
        </p:spPr>
        <p:txBody>
          <a:bodyPr/>
          <a:lstStyle>
            <a:lvl1pPr>
              <a:defRPr/>
            </a:lvl1pPr>
          </a:lstStyle>
          <a:p>
            <a:pPr>
              <a:defRPr/>
            </a:pPr>
            <a:endParaRPr lang="ru-RU"/>
          </a:p>
        </p:txBody>
      </p:sp>
      <p:sp>
        <p:nvSpPr>
          <p:cNvPr id="4" name="Rectangle 8"/>
          <p:cNvSpPr>
            <a:spLocks noGrp="1" noChangeArrowheads="1"/>
          </p:cNvSpPr>
          <p:nvPr>
            <p:ph type="sldNum" sz="quarter" idx="12"/>
          </p:nvPr>
        </p:nvSpPr>
        <p:spPr>
          <a:ln/>
        </p:spPr>
        <p:txBody>
          <a:bodyPr/>
          <a:lstStyle>
            <a:lvl1pPr>
              <a:defRPr/>
            </a:lvl1pPr>
          </a:lstStyle>
          <a:p>
            <a:pPr>
              <a:defRPr/>
            </a:pPr>
            <a:fld id="{C2CB31DB-D729-4EA9-BDA2-5B5A76BB3990}" type="slidenum">
              <a:rPr lang="ru-RU"/>
              <a:pPr>
                <a:defRPr/>
              </a:pPr>
              <a:t>‹#›</a:t>
            </a:fld>
            <a:endParaRPr lang="ru-RU"/>
          </a:p>
        </p:txBody>
      </p:sp>
    </p:spTree>
    <p:extLst>
      <p:ext uri="{BB962C8B-B14F-4D97-AF65-F5344CB8AC3E}">
        <p14:creationId xmlns:p14="http://schemas.microsoft.com/office/powerpoint/2010/main" val="1456683605"/>
      </p:ext>
    </p:extLst>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027886FB-44B8-4A4B-953E-B1FEAB90EE0B}" type="slidenum">
              <a:rPr lang="ru-RU"/>
              <a:pPr>
                <a:defRPr/>
              </a:pPr>
              <a:t>‹#›</a:t>
            </a:fld>
            <a:endParaRPr lang="ru-RU"/>
          </a:p>
        </p:txBody>
      </p:sp>
    </p:spTree>
    <p:extLst>
      <p:ext uri="{BB962C8B-B14F-4D97-AF65-F5344CB8AC3E}">
        <p14:creationId xmlns:p14="http://schemas.microsoft.com/office/powerpoint/2010/main" val="2199730771"/>
      </p:ext>
    </p:extLst>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F26D9694-1E89-4BAB-9696-2D77303EF613}" type="slidenum">
              <a:rPr lang="ru-RU"/>
              <a:pPr>
                <a:defRPr/>
              </a:pPr>
              <a:t>‹#›</a:t>
            </a:fld>
            <a:endParaRPr lang="ru-RU"/>
          </a:p>
        </p:txBody>
      </p:sp>
    </p:spTree>
    <p:extLst>
      <p:ext uri="{BB962C8B-B14F-4D97-AF65-F5344CB8AC3E}">
        <p14:creationId xmlns:p14="http://schemas.microsoft.com/office/powerpoint/2010/main" val="1840057730"/>
      </p:ext>
    </p:extLst>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4099"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4655511 w 1000"/>
              <a:gd name="T3" fmla="*/ 0 h 1000"/>
              <a:gd name="T4" fmla="*/ 4655511 w 1000"/>
              <a:gd name="T5" fmla="*/ 109537 h 1000"/>
              <a:gd name="T6" fmla="*/ 0 w 1000"/>
              <a:gd name="T7" fmla="*/ 109537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1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ru-RU"/>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FBD08E5-8CA0-4A14-807E-8612DADCA72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6"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Effect transition="in" filter="fade">
                                      <p:cBhvr>
                                        <p:cTn id="19" dur="500"/>
                                        <p:tgtEl>
                                          <p:spTgt spid="4099">
                                            <p:txEl>
                                              <p:pRg st="1" end="1"/>
                                            </p:txEl>
                                          </p:spTgt>
                                        </p:tgtEl>
                                      </p:cBhvr>
                                    </p:animEffect>
                                    <p:anim calcmode="lin" valueType="num">
                                      <p:cBhvr>
                                        <p:cTn id="20"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09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Effect transition="in" filter="fade">
                                      <p:cBhvr>
                                        <p:cTn id="24" dur="500"/>
                                        <p:tgtEl>
                                          <p:spTgt spid="4099">
                                            <p:txEl>
                                              <p:pRg st="2" end="2"/>
                                            </p:txEl>
                                          </p:spTgt>
                                        </p:tgtEl>
                                      </p:cBhvr>
                                    </p:animEffect>
                                    <p:anim calcmode="lin" valueType="num">
                                      <p:cBhvr>
                                        <p:cTn id="2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09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099">
                                            <p:txEl>
                                              <p:pRg st="3" end="3"/>
                                            </p:txEl>
                                          </p:spTgt>
                                        </p:tgtEl>
                                        <p:attrNameLst>
                                          <p:attrName>style.visibility</p:attrName>
                                        </p:attrNameLst>
                                      </p:cBhvr>
                                      <p:to>
                                        <p:strVal val="visible"/>
                                      </p:to>
                                    </p:set>
                                    <p:animEffect transition="in" filter="fade">
                                      <p:cBhvr>
                                        <p:cTn id="29" dur="500"/>
                                        <p:tgtEl>
                                          <p:spTgt spid="4099">
                                            <p:txEl>
                                              <p:pRg st="3" end="3"/>
                                            </p:txEl>
                                          </p:spTgt>
                                        </p:tgtEl>
                                      </p:cBhvr>
                                    </p:animEffect>
                                    <p:anim calcmode="lin" valueType="num">
                                      <p:cBhvr>
                                        <p:cTn id="30"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09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099">
                                            <p:txEl>
                                              <p:pRg st="4" end="4"/>
                                            </p:txEl>
                                          </p:spTgt>
                                        </p:tgtEl>
                                        <p:attrNameLst>
                                          <p:attrName>style.visibility</p:attrName>
                                        </p:attrNameLst>
                                      </p:cBhvr>
                                      <p:to>
                                        <p:strVal val="visible"/>
                                      </p:to>
                                    </p:set>
                                    <p:animEffect transition="in" filter="fade">
                                      <p:cBhvr>
                                        <p:cTn id="34" dur="500"/>
                                        <p:tgtEl>
                                          <p:spTgt spid="4099">
                                            <p:txEl>
                                              <p:pRg st="4" end="4"/>
                                            </p:txEl>
                                          </p:spTgt>
                                        </p:tgtEl>
                                      </p:cBhvr>
                                    </p:animEffect>
                                    <p:anim calcmode="lin" valueType="num">
                                      <p:cBhvr>
                                        <p:cTn id="3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09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44"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festival.1september.ru/articles/508620/pril1.ppt"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ic.pics.livejournal.com/k0dy/62395270/84294/84294_600.jpg" TargetMode="External"/><Relationship Id="rId7" Type="http://schemas.openxmlformats.org/officeDocument/2006/relationships/image" Target="../media/image48.png"/><Relationship Id="rId2" Type="http://schemas.openxmlformats.org/officeDocument/2006/relationships/hyperlink" Target="http://vasi.net/uploads/podbor/Dolgovechnost%20nositelei/thumbs/dolgovec.jpg" TargetMode="Externa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http://nevsepic.com.ua/uploads/posts/2012-04/1335697356-1133851--18-000--15-000-grottes-de-lascaux-second-cheval-chinois-diverticule-paroi-droite.jp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is.muni.cz/do/1499/el/estud/prif/ps09/kruh/web/pics/06-prehistorie/6-8.jpg" TargetMode="External"/><Relationship Id="rId7" Type="http://schemas.openxmlformats.org/officeDocument/2006/relationships/image" Target="../media/image50.jpeg"/><Relationship Id="rId2" Type="http://schemas.openxmlformats.org/officeDocument/2006/relationships/hyperlink" Target="http://differ.artonline.ru/paintings/timusL/pescheraoformleniesteny.jpg" TargetMode="Externa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www.bestreferat.ru/images/paper/41/65/4396541.jpeg" TargetMode="External"/><Relationship Id="rId4" Type="http://schemas.openxmlformats.org/officeDocument/2006/relationships/hyperlink" Target="http://www.fresher.ru/manager_content/images/doistoricheskie-naskalnye-risunki/2.jpg" TargetMode="External"/><Relationship Id="rId9" Type="http://schemas.openxmlformats.org/officeDocument/2006/relationships/image" Target="../media/image52.jpeg"/></Relationships>
</file>

<file path=ppt/slides/_rels/slide2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images.ritek.nov.ru/150514.jpg" TargetMode="External"/><Relationship Id="rId7" Type="http://schemas.openxmlformats.org/officeDocument/2006/relationships/image" Target="../media/image53.jpeg"/><Relationship Id="rId2" Type="http://schemas.openxmlformats.org/officeDocument/2006/relationships/hyperlink" Target="http://news.a42.ru/uploads/images/parsed/news/2010/07/198063/1.jpg" TargetMode="External"/><Relationship Id="rId1" Type="http://schemas.openxmlformats.org/officeDocument/2006/relationships/slideLayout" Target="../slideLayouts/slideLayout2.xml"/><Relationship Id="rId6" Type="http://schemas.openxmlformats.org/officeDocument/2006/relationships/hyperlink" Target="http://img.geocaching.com/cache/33b8cdfd-d9a2-40e8-8e70-c614ed8f1a0a.jpg" TargetMode="External"/><Relationship Id="rId5" Type="http://schemas.openxmlformats.org/officeDocument/2006/relationships/hyperlink" Target="http://www.bestreferat.ru/images/paper/41/65/4396541.jpeg" TargetMode="External"/><Relationship Id="rId10" Type="http://schemas.openxmlformats.org/officeDocument/2006/relationships/image" Target="../media/image56.jpeg"/><Relationship Id="rId4" Type="http://schemas.openxmlformats.org/officeDocument/2006/relationships/hyperlink" Target="http://www.lib.umich.edu/files/collections/papyrus/exhibits/images/vellum_lg.jpg" TargetMode="External"/><Relationship Id="rId9" Type="http://schemas.openxmlformats.org/officeDocument/2006/relationships/image" Target="../media/image55.jpeg"/></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kachate.ru/pars_docs/refs/9/8746/8746_html_m5d57f8ff.png" TargetMode="External"/><Relationship Id="rId7" Type="http://schemas.openxmlformats.org/officeDocument/2006/relationships/image" Target="../media/image57.jpeg"/><Relationship Id="rId2" Type="http://schemas.openxmlformats.org/officeDocument/2006/relationships/hyperlink" Target="http://stat21.privet.ru/lr/0c22cb2d38af40d8636038dc2b358d30" TargetMode="External"/><Relationship Id="rId1" Type="http://schemas.openxmlformats.org/officeDocument/2006/relationships/slideLayout" Target="../slideLayouts/slideLayout2.xml"/><Relationship Id="rId6" Type="http://schemas.openxmlformats.org/officeDocument/2006/relationships/hyperlink" Target="http://anis.ucoz.ru/images/Portraits/Informatics/german_khollerit.jpg" TargetMode="External"/><Relationship Id="rId5" Type="http://schemas.openxmlformats.org/officeDocument/2006/relationships/hyperlink" Target="http://www.bestreferat.ru/images/paper/41/65/4396541.jpeg" TargetMode="External"/><Relationship Id="rId10" Type="http://schemas.openxmlformats.org/officeDocument/2006/relationships/image" Target="../media/image60.jpeg"/><Relationship Id="rId4" Type="http://schemas.openxmlformats.org/officeDocument/2006/relationships/hyperlink" Target="http://www.forumimage.ru/uploads/20130504/136763406682025448.jpg" TargetMode="External"/><Relationship Id="rId9" Type="http://schemas.openxmlformats.org/officeDocument/2006/relationships/image" Target="../media/image5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timer.od.ua/wp-content/uploads/2009/10/bluman09.jpg" TargetMode="External"/><Relationship Id="rId7" Type="http://schemas.openxmlformats.org/officeDocument/2006/relationships/image" Target="../media/image61.jpeg"/><Relationship Id="rId2" Type="http://schemas.openxmlformats.org/officeDocument/2006/relationships/hyperlink" Target="http://f3.fsm.wikidi.com/aq/aa/mf/74057a277272fc9b79a9b7fee473ead067201636.jpg" TargetMode="External"/><Relationship Id="rId1" Type="http://schemas.openxmlformats.org/officeDocument/2006/relationships/slideLayout" Target="../slideLayouts/slideLayout2.xml"/><Relationship Id="rId6" Type="http://schemas.openxmlformats.org/officeDocument/2006/relationships/hyperlink" Target="http://www.ep128.hu/Sp_Konyv/Pic/Szamitogep_75.jpg" TargetMode="External"/><Relationship Id="rId5" Type="http://schemas.openxmlformats.org/officeDocument/2006/relationships/hyperlink" Target="http://www.bestreferat.ru/images/paper/41/65/4396541.jpeg" TargetMode="External"/><Relationship Id="rId10" Type="http://schemas.openxmlformats.org/officeDocument/2006/relationships/image" Target="../media/image64.jpeg"/><Relationship Id="rId4" Type="http://schemas.openxmlformats.org/officeDocument/2006/relationships/hyperlink" Target="http://infocom.uz/wp-content/files/uploads/code_11_5_2008_2.jpg" TargetMode="External"/><Relationship Id="rId9" Type="http://schemas.openxmlformats.org/officeDocument/2006/relationships/image" Target="../media/image63.jpeg"/></Relationships>
</file>

<file path=ppt/slides/_rels/slide3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radiotrician.ru/kometa212_04.jpg" TargetMode="External"/><Relationship Id="rId7" Type="http://schemas.openxmlformats.org/officeDocument/2006/relationships/image" Target="../media/image66.jpeg"/><Relationship Id="rId2" Type="http://schemas.openxmlformats.org/officeDocument/2006/relationships/hyperlink" Target="http://upload.wikimedia.org/wikipedia/commons/thumb/7/72/CassetteTypes1.jpg/800px-CassetteTypes1.jpg" TargetMode="Externa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hyperlink" Target="http://www.bestreferat.ru/images/paper/41/65/4396541.jpeg" TargetMode="External"/><Relationship Id="rId4" Type="http://schemas.openxmlformats.org/officeDocument/2006/relationships/hyperlink" Target="http://900igr.net/datai/informatika/Apparatnoe-obespechenie-kompjutera/0008-008-CHto-takoe-kompjuter.jpg" TargetMode="External"/><Relationship Id="rId9" Type="http://schemas.openxmlformats.org/officeDocument/2006/relationships/image" Target="../media/image68.jpeg"/></Relationships>
</file>

<file path=ppt/slides/_rels/slide3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hyperlink" Target="http://radiotrician.ru/kometa212_04.jpg" TargetMode="External"/><Relationship Id="rId7" Type="http://schemas.openxmlformats.org/officeDocument/2006/relationships/image" Target="../media/image69.jpeg"/><Relationship Id="rId2" Type="http://schemas.openxmlformats.org/officeDocument/2006/relationships/hyperlink" Target="http://news.a42.ru/uploads/images/parsed/news/2007/07/20789/0.jpg" TargetMode="External"/><Relationship Id="rId1" Type="http://schemas.openxmlformats.org/officeDocument/2006/relationships/slideLayout" Target="../slideLayouts/slideLayout2.xml"/><Relationship Id="rId6" Type="http://schemas.openxmlformats.org/officeDocument/2006/relationships/hyperlink" Target="http://img12.nnm.ru/imagez/gallery/e/b/e/b/d/ebebdb5c07bfff6da3328041d14901f5_full.jpg" TargetMode="External"/><Relationship Id="rId5" Type="http://schemas.openxmlformats.org/officeDocument/2006/relationships/hyperlink" Target="http://www.dartoffice.ru/img/catalog/259/17776/17776.jpg" TargetMode="External"/><Relationship Id="rId10" Type="http://schemas.openxmlformats.org/officeDocument/2006/relationships/image" Target="../media/image72.jpeg"/><Relationship Id="rId4" Type="http://schemas.openxmlformats.org/officeDocument/2006/relationships/hyperlink" Target="http://spi2uk.itvnet.lv/upload/articles/21/218551/images/tad-un-tagad-6.jpg" TargetMode="External"/><Relationship Id="rId9" Type="http://schemas.openxmlformats.org/officeDocument/2006/relationships/image" Target="../media/image71.jpeg"/></Relationships>
</file>

<file path=ppt/slides/_rels/slide33.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hyperlink" Target="http://radiotrician.ru/kometa212_04.jpg" TargetMode="External"/><Relationship Id="rId7" Type="http://schemas.openxmlformats.org/officeDocument/2006/relationships/image" Target="../media/image73.jpeg"/><Relationship Id="rId2" Type="http://schemas.openxmlformats.org/officeDocument/2006/relationships/hyperlink" Target="http://www.pcmarket.lg.ua/files/tovar/w700/photo_1344517388.jpg" TargetMode="External"/><Relationship Id="rId1" Type="http://schemas.openxmlformats.org/officeDocument/2006/relationships/slideLayout" Target="../slideLayouts/slideLayout2.xml"/><Relationship Id="rId6" Type="http://schemas.openxmlformats.org/officeDocument/2006/relationships/hyperlink" Target="http://i48.fastpic.ru/big/2012/1123/bb/beb540eec01a790d6143c0c6b3f8a3bb.jpg" TargetMode="External"/><Relationship Id="rId5" Type="http://schemas.openxmlformats.org/officeDocument/2006/relationships/hyperlink" Target="http://www.bestreferat.ru/images/paper/96/45/2414596.gif" TargetMode="External"/><Relationship Id="rId10" Type="http://schemas.openxmlformats.org/officeDocument/2006/relationships/image" Target="../media/image76.jpeg"/><Relationship Id="rId4" Type="http://schemas.openxmlformats.org/officeDocument/2006/relationships/hyperlink" Target="http://maichkin.ucoz.ru/_pu/0/85621384.jpeg" TargetMode="External"/><Relationship Id="rId9" Type="http://schemas.openxmlformats.org/officeDocument/2006/relationships/image" Target="../media/image75.png"/></Relationships>
</file>

<file path=ppt/slides/_rels/slide3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hyperlink" Target="http://radiotrician.ru/kometa212_04.jpg" TargetMode="External"/><Relationship Id="rId7" Type="http://schemas.openxmlformats.org/officeDocument/2006/relationships/image" Target="../media/image77.jpeg"/><Relationship Id="rId2" Type="http://schemas.openxmlformats.org/officeDocument/2006/relationships/hyperlink" Target="http://www.sweclockers.com/image/gallery/2008/06/24/17438.jpg?t=gallery&amp;k=07f25a96" TargetMode="External"/><Relationship Id="rId1" Type="http://schemas.openxmlformats.org/officeDocument/2006/relationships/slideLayout" Target="../slideLayouts/slideLayout2.xml"/><Relationship Id="rId6" Type="http://schemas.openxmlformats.org/officeDocument/2006/relationships/hyperlink" Target="http://www.penprotect.com/images/0_33.jpg" TargetMode="External"/><Relationship Id="rId5" Type="http://schemas.openxmlformats.org/officeDocument/2006/relationships/hyperlink" Target="http://www.stargifts.ru/catalog/cat_2_99893_2.jpg" TargetMode="External"/><Relationship Id="rId10" Type="http://schemas.openxmlformats.org/officeDocument/2006/relationships/image" Target="../media/image80.jpeg"/><Relationship Id="rId4" Type="http://schemas.openxmlformats.org/officeDocument/2006/relationships/hyperlink" Target="http://radioskot.ru/_fr/12/9647423.jpg" TargetMode="External"/><Relationship Id="rId9"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132138" y="3209925"/>
            <a:ext cx="5543550" cy="1371600"/>
          </a:xfrm>
        </p:spPr>
        <p:txBody>
          <a:bodyPr/>
          <a:lstStyle/>
          <a:p>
            <a:pPr algn="ctr" eaLnBrk="1" hangingPunct="1">
              <a:defRPr/>
            </a:pPr>
            <a:r>
              <a:rPr lang="ru-RU" dirty="0" smtClean="0">
                <a:solidFill>
                  <a:schemeClr val="bg1"/>
                </a:solidFill>
                <a:effectLst>
                  <a:outerShdw blurRad="38100" dist="38100" dir="2700000" algn="tl">
                    <a:srgbClr val="000000">
                      <a:alpha val="43137"/>
                    </a:srgbClr>
                  </a:outerShdw>
                </a:effectLst>
              </a:rPr>
              <a:t>Современные носители информации</a:t>
            </a:r>
          </a:p>
        </p:txBody>
      </p:sp>
      <p:sp>
        <p:nvSpPr>
          <p:cNvPr id="3075" name="Rectangle 3"/>
          <p:cNvSpPr>
            <a:spLocks noGrp="1" noChangeArrowheads="1"/>
          </p:cNvSpPr>
          <p:nvPr>
            <p:ph type="subTitle" idx="1"/>
          </p:nvPr>
        </p:nvSpPr>
        <p:spPr>
          <a:xfrm>
            <a:off x="179388" y="5229225"/>
            <a:ext cx="8810625" cy="1368425"/>
          </a:xfrm>
        </p:spPr>
        <p:txBody>
          <a:bodyPr/>
          <a:lstStyle/>
          <a:p>
            <a:pPr algn="r" eaLnBrk="1" hangingPunct="1">
              <a:lnSpc>
                <a:spcPct val="80000"/>
              </a:lnSpc>
              <a:defRPr/>
            </a:pPr>
            <a:r>
              <a:rPr lang="ru-RU" sz="2400" dirty="0">
                <a:solidFill>
                  <a:schemeClr val="bg1"/>
                </a:solidFill>
                <a:effectLst>
                  <a:outerShdw blurRad="38100" dist="38100" dir="2700000" algn="tl">
                    <a:srgbClr val="C0C0C0"/>
                  </a:outerShdw>
                </a:effectLst>
              </a:rPr>
              <a:t>Преподаватель математики и информатики</a:t>
            </a:r>
          </a:p>
          <a:p>
            <a:pPr algn="r" eaLnBrk="1" hangingPunct="1">
              <a:lnSpc>
                <a:spcPct val="80000"/>
              </a:lnSpc>
              <a:defRPr/>
            </a:pPr>
            <a:r>
              <a:rPr lang="ru-RU" sz="2400" dirty="0">
                <a:solidFill>
                  <a:schemeClr val="bg1"/>
                </a:solidFill>
                <a:effectLst>
                  <a:outerShdw blurRad="38100" dist="38100" dir="2700000" algn="tl">
                    <a:srgbClr val="C0C0C0"/>
                  </a:outerShdw>
                </a:effectLst>
              </a:rPr>
              <a:t>ГБОУ СПО РО «Константиновский педагогический колледж» </a:t>
            </a:r>
          </a:p>
          <a:p>
            <a:pPr algn="r" eaLnBrk="1" hangingPunct="1">
              <a:lnSpc>
                <a:spcPct val="80000"/>
              </a:lnSpc>
              <a:defRPr/>
            </a:pPr>
            <a:r>
              <a:rPr lang="ru-RU" sz="2400" dirty="0">
                <a:solidFill>
                  <a:schemeClr val="bg1"/>
                </a:solidFill>
                <a:effectLst>
                  <a:outerShdw blurRad="38100" dist="38100" dir="2700000" algn="tl">
                    <a:srgbClr val="C0C0C0"/>
                  </a:outerShdw>
                </a:effectLst>
              </a:rPr>
              <a:t>Алексей Юлия </a:t>
            </a:r>
            <a:r>
              <a:rPr lang="ru-RU" sz="2400" dirty="0" smtClean="0">
                <a:solidFill>
                  <a:schemeClr val="bg1"/>
                </a:solidFill>
                <a:effectLst>
                  <a:outerShdw blurRad="38100" dist="38100" dir="2700000" algn="tl">
                    <a:srgbClr val="C0C0C0"/>
                  </a:outerShdw>
                </a:effectLst>
              </a:rPr>
              <a:t>Вадимовна</a:t>
            </a: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23850" y="0"/>
            <a:ext cx="8496300" cy="6597650"/>
          </a:xfrm>
        </p:spPr>
        <p:txBody>
          <a:bodyPr/>
          <a:lstStyle/>
          <a:p>
            <a:pPr indent="0" eaLnBrk="1" hangingPunct="1">
              <a:buFont typeface="Wingdings" pitchFamily="2" charset="2"/>
              <a:buNone/>
              <a:defRPr/>
            </a:pPr>
            <a:r>
              <a:rPr lang="ru-RU" sz="2400" kern="1200" dirty="0" smtClean="0">
                <a:solidFill>
                  <a:schemeClr val="tx2"/>
                </a:solidFill>
                <a:latin typeface="+mj-lt"/>
                <a:ea typeface="+mj-ea"/>
                <a:cs typeface="+mj-cs"/>
              </a:rPr>
              <a:t>В 1952 году </a:t>
            </a:r>
            <a:r>
              <a:rPr lang="ru-RU" sz="2400" b="1" kern="1200" dirty="0" smtClean="0">
                <a:solidFill>
                  <a:schemeClr val="tx2"/>
                </a:solidFill>
                <a:latin typeface="+mj-lt"/>
                <a:ea typeface="+mj-ea"/>
                <a:cs typeface="+mj-cs"/>
              </a:rPr>
              <a:t>МАГНИТНАЯ ЛЕНТА </a:t>
            </a:r>
            <a:r>
              <a:rPr lang="ru-RU" sz="2400" kern="1200" dirty="0" smtClean="0">
                <a:solidFill>
                  <a:schemeClr val="tx2"/>
                </a:solidFill>
                <a:latin typeface="+mj-lt"/>
                <a:ea typeface="+mj-ea"/>
                <a:cs typeface="+mj-cs"/>
              </a:rPr>
              <a:t>была использована для хранения, записи и считывания информации в компьютере IBM </a:t>
            </a:r>
            <a:r>
              <a:rPr lang="ru-RU" sz="2400" kern="1200" dirty="0" err="1" smtClean="0">
                <a:solidFill>
                  <a:schemeClr val="tx2"/>
                </a:solidFill>
                <a:latin typeface="+mj-lt"/>
                <a:ea typeface="+mj-ea"/>
                <a:cs typeface="+mj-cs"/>
              </a:rPr>
              <a:t>System</a:t>
            </a:r>
            <a:r>
              <a:rPr lang="ru-RU" sz="2400" kern="1200" dirty="0" smtClean="0">
                <a:solidFill>
                  <a:schemeClr val="tx2"/>
                </a:solidFill>
                <a:latin typeface="+mj-lt"/>
                <a:ea typeface="+mj-ea"/>
                <a:cs typeface="+mj-cs"/>
              </a:rPr>
              <a:t> 701.</a:t>
            </a:r>
            <a:r>
              <a:rPr lang="ru-RU" dirty="0" smtClean="0">
                <a:solidFill>
                  <a:srgbClr val="000000"/>
                </a:solidFill>
                <a:effectLst>
                  <a:outerShdw blurRad="38100" dist="38100" dir="2700000" algn="tl">
                    <a:srgbClr val="FFFFFF"/>
                  </a:outerShdw>
                </a:effectLst>
              </a:rPr>
              <a:t/>
            </a:r>
            <a:br>
              <a:rPr lang="ru-RU" dirty="0" smtClean="0">
                <a:solidFill>
                  <a:srgbClr val="000000"/>
                </a:solidFill>
                <a:effectLst>
                  <a:outerShdw blurRad="38100" dist="38100" dir="2700000" algn="tl">
                    <a:srgbClr val="FFFFFF"/>
                  </a:outerShdw>
                </a:effectLst>
              </a:rPr>
            </a:br>
            <a:endParaRPr lang="ru-RU" dirty="0" smtClean="0">
              <a:solidFill>
                <a:srgbClr val="000000"/>
              </a:solidFill>
              <a:effectLst>
                <a:outerShdw blurRad="38100" dist="38100" dir="2700000" algn="tl">
                  <a:srgbClr val="FFFFFF"/>
                </a:outerShdw>
              </a:effectLst>
            </a:endParaRPr>
          </a:p>
        </p:txBody>
      </p:sp>
      <p:sp>
        <p:nvSpPr>
          <p:cNvPr id="12291" name="Text Box 5"/>
          <p:cNvSpPr txBox="1">
            <a:spLocks noChangeArrowheads="1"/>
          </p:cNvSpPr>
          <p:nvPr/>
        </p:nvSpPr>
        <p:spPr bwMode="auto">
          <a:xfrm>
            <a:off x="3276600" y="2997200"/>
            <a:ext cx="432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ru-RU" altLang="ru-RU"/>
          </a:p>
        </p:txBody>
      </p:sp>
      <p:sp>
        <p:nvSpPr>
          <p:cNvPr id="23558" name="Text Box 6"/>
          <p:cNvSpPr txBox="1">
            <a:spLocks noChangeArrowheads="1"/>
          </p:cNvSpPr>
          <p:nvPr/>
        </p:nvSpPr>
        <p:spPr bwMode="auto">
          <a:xfrm>
            <a:off x="3071813" y="1765300"/>
            <a:ext cx="5821362" cy="1570038"/>
          </a:xfrm>
          <a:prstGeom prst="rect">
            <a:avLst/>
          </a:prstGeom>
          <a:noFill/>
          <a:ln w="9525">
            <a:noFill/>
            <a:miter lim="800000"/>
            <a:headEnd/>
            <a:tailEnd/>
          </a:ln>
          <a:effectLst/>
        </p:spPr>
        <p:txBody>
          <a:bodyPr>
            <a:spAutoFit/>
          </a:bodyPr>
          <a:lstStyle/>
          <a:p>
            <a:pPr>
              <a:spcBef>
                <a:spcPct val="50000"/>
              </a:spcBef>
              <a:defRPr/>
            </a:pPr>
            <a:r>
              <a:rPr lang="ru-RU" sz="2400" dirty="0">
                <a:latin typeface="Times New Roman" pitchFamily="18" charset="0"/>
              </a:rPr>
              <a:t>Далее магнитная лента получила огромное признание и распространённость в форме </a:t>
            </a:r>
            <a:r>
              <a:rPr lang="ru-RU" sz="2400" dirty="0" err="1">
                <a:latin typeface="Times New Roman" pitchFamily="18" charset="0"/>
              </a:rPr>
              <a:t>компакт-кассет</a:t>
            </a:r>
            <a:r>
              <a:rPr lang="ru-RU" sz="2400" dirty="0">
                <a:latin typeface="Times New Roman" pitchFamily="18" charset="0"/>
              </a:rPr>
              <a:t>.</a:t>
            </a:r>
            <a:r>
              <a:rPr lang="ru-RU" sz="2400" dirty="0">
                <a:solidFill>
                  <a:srgbClr val="FF3300"/>
                </a:solidFill>
                <a:effectLst>
                  <a:outerShdw blurRad="38100" dist="38100" dir="2700000" algn="tl">
                    <a:srgbClr val="000000"/>
                  </a:outerShdw>
                </a:effectLst>
                <a:latin typeface="Times New Roman" pitchFamily="18" charset="0"/>
              </a:rPr>
              <a:t/>
            </a:r>
            <a:br>
              <a:rPr lang="ru-RU" sz="2400" dirty="0">
                <a:solidFill>
                  <a:srgbClr val="FF3300"/>
                </a:solidFill>
                <a:effectLst>
                  <a:outerShdw blurRad="38100" dist="38100" dir="2700000" algn="tl">
                    <a:srgbClr val="000000"/>
                  </a:outerShdw>
                </a:effectLst>
                <a:latin typeface="Times New Roman" pitchFamily="18" charset="0"/>
              </a:rPr>
            </a:br>
            <a:endParaRPr lang="ru-RU" sz="2400" dirty="0">
              <a:solidFill>
                <a:srgbClr val="FF3300"/>
              </a:solidFill>
              <a:effectLst>
                <a:outerShdw blurRad="38100" dist="38100" dir="2700000" algn="tl">
                  <a:srgbClr val="000000"/>
                </a:outerShdw>
              </a:effectLst>
              <a:latin typeface="Times New Roman" pitchFamily="18" charset="0"/>
            </a:endParaRPr>
          </a:p>
        </p:txBody>
      </p:sp>
      <p:pic>
        <p:nvPicPr>
          <p:cNvPr id="12293" name="Picture 8" descr="http://radiotrician.ru/kometa212_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3189288"/>
            <a:ext cx="36004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descr="http://upload.wikimedia.org/wikipedia/commons/thumb/7/72/CassetteTypes1.jpg/800px-CassetteTypes1.jpg"/>
          <p:cNvPicPr>
            <a:picLocks noChangeAspect="1" noChangeArrowheads="1"/>
          </p:cNvPicPr>
          <p:nvPr/>
        </p:nvPicPr>
        <p:blipFill>
          <a:blip r:embed="rId3" cstate="email">
            <a:clrChange>
              <a:clrFrom>
                <a:srgbClr val="FCFCFA"/>
              </a:clrFrom>
              <a:clrTo>
                <a:srgbClr val="FCFCFA">
                  <a:alpha val="0"/>
                </a:srgbClr>
              </a:clrTo>
            </a:clrChange>
            <a:extLst>
              <a:ext uri="{28A0092B-C50C-407E-A947-70E740481C1C}">
                <a14:useLocalDpi xmlns:a14="http://schemas.microsoft.com/office/drawing/2010/main"/>
              </a:ext>
            </a:extLst>
          </a:blip>
          <a:srcRect/>
          <a:stretch>
            <a:fillRect/>
          </a:stretch>
        </p:blipFill>
        <p:spPr bwMode="auto">
          <a:xfrm>
            <a:off x="4270375" y="3189288"/>
            <a:ext cx="453707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50825" y="404813"/>
            <a:ext cx="8569325" cy="6192837"/>
          </a:xfrm>
        </p:spPr>
        <p:txBody>
          <a:bodyPr/>
          <a:lstStyle/>
          <a:p>
            <a:pPr algn="ctr" eaLnBrk="1" hangingPunct="1">
              <a:buFont typeface="Wingdings" pitchFamily="2" charset="2"/>
              <a:buNone/>
            </a:pPr>
            <a:r>
              <a:rPr lang="ru-RU" altLang="ru-RU" sz="2400" b="1" smtClean="0"/>
              <a:t>ЖЕСТКИЙ ДИСК </a:t>
            </a:r>
            <a:r>
              <a:rPr lang="ru-RU" altLang="ru-RU" sz="2400" smtClean="0"/>
              <a:t>изобретен в 1956 году, но продолжает использоваться и разработчики постоянно его совершенствуют. </a:t>
            </a:r>
          </a:p>
          <a:p>
            <a:pPr algn="ctr" eaLnBrk="1" hangingPunct="1">
              <a:buFont typeface="Wingdings" pitchFamily="2" charset="2"/>
              <a:buNone/>
            </a:pPr>
            <a:endParaRPr lang="ru-RU" altLang="ru-RU" smtClean="0"/>
          </a:p>
        </p:txBody>
      </p:sp>
      <p:pic>
        <p:nvPicPr>
          <p:cNvPr id="13315" name="Picture 5" descr="http://life4gadgets.com/wp-content/uploads/2013/03/Seagate_NL35_400GB_SATA150.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088" y="3308350"/>
            <a:ext cx="29527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http://900igr.net/datai/informatika/Apparatnoe-obespechenie-kompjutera/0008-008-CHto-takoe-kompjute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67175" y="1671638"/>
            <a:ext cx="47625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574675" y="304800"/>
            <a:ext cx="8318500" cy="1216025"/>
          </a:xfrm>
        </p:spPr>
        <p:txBody>
          <a:bodyPr/>
          <a:lstStyle/>
          <a:p>
            <a:pPr eaLnBrk="1" hangingPunct="1"/>
            <a:r>
              <a:rPr lang="ru-RU" altLang="ru-RU" sz="4000" b="1" smtClean="0"/>
              <a:t>ЖЕСТКИЕ МАГНИТНЫЕ ДИСКИ</a:t>
            </a:r>
          </a:p>
        </p:txBody>
      </p:sp>
      <p:sp>
        <p:nvSpPr>
          <p:cNvPr id="14339" name="Rectangle 8"/>
          <p:cNvSpPr>
            <a:spLocks noGrp="1" noChangeArrowheads="1"/>
          </p:cNvSpPr>
          <p:nvPr>
            <p:ph type="body" sz="half" idx="1"/>
          </p:nvPr>
        </p:nvSpPr>
        <p:spPr>
          <a:xfrm>
            <a:off x="34925" y="1752600"/>
            <a:ext cx="6454775" cy="4267200"/>
          </a:xfrm>
        </p:spPr>
        <p:txBody>
          <a:bodyPr/>
          <a:lstStyle/>
          <a:p>
            <a:pPr eaLnBrk="1" hangingPunct="1">
              <a:lnSpc>
                <a:spcPct val="80000"/>
              </a:lnSpc>
            </a:pPr>
            <a:r>
              <a:rPr lang="ru-RU" altLang="ru-RU" sz="2400" smtClean="0"/>
              <a:t>Является устройством, постоянно установленным в компьютерной системе. Его используют для хранения данных, доступ к которым требуется часто. На жестком диске хранят компоненты операционной системы, прикладные программы, документы, архивы программ и документов.</a:t>
            </a:r>
          </a:p>
          <a:p>
            <a:pPr eaLnBrk="1" hangingPunct="1">
              <a:lnSpc>
                <a:spcPct val="80000"/>
              </a:lnSpc>
            </a:pPr>
            <a:r>
              <a:rPr lang="ru-RU" altLang="ru-RU" sz="2400" smtClean="0"/>
              <a:t>В настоящее время используются в основном жёсткие диски ёмкостью от 40 Гб до 300 Гб. Наиболее популярными являются диски ёмкостью 80, 160 Гб.</a:t>
            </a:r>
          </a:p>
        </p:txBody>
      </p:sp>
      <p:pic>
        <p:nvPicPr>
          <p:cNvPr id="14340" name="Picture 6" descr="http://news.a42.ru/uploads/images/parsed/news/2007/07/20789/0.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27763" y="2017713"/>
            <a:ext cx="2735262"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sz="quarter"/>
          </p:nvPr>
        </p:nvSpPr>
        <p:spPr>
          <a:xfrm>
            <a:off x="250825" y="304800"/>
            <a:ext cx="8497888" cy="1216025"/>
          </a:xfrm>
        </p:spPr>
        <p:txBody>
          <a:bodyPr/>
          <a:lstStyle/>
          <a:p>
            <a:pPr eaLnBrk="1" hangingPunct="1"/>
            <a:r>
              <a:rPr lang="ru-RU" altLang="ru-RU" sz="4000" smtClean="0"/>
              <a:t>Эти носители известны всем…</a:t>
            </a:r>
          </a:p>
        </p:txBody>
      </p:sp>
      <p:pic>
        <p:nvPicPr>
          <p:cNvPr id="15363" name="Picture 8" descr="http://spi2uk.itvnet.lv/upload/articles/21/218551/images/tad-un-tagad-6.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43438" y="1484313"/>
            <a:ext cx="33496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0" descr="http://img12.nnm.ru/imagez/gallery/e/b/e/b/d/ebebdb5c07bfff6da3328041d14901f5_full.jpg"/>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835150" y="1927225"/>
            <a:ext cx="164623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4" descr="http://www.dartoffice.ru/img/catalog/259/17776/17776.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49800" y="3284538"/>
            <a:ext cx="30892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6" descr="http://www.pcmarket.lg.ua/files/tovar/w700/photo_1344517388.jpg"/>
          <p:cNvPicPr>
            <a:picLocks noChangeAspect="1" noChangeArrowheads="1"/>
          </p:cNvPicPr>
          <p:nvPr/>
        </p:nvPicPr>
        <p:blipFill>
          <a:blip r:embed="rId5"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55650" y="3716338"/>
            <a:ext cx="34893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p:txBody>
          <a:bodyPr/>
          <a:lstStyle/>
          <a:p>
            <a:pPr eaLnBrk="1" hangingPunct="1"/>
            <a:r>
              <a:rPr lang="ru-RU" altLang="ru-RU" sz="4000" b="1" smtClean="0"/>
              <a:t>Давайте разберемся</a:t>
            </a:r>
          </a:p>
        </p:txBody>
      </p:sp>
      <p:sp>
        <p:nvSpPr>
          <p:cNvPr id="16387" name="Rectangle 8"/>
          <p:cNvSpPr>
            <a:spLocks noGrp="1" noChangeArrowheads="1"/>
          </p:cNvSpPr>
          <p:nvPr>
            <p:ph type="body" sz="half" idx="1"/>
          </p:nvPr>
        </p:nvSpPr>
        <p:spPr>
          <a:xfrm>
            <a:off x="566738" y="1752600"/>
            <a:ext cx="3284537" cy="4267200"/>
          </a:xfrm>
        </p:spPr>
        <p:txBody>
          <a:bodyPr/>
          <a:lstStyle/>
          <a:p>
            <a:pPr marL="0" indent="0" eaLnBrk="1" hangingPunct="1">
              <a:buFont typeface="Wingdings" pitchFamily="2" charset="2"/>
              <a:buNone/>
              <a:defRPr/>
            </a:pPr>
            <a:r>
              <a:rPr lang="ru-RU" sz="2400" dirty="0" smtClean="0"/>
              <a:t>Дискета. Что о ней нужно знать</a:t>
            </a:r>
          </a:p>
          <a:p>
            <a:pPr marL="0" indent="0" eaLnBrk="1" hangingPunct="1">
              <a:buFont typeface="Wingdings" pitchFamily="2" charset="2"/>
              <a:buNone/>
              <a:defRPr/>
            </a:pPr>
            <a:r>
              <a:rPr lang="ru-RU" sz="2400" dirty="0" smtClean="0"/>
              <a:t>Определение:</a:t>
            </a:r>
          </a:p>
          <a:p>
            <a:pPr marL="0" indent="0" eaLnBrk="1" hangingPunct="1">
              <a:buFont typeface="Wingdings" pitchFamily="2" charset="2"/>
              <a:buNone/>
              <a:defRPr/>
            </a:pPr>
            <a:r>
              <a:rPr lang="ru-RU" sz="2400" b="1" dirty="0" smtClean="0">
                <a:solidFill>
                  <a:srgbClr val="002060"/>
                </a:solidFill>
                <a:effectLst>
                  <a:outerShdw blurRad="38100" dist="38100" dir="2700000" algn="tl">
                    <a:srgbClr val="000000">
                      <a:alpha val="43137"/>
                    </a:srgbClr>
                  </a:outerShdw>
                </a:effectLst>
              </a:rPr>
              <a:t>Дискета</a:t>
            </a:r>
            <a:r>
              <a:rPr lang="ru-RU" sz="2400" dirty="0" smtClean="0"/>
              <a:t> – это носитель информации, помещенный в пластмассовый корпус. </a:t>
            </a:r>
          </a:p>
        </p:txBody>
      </p:sp>
      <p:pic>
        <p:nvPicPr>
          <p:cNvPr id="16388" name="Picture 6" descr="http://old.computerra.ru/upload/mkarpov/Floppy_Disk_Drive_8_in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1100" y="1773238"/>
            <a:ext cx="5081588" cy="4176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ru-RU" altLang="ru-RU" sz="4000" smtClean="0"/>
              <a:t>ДИСКЕТА</a:t>
            </a:r>
            <a:endParaRPr lang="ru-RU" altLang="ru-RU" smtClean="0"/>
          </a:p>
        </p:txBody>
      </p:sp>
      <p:sp>
        <p:nvSpPr>
          <p:cNvPr id="17411" name="Rectangle 5"/>
          <p:cNvSpPr>
            <a:spLocks noGrp="1" noChangeArrowheads="1"/>
          </p:cNvSpPr>
          <p:nvPr>
            <p:ph type="body" sz="half" idx="1"/>
          </p:nvPr>
        </p:nvSpPr>
        <p:spPr>
          <a:xfrm>
            <a:off x="566738" y="1752600"/>
            <a:ext cx="6381750" cy="4267200"/>
          </a:xfrm>
        </p:spPr>
        <p:txBody>
          <a:bodyPr/>
          <a:lstStyle/>
          <a:p>
            <a:pPr eaLnBrk="1" hangingPunct="1"/>
            <a:r>
              <a:rPr lang="ru-RU" altLang="ru-RU" sz="2400" smtClean="0"/>
              <a:t> </a:t>
            </a:r>
            <a:r>
              <a:rPr lang="ru-RU" altLang="ru-RU" sz="2400" b="1" smtClean="0">
                <a:solidFill>
                  <a:schemeClr val="hlink"/>
                </a:solidFill>
              </a:rPr>
              <a:t>Гибкий магнитный диск</a:t>
            </a:r>
            <a:r>
              <a:rPr lang="ru-RU" altLang="ru-RU" sz="2400" smtClean="0"/>
              <a:t> имеет малую информационную емкость (1,44 Мбайта). Скорость записи и считывания информации также невелика (составляет всего около 50 Кбайт/с) из-за медленного вращения диска (360 об/мин).</a:t>
            </a:r>
          </a:p>
          <a:p>
            <a:pPr eaLnBrk="1" hangingPunct="1"/>
            <a:r>
              <a:rPr lang="ru-RU" altLang="ru-RU" sz="2400" smtClean="0"/>
              <a:t>Сейчас Дискета уступила место более современным носителям информации.</a:t>
            </a:r>
          </a:p>
          <a:p>
            <a:pPr eaLnBrk="1" hangingPunct="1"/>
            <a:r>
              <a:rPr lang="ru-RU" altLang="ru-RU" sz="2400" smtClean="0"/>
              <a:t>Почему? Причин несколько…</a:t>
            </a:r>
          </a:p>
        </p:txBody>
      </p:sp>
      <p:pic>
        <p:nvPicPr>
          <p:cNvPr id="17412" name="Picture 8" descr="http://spi2uk.itvnet.lv/upload/articles/21/218551/images/tad-un-tagad-6.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92725" y="-315913"/>
            <a:ext cx="331152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5288" y="333375"/>
            <a:ext cx="8424862" cy="6191250"/>
          </a:xfrm>
        </p:spPr>
        <p:txBody>
          <a:bodyPr/>
          <a:lstStyle/>
          <a:p>
            <a:pPr algn="ctr" eaLnBrk="1" hangingPunct="1">
              <a:buFont typeface="Wingdings" pitchFamily="2" charset="2"/>
              <a:buNone/>
              <a:defRPr/>
            </a:pPr>
            <a:endParaRPr lang="ru-RU" sz="2000" dirty="0" smtClean="0"/>
          </a:p>
          <a:p>
            <a:pPr algn="ctr" eaLnBrk="1" hangingPunct="1">
              <a:buFont typeface="Wingdings" pitchFamily="2" charset="2"/>
              <a:buNone/>
              <a:defRPr/>
            </a:pPr>
            <a:r>
              <a:rPr lang="ru-RU" sz="4000" dirty="0" smtClean="0">
                <a:solidFill>
                  <a:srgbClr val="002060"/>
                </a:solidFill>
                <a:effectLst>
                  <a:outerShdw blurRad="38100" dist="38100" dir="2700000" algn="tl">
                    <a:srgbClr val="000000">
                      <a:alpha val="43137"/>
                    </a:srgbClr>
                  </a:outerShdw>
                </a:effectLst>
              </a:rPr>
              <a:t>ДИСКЕТА</a:t>
            </a:r>
            <a:endParaRPr lang="ru-RU" sz="3200" dirty="0" smtClean="0">
              <a:solidFill>
                <a:srgbClr val="002060"/>
              </a:solidFill>
              <a:effectLst>
                <a:outerShdw blurRad="38100" dist="38100" dir="2700000" algn="tl">
                  <a:srgbClr val="000000">
                    <a:alpha val="43137"/>
                  </a:srgbClr>
                </a:outerShdw>
              </a:effectLst>
            </a:endParaRPr>
          </a:p>
        </p:txBody>
      </p:sp>
      <p:pic>
        <p:nvPicPr>
          <p:cNvPr id="24580" name="Picture 4" descr="гибкий диск"/>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 y="2071688"/>
            <a:ext cx="25146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p:cNvSpPr txBox="1">
            <a:spLocks noChangeArrowheads="1"/>
          </p:cNvSpPr>
          <p:nvPr/>
        </p:nvSpPr>
        <p:spPr bwMode="auto">
          <a:xfrm>
            <a:off x="4357688" y="2000250"/>
            <a:ext cx="4000500" cy="1323975"/>
          </a:xfrm>
          <a:prstGeom prst="rect">
            <a:avLst/>
          </a:prstGeom>
          <a:noFill/>
          <a:ln w="9525">
            <a:noFill/>
            <a:miter lim="800000"/>
            <a:headEnd/>
            <a:tailEnd/>
          </a:ln>
          <a:effectLst/>
        </p:spPr>
        <p:txBody>
          <a:bodyPr>
            <a:spAutoFit/>
          </a:bodyPr>
          <a:lstStyle/>
          <a:p>
            <a:pPr>
              <a:spcBef>
                <a:spcPct val="50000"/>
              </a:spcBef>
              <a:defRPr/>
            </a:pPr>
            <a:r>
              <a:rPr lang="ru-RU" sz="2000" dirty="0">
                <a:solidFill>
                  <a:schemeClr val="tx2"/>
                </a:solidFill>
                <a:latin typeface="+mj-lt"/>
                <a:ea typeface="+mj-ea"/>
                <a:cs typeface="+mj-cs"/>
              </a:rPr>
              <a:t>Гибкий диск - 1969 год</a:t>
            </a:r>
            <a:br>
              <a:rPr lang="ru-RU" sz="2000" dirty="0">
                <a:solidFill>
                  <a:schemeClr val="tx2"/>
                </a:solidFill>
                <a:latin typeface="+mj-lt"/>
                <a:ea typeface="+mj-ea"/>
                <a:cs typeface="+mj-cs"/>
              </a:rPr>
            </a:br>
            <a:r>
              <a:rPr lang="ru-RU" sz="2000" dirty="0">
                <a:solidFill>
                  <a:schemeClr val="tx2"/>
                </a:solidFill>
                <a:latin typeface="+mj-lt"/>
                <a:ea typeface="+mj-ea"/>
                <a:cs typeface="+mj-cs"/>
              </a:rPr>
              <a:t>Первый, так называемый, гибкий диск был впервые представлен в 1969 году.</a:t>
            </a:r>
          </a:p>
        </p:txBody>
      </p:sp>
      <p:pic>
        <p:nvPicPr>
          <p:cNvPr id="18437" name="Picture 7" descr="http://www.bestreferat.ru/images/paper/96/45/2414596.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3438" y="3716338"/>
            <a:ext cx="31718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ru-RU" altLang="ru-RU" sz="4000" smtClean="0"/>
              <a:t>Дискета-пережиток прошлого</a:t>
            </a:r>
          </a:p>
        </p:txBody>
      </p:sp>
      <p:sp>
        <p:nvSpPr>
          <p:cNvPr id="19459" name="Rectangle 3"/>
          <p:cNvSpPr>
            <a:spLocks noGrp="1" noChangeArrowheads="1"/>
          </p:cNvSpPr>
          <p:nvPr>
            <p:ph type="body" idx="1"/>
          </p:nvPr>
        </p:nvSpPr>
        <p:spPr/>
        <p:txBody>
          <a:bodyPr/>
          <a:lstStyle/>
          <a:p>
            <a:pPr eaLnBrk="1" hangingPunct="1">
              <a:lnSpc>
                <a:spcPct val="90000"/>
              </a:lnSpc>
            </a:pPr>
            <a:r>
              <a:rPr lang="ru-RU" altLang="ru-RU" sz="2400" u="sng" smtClean="0"/>
              <a:t>Во-первых</a:t>
            </a:r>
            <a:r>
              <a:rPr lang="ru-RU" altLang="ru-RU" sz="2400" smtClean="0"/>
              <a:t>: дискета – самый ненадежный источник для хранения информации (подвержена воздействию магнитных полей, «не терпит» высоких </a:t>
            </a:r>
            <a:r>
              <a:rPr lang="en-US" altLang="ru-RU" sz="2400" smtClean="0"/>
              <a:t>t</a:t>
            </a:r>
            <a:r>
              <a:rPr lang="en-US" altLang="ru-RU" sz="2400" baseline="30000" smtClean="0"/>
              <a:t>0</a:t>
            </a:r>
            <a:r>
              <a:rPr lang="ru-RU" altLang="ru-RU" sz="2400" smtClean="0"/>
              <a:t>).</a:t>
            </a:r>
            <a:endParaRPr lang="en-US" altLang="ru-RU" sz="2400" smtClean="0"/>
          </a:p>
          <a:p>
            <a:pPr eaLnBrk="1" hangingPunct="1">
              <a:lnSpc>
                <a:spcPct val="90000"/>
              </a:lnSpc>
            </a:pPr>
            <a:r>
              <a:rPr lang="ru-RU" altLang="ru-RU" sz="2400" u="sng" smtClean="0"/>
              <a:t>Во-вторых</a:t>
            </a:r>
            <a:r>
              <a:rPr lang="ru-RU" altLang="ru-RU" sz="2400" smtClean="0"/>
              <a:t>: много ли информации вы можете сохранить на дискете, если одно качественное цифровое фото занимает на сегодняшний день более 4Мб? Получается, что из-за мизерной  информационной емкости дискета становится пережитком прошлого.</a:t>
            </a:r>
          </a:p>
        </p:txBody>
      </p:sp>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altLang="ru-RU" sz="4000" smtClean="0"/>
              <a:t>CD-</a:t>
            </a:r>
            <a:r>
              <a:rPr lang="ru-RU" altLang="ru-RU" sz="4000" smtClean="0"/>
              <a:t>ДИСКИ         </a:t>
            </a:r>
            <a:r>
              <a:rPr lang="en-US" altLang="ru-RU" sz="4000" smtClean="0"/>
              <a:t>DVD</a:t>
            </a:r>
            <a:r>
              <a:rPr lang="ru-RU" altLang="ru-RU" sz="4000" smtClean="0"/>
              <a:t>-ДИСКИ</a:t>
            </a:r>
          </a:p>
        </p:txBody>
      </p:sp>
      <p:sp>
        <p:nvSpPr>
          <p:cNvPr id="20483" name="Rectangle 10"/>
          <p:cNvSpPr>
            <a:spLocks noGrp="1" noChangeArrowheads="1"/>
          </p:cNvSpPr>
          <p:nvPr>
            <p:ph type="body" sz="half" idx="3"/>
          </p:nvPr>
        </p:nvSpPr>
        <p:spPr/>
        <p:txBody>
          <a:bodyPr/>
          <a:lstStyle/>
          <a:p>
            <a:pPr eaLnBrk="1" hangingPunct="1">
              <a:lnSpc>
                <a:spcPct val="90000"/>
              </a:lnSpc>
            </a:pPr>
            <a:r>
              <a:rPr lang="ru-RU" altLang="ru-RU" sz="2400" smtClean="0"/>
              <a:t>Существуют </a:t>
            </a:r>
            <a:r>
              <a:rPr lang="en-US" altLang="ru-RU" sz="2400" smtClean="0"/>
              <a:t>CD-R</a:t>
            </a:r>
            <a:r>
              <a:rPr lang="ru-RU" altLang="ru-RU" sz="2400" smtClean="0"/>
              <a:t> и </a:t>
            </a:r>
            <a:r>
              <a:rPr lang="en-US" altLang="ru-RU" sz="2400" smtClean="0"/>
              <a:t>DVD-R</a:t>
            </a:r>
            <a:r>
              <a:rPr lang="ru-RU" altLang="ru-RU" sz="2400" smtClean="0"/>
              <a:t>-диски (</a:t>
            </a:r>
            <a:r>
              <a:rPr lang="en-US" altLang="ru-RU" sz="2400" smtClean="0"/>
              <a:t>R</a:t>
            </a:r>
            <a:r>
              <a:rPr lang="ru-RU" altLang="ru-RU" sz="2400" smtClean="0"/>
              <a:t>-записываемый), которые имеют возможность однократной записи.</a:t>
            </a:r>
            <a:r>
              <a:rPr lang="en-US" altLang="ru-RU" sz="2400" smtClean="0"/>
              <a:t> </a:t>
            </a:r>
          </a:p>
          <a:p>
            <a:pPr eaLnBrk="1" hangingPunct="1">
              <a:lnSpc>
                <a:spcPct val="90000"/>
              </a:lnSpc>
            </a:pPr>
            <a:r>
              <a:rPr lang="ru-RU" altLang="ru-RU" sz="2400" smtClean="0"/>
              <a:t> На </a:t>
            </a:r>
            <a:r>
              <a:rPr lang="en-US" altLang="ru-RU" sz="2400" smtClean="0"/>
              <a:t>CD-RW</a:t>
            </a:r>
            <a:r>
              <a:rPr lang="ru-RU" altLang="ru-RU" sz="2400" smtClean="0"/>
              <a:t>, </a:t>
            </a:r>
            <a:r>
              <a:rPr lang="en-US" altLang="ru-RU" sz="2400" smtClean="0"/>
              <a:t>DVD-RW</a:t>
            </a:r>
            <a:r>
              <a:rPr lang="ru-RU" altLang="ru-RU" sz="2400" smtClean="0"/>
              <a:t>-диски (</a:t>
            </a:r>
            <a:r>
              <a:rPr lang="en-US" altLang="ru-RU" sz="2400" smtClean="0"/>
              <a:t>RW</a:t>
            </a:r>
            <a:r>
              <a:rPr lang="ru-RU" altLang="ru-RU" sz="2400" smtClean="0"/>
              <a:t>-перезаписываемый) информация может быть записана многократно.</a:t>
            </a:r>
          </a:p>
        </p:txBody>
      </p:sp>
      <p:pic>
        <p:nvPicPr>
          <p:cNvPr id="19470" name="Picture 14" descr="IMG_2698"/>
          <p:cNvPicPr>
            <a:picLocks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1157288" y="1752600"/>
            <a:ext cx="2743200" cy="2057400"/>
          </a:xfrm>
          <a:noFill/>
        </p:spPr>
      </p:pic>
      <p:pic>
        <p:nvPicPr>
          <p:cNvPr id="19472" name="Picture 16" descr="IMG_2700"/>
          <p:cNvPicPr>
            <a:picLocks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5233988" y="1752600"/>
            <a:ext cx="2743200" cy="2057400"/>
          </a:xfr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accel="50000" decel="50000" fill="hold" nodeType="clickEffect">
                                  <p:stCondLst>
                                    <p:cond delay="0"/>
                                  </p:stCondLst>
                                  <p:childTnLst>
                                    <p:animMotion origin="layout" path="M 0 0  C 0.069 0  0.125 0.07458  0.125 0.16647  C 0.125 0.25837  0.069 0.33295  0 0.33295  C -0.069 0.33295  -0.125 0.25837  -0.125 0.16647  C -0.125 0.07458  -0.069 0  0 0  Z" pathEditMode="relative" ptsTypes="">
                                      <p:cBhvr>
                                        <p:cTn id="6" dur="2000" fill="hold"/>
                                        <p:tgtEl>
                                          <p:spTgt spid="1947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path" presetSubtype="0" accel="50000" decel="50000" fill="hold" nodeType="clickEffect">
                                  <p:stCondLst>
                                    <p:cond delay="0"/>
                                  </p:stCondLst>
                                  <p:childTnLst>
                                    <p:animMotion origin="layout" path="M 0 0  C 0.069 0  0.125 0.07458  0.125 0.16647  C 0.125 0.25837  0.069 0.33295  0 0.33295  C -0.069 0.33295  -0.125 0.25837  -0.125 0.16647  C -0.125 0.07458  -0.069 0  0 0  Z" pathEditMode="relative" ptsTypes="">
                                      <p:cBhvr>
                                        <p:cTn id="10" dur="2000" fill="hold"/>
                                        <p:tgtEl>
                                          <p:spTgt spid="194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ru-RU" sz="4000" smtClean="0"/>
              <a:t>CD-</a:t>
            </a:r>
            <a:r>
              <a:rPr lang="ru-RU" altLang="ru-RU" sz="4000" smtClean="0"/>
              <a:t>ДИСКИ         </a:t>
            </a:r>
            <a:r>
              <a:rPr lang="en-US" altLang="ru-RU" sz="4000" smtClean="0"/>
              <a:t>DVD</a:t>
            </a:r>
            <a:r>
              <a:rPr lang="ru-RU" altLang="ru-RU" sz="4000" smtClean="0"/>
              <a:t>-ДИСКИ</a:t>
            </a:r>
          </a:p>
        </p:txBody>
      </p:sp>
      <p:sp>
        <p:nvSpPr>
          <p:cNvPr id="21507" name="Rectangle 3"/>
          <p:cNvSpPr>
            <a:spLocks noGrp="1" noChangeArrowheads="1"/>
          </p:cNvSpPr>
          <p:nvPr>
            <p:ph type="body" idx="1"/>
          </p:nvPr>
        </p:nvSpPr>
        <p:spPr/>
        <p:txBody>
          <a:bodyPr/>
          <a:lstStyle/>
          <a:p>
            <a:pPr eaLnBrk="1" hangingPunct="1"/>
            <a:r>
              <a:rPr lang="ru-RU" altLang="ru-RU" sz="2400" smtClean="0"/>
              <a:t>Чтобы «прочитать» </a:t>
            </a:r>
            <a:r>
              <a:rPr lang="en-US" altLang="ru-RU" sz="2400" smtClean="0"/>
              <a:t>CD-ROM-</a:t>
            </a:r>
            <a:r>
              <a:rPr lang="ru-RU" altLang="ru-RU" sz="2400" smtClean="0"/>
              <a:t>диск нужен </a:t>
            </a:r>
            <a:r>
              <a:rPr lang="en-US" altLang="ru-RU" sz="2400" smtClean="0"/>
              <a:t>CD-ROM</a:t>
            </a:r>
            <a:r>
              <a:rPr lang="ru-RU" altLang="ru-RU" sz="2400" smtClean="0"/>
              <a:t> дисковод</a:t>
            </a:r>
            <a:r>
              <a:rPr lang="en-US" altLang="ru-RU" sz="2400" smtClean="0"/>
              <a:t>, </a:t>
            </a:r>
            <a:r>
              <a:rPr lang="ru-RU" altLang="ru-RU" sz="2400" smtClean="0"/>
              <a:t>а чтобы «просмотреть» содержимое </a:t>
            </a:r>
            <a:r>
              <a:rPr lang="en-US" altLang="ru-RU" sz="2400" smtClean="0"/>
              <a:t>DVD-ROM</a:t>
            </a:r>
            <a:r>
              <a:rPr lang="ru-RU" altLang="ru-RU" sz="2400" smtClean="0"/>
              <a:t>-диска необходим </a:t>
            </a:r>
            <a:r>
              <a:rPr lang="en-US" altLang="ru-RU" sz="2400" smtClean="0"/>
              <a:t>DVD-ROM</a:t>
            </a:r>
            <a:r>
              <a:rPr lang="ru-RU" altLang="ru-RU" sz="2400" smtClean="0"/>
              <a:t> дисковод</a:t>
            </a:r>
          </a:p>
          <a:p>
            <a:pPr eaLnBrk="1" hangingPunct="1"/>
            <a:r>
              <a:rPr lang="ru-RU" altLang="ru-RU" sz="2400" smtClean="0"/>
              <a:t>Для записи и перезаписи на диски используются специальные </a:t>
            </a:r>
            <a:r>
              <a:rPr lang="en-US" altLang="ru-RU" sz="2400" smtClean="0"/>
              <a:t>CD-RW </a:t>
            </a:r>
            <a:r>
              <a:rPr lang="ru-RU" altLang="ru-RU" sz="2400" smtClean="0"/>
              <a:t>и</a:t>
            </a:r>
            <a:r>
              <a:rPr lang="en-US" altLang="ru-RU" sz="2400" smtClean="0"/>
              <a:t> DVD-RW</a:t>
            </a:r>
            <a:r>
              <a:rPr lang="ru-RU" altLang="ru-RU" sz="2400" smtClean="0"/>
              <a:t>–дисководы, которые записывают и считывают информацию с различной скоростью. Например, маркировка –</a:t>
            </a:r>
            <a:r>
              <a:rPr lang="en-US" altLang="ru-RU" sz="2400" smtClean="0"/>
              <a:t>CD-RW-</a:t>
            </a:r>
            <a:r>
              <a:rPr lang="ru-RU" altLang="ru-RU" sz="2400" smtClean="0"/>
              <a:t>дисковода «40</a:t>
            </a:r>
            <a:r>
              <a:rPr lang="en-US" altLang="ru-RU" sz="2400" smtClean="0"/>
              <a:t>x</a:t>
            </a:r>
            <a:r>
              <a:rPr lang="ru-RU" altLang="ru-RU" sz="2400" smtClean="0"/>
              <a:t>12</a:t>
            </a:r>
            <a:r>
              <a:rPr lang="en-US" altLang="ru-RU" sz="2400" smtClean="0"/>
              <a:t>x</a:t>
            </a:r>
            <a:r>
              <a:rPr lang="ru-RU" altLang="ru-RU" sz="2400" smtClean="0"/>
              <a:t>48» обозначает, что запись </a:t>
            </a:r>
            <a:r>
              <a:rPr lang="en-US" altLang="ru-RU" sz="2400" smtClean="0"/>
              <a:t>CD-R</a:t>
            </a:r>
            <a:r>
              <a:rPr lang="ru-RU" altLang="ru-RU" sz="2400" smtClean="0"/>
              <a:t>–дисков производится на 40-кратной скорости, запись –дисков  - на 12-кратной, а чтение – на 48-кратной скорости.</a:t>
            </a:r>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altLang="ru-RU" sz="4000" smtClean="0"/>
              <a:t>Что такое носитель информации</a:t>
            </a:r>
          </a:p>
        </p:txBody>
      </p:sp>
      <p:sp>
        <p:nvSpPr>
          <p:cNvPr id="4099" name="Rectangle 3"/>
          <p:cNvSpPr>
            <a:spLocks noGrp="1" noChangeArrowheads="1"/>
          </p:cNvSpPr>
          <p:nvPr>
            <p:ph type="body" idx="1"/>
          </p:nvPr>
        </p:nvSpPr>
        <p:spPr>
          <a:xfrm>
            <a:off x="566738" y="3284538"/>
            <a:ext cx="8001000" cy="2735262"/>
          </a:xfrm>
        </p:spPr>
        <p:txBody>
          <a:bodyPr/>
          <a:lstStyle/>
          <a:p>
            <a:pPr eaLnBrk="1" hangingPunct="1">
              <a:defRPr/>
            </a:pPr>
            <a:r>
              <a:rPr lang="ru-RU" sz="2400" dirty="0" smtClean="0">
                <a:solidFill>
                  <a:schemeClr val="bg1"/>
                </a:solidFill>
                <a:effectLst>
                  <a:outerShdw blurRad="38100" dist="38100" dir="2700000" algn="tl">
                    <a:srgbClr val="000000">
                      <a:alpha val="43137"/>
                    </a:srgbClr>
                  </a:outerShdw>
                </a:effectLst>
              </a:rPr>
              <a:t>Объекты, на которых хранится информация, называются НОСИТЕЛЯМИ ИНФОРМАЦИИ </a:t>
            </a:r>
          </a:p>
          <a:p>
            <a:pPr eaLnBrk="1" hangingPunct="1">
              <a:defRPr/>
            </a:pPr>
            <a:endParaRPr lang="ru-RU" sz="2400" dirty="0" smtClean="0">
              <a:solidFill>
                <a:schemeClr val="bg1"/>
              </a:solidFill>
              <a:effectLst>
                <a:outerShdw blurRad="38100" dist="38100" dir="2700000" algn="tl">
                  <a:srgbClr val="000000">
                    <a:alpha val="43137"/>
                  </a:srgbClr>
                </a:outerShdw>
              </a:effectLst>
            </a:endParaRPr>
          </a:p>
          <a:p>
            <a:pPr eaLnBrk="1" hangingPunct="1">
              <a:defRPr/>
            </a:pPr>
            <a:r>
              <a:rPr lang="ru-RU" sz="2400" dirty="0" smtClean="0">
                <a:solidFill>
                  <a:schemeClr val="bg1"/>
                </a:solidFill>
                <a:effectLst>
                  <a:outerShdw blurRad="38100" dist="38100" dir="2700000" algn="tl">
                    <a:srgbClr val="000000">
                      <a:alpha val="43137"/>
                    </a:srgbClr>
                  </a:outerShdw>
                </a:effectLst>
              </a:rPr>
              <a:t>Устройства, которые обеспечивают запись/считывание информации называются НАКОПИТЕЛЯМИ, или ДИСКОВОДАМИ</a:t>
            </a:r>
          </a:p>
        </p:txBody>
      </p:sp>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ru-RU" sz="4000" smtClean="0"/>
              <a:t>CD-</a:t>
            </a:r>
            <a:r>
              <a:rPr lang="ru-RU" altLang="ru-RU" sz="4000" smtClean="0"/>
              <a:t>ДИСКИ         </a:t>
            </a:r>
            <a:r>
              <a:rPr lang="en-US" altLang="ru-RU" sz="4000" smtClean="0"/>
              <a:t>DVD</a:t>
            </a:r>
            <a:r>
              <a:rPr lang="ru-RU" altLang="ru-RU" sz="4000" smtClean="0"/>
              <a:t>-ДИСКИ</a:t>
            </a:r>
          </a:p>
        </p:txBody>
      </p:sp>
      <p:sp>
        <p:nvSpPr>
          <p:cNvPr id="22531" name="Rectangle 3"/>
          <p:cNvSpPr>
            <a:spLocks noGrp="1" noChangeArrowheads="1"/>
          </p:cNvSpPr>
          <p:nvPr>
            <p:ph type="body" idx="1"/>
          </p:nvPr>
        </p:nvSpPr>
        <p:spPr/>
        <p:txBody>
          <a:bodyPr/>
          <a:lstStyle/>
          <a:p>
            <a:pPr eaLnBrk="1" hangingPunct="1"/>
            <a:r>
              <a:rPr lang="ru-RU" altLang="ru-RU" sz="2400" smtClean="0"/>
              <a:t>Лазерные дисководы используют оптический принцип чтения информации.</a:t>
            </a:r>
          </a:p>
          <a:p>
            <a:pPr eaLnBrk="1" hangingPunct="1"/>
            <a:r>
              <a:rPr lang="ru-RU" altLang="ru-RU" sz="2400" smtClean="0"/>
              <a:t>В настоящее время широкое распространение получили </a:t>
            </a:r>
            <a:r>
              <a:rPr lang="en-US" altLang="ru-RU" sz="2400" smtClean="0"/>
              <a:t>DVD-RW</a:t>
            </a:r>
            <a:r>
              <a:rPr lang="ru-RU" altLang="ru-RU" sz="2400" smtClean="0"/>
              <a:t>-накопители, которые обеспечивают считывание и запись информации с любого вида диска.</a:t>
            </a:r>
          </a:p>
        </p:txBody>
      </p:sp>
      <p:pic>
        <p:nvPicPr>
          <p:cNvPr id="22532" name="Picture 2" descr="http://maichkin.ucoz.ru/_pu/0/85621384.jpe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40200" y="4221163"/>
            <a:ext cx="316865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4000" b="1" dirty="0" smtClean="0">
                <a:solidFill>
                  <a:srgbClr val="002060"/>
                </a:solidFill>
                <a:effectLst>
                  <a:outerShdw blurRad="38100" dist="38100" dir="2700000" algn="tl">
                    <a:srgbClr val="000000">
                      <a:alpha val="43137"/>
                    </a:srgbClr>
                  </a:outerShdw>
                </a:effectLst>
              </a:rPr>
              <a:t>FLASH –</a:t>
            </a:r>
            <a:r>
              <a:rPr lang="ru-RU" sz="4000" b="1" dirty="0" smtClean="0">
                <a:solidFill>
                  <a:srgbClr val="002060"/>
                </a:solidFill>
                <a:effectLst>
                  <a:outerShdw blurRad="38100" dist="38100" dir="2700000" algn="tl">
                    <a:srgbClr val="000000">
                      <a:alpha val="43137"/>
                    </a:srgbClr>
                  </a:outerShdw>
                </a:effectLst>
              </a:rPr>
              <a:t> ПАМЯТЬ</a:t>
            </a:r>
            <a:r>
              <a:rPr lang="ru-RU" sz="4000" b="1" dirty="0" smtClean="0">
                <a:solidFill>
                  <a:schemeClr val="hlink"/>
                </a:solidFill>
              </a:rPr>
              <a:t/>
            </a:r>
            <a:br>
              <a:rPr lang="ru-RU" sz="4000" b="1" dirty="0" smtClean="0">
                <a:solidFill>
                  <a:schemeClr val="hlink"/>
                </a:solidFill>
              </a:rPr>
            </a:br>
            <a:r>
              <a:rPr lang="ru-RU" sz="4000" dirty="0" smtClean="0"/>
              <a:t> </a:t>
            </a:r>
            <a:r>
              <a:rPr lang="ru-RU" sz="2400" dirty="0" smtClean="0"/>
              <a:t>Кто ещё не знает что такое «</a:t>
            </a:r>
            <a:r>
              <a:rPr lang="ru-RU" sz="2400" dirty="0" err="1" smtClean="0"/>
              <a:t>флешка</a:t>
            </a:r>
            <a:r>
              <a:rPr lang="ru-RU" sz="2400" dirty="0" smtClean="0"/>
              <a:t>»?</a:t>
            </a:r>
          </a:p>
        </p:txBody>
      </p:sp>
      <p:sp>
        <p:nvSpPr>
          <p:cNvPr id="23555" name="Rectangle 4"/>
          <p:cNvSpPr>
            <a:spLocks noGrp="1" noChangeArrowheads="1"/>
          </p:cNvSpPr>
          <p:nvPr>
            <p:ph type="body" sz="half" idx="1"/>
          </p:nvPr>
        </p:nvSpPr>
        <p:spPr>
          <a:xfrm>
            <a:off x="-36513" y="1752600"/>
            <a:ext cx="4365626" cy="4267200"/>
          </a:xfrm>
        </p:spPr>
        <p:txBody>
          <a:bodyPr/>
          <a:lstStyle/>
          <a:p>
            <a:pPr eaLnBrk="1" hangingPunct="1"/>
            <a:r>
              <a:rPr lang="en-US" altLang="ru-RU" sz="2400" smtClean="0"/>
              <a:t>Flesh</a:t>
            </a:r>
            <a:r>
              <a:rPr lang="ru-RU" altLang="ru-RU" sz="2400" smtClean="0"/>
              <a:t>-память это энергозависимый тип памяти, позволяющий записывать и хранить данные в микросхемах. Обеспечивают высокую сохранность данных, а также очень удобны и просты в использовании.</a:t>
            </a:r>
          </a:p>
        </p:txBody>
      </p:sp>
      <p:pic>
        <p:nvPicPr>
          <p:cNvPr id="23556" name="Picture 6" descr="http://www.penprotect.com/images/0_33.jpg"/>
          <p:cNvPicPr>
            <a:picLocks noChangeAspect="1" noChangeArrowheads="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3962400" y="2205038"/>
            <a:ext cx="4897438"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ru-RU" altLang="ru-RU" sz="4000" smtClean="0"/>
              <a:t>Имеешь «</a:t>
            </a:r>
            <a:r>
              <a:rPr lang="ru-RU" altLang="ru-RU" sz="4000" b="1" smtClean="0">
                <a:solidFill>
                  <a:schemeClr val="hlink"/>
                </a:solidFill>
              </a:rPr>
              <a:t>флешку</a:t>
            </a:r>
            <a:r>
              <a:rPr lang="ru-RU" altLang="ru-RU" sz="4000" smtClean="0"/>
              <a:t>», значит идешь «в ногу со временем»</a:t>
            </a:r>
          </a:p>
        </p:txBody>
      </p:sp>
      <p:sp>
        <p:nvSpPr>
          <p:cNvPr id="24579" name="Rectangle 3"/>
          <p:cNvSpPr>
            <a:spLocks noGrp="1" noChangeArrowheads="1"/>
          </p:cNvSpPr>
          <p:nvPr>
            <p:ph type="body" idx="1"/>
          </p:nvPr>
        </p:nvSpPr>
        <p:spPr>
          <a:xfrm>
            <a:off x="323850" y="1752600"/>
            <a:ext cx="4868863" cy="4267200"/>
          </a:xfrm>
        </p:spPr>
        <p:txBody>
          <a:bodyPr/>
          <a:lstStyle/>
          <a:p>
            <a:pPr eaLnBrk="1" hangingPunct="1"/>
            <a:endParaRPr lang="ru-RU" altLang="ru-RU" sz="2400" smtClean="0"/>
          </a:p>
          <a:p>
            <a:pPr eaLnBrk="1" hangingPunct="1"/>
            <a:r>
              <a:rPr lang="en-US" altLang="ru-RU" sz="2400" smtClean="0"/>
              <a:t>Flash</a:t>
            </a:r>
            <a:r>
              <a:rPr lang="ru-RU" altLang="ru-RU" sz="2400" smtClean="0"/>
              <a:t>-память представляет собой микросхему, помещенную в миниатюрный плоский корпус. Для считывания или записи информации карта памяти вставляется в специальные накопители через </a:t>
            </a:r>
            <a:r>
              <a:rPr lang="en-US" altLang="ru-RU" sz="2400" smtClean="0"/>
              <a:t>USB</a:t>
            </a:r>
            <a:r>
              <a:rPr lang="ru-RU" altLang="ru-RU" sz="2400" smtClean="0"/>
              <a:t>-порт. </a:t>
            </a:r>
          </a:p>
        </p:txBody>
      </p:sp>
      <p:pic>
        <p:nvPicPr>
          <p:cNvPr id="24580" name="Picture 5" descr="http://www.sweclockers.com/image/gallery/2008/06/24/17438.jpg?t=gallery&amp;k=07f25a9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263" y="1700213"/>
            <a:ext cx="369570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http://radioskot.ru/_fr/12/96474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8263" y="4525963"/>
            <a:ext cx="36957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ru-RU" sz="4000" dirty="0" smtClean="0"/>
              <a:t>Имеешь «</a:t>
            </a:r>
            <a:r>
              <a:rPr lang="ru-RU" sz="4000" b="1" dirty="0" err="1" smtClean="0">
                <a:solidFill>
                  <a:schemeClr val="hlink"/>
                </a:solidFill>
                <a:effectLst>
                  <a:outerShdw blurRad="38100" dist="38100" dir="2700000" algn="tl">
                    <a:srgbClr val="000000">
                      <a:alpha val="43137"/>
                    </a:srgbClr>
                  </a:outerShdw>
                </a:effectLst>
              </a:rPr>
              <a:t>флешку</a:t>
            </a:r>
            <a:r>
              <a:rPr lang="ru-RU" sz="4000" dirty="0" smtClean="0"/>
              <a:t>», значит идешь «в ногу со временем»</a:t>
            </a:r>
          </a:p>
        </p:txBody>
      </p:sp>
      <p:sp>
        <p:nvSpPr>
          <p:cNvPr id="25603" name="Rectangle 3"/>
          <p:cNvSpPr>
            <a:spLocks noGrp="1" noChangeArrowheads="1"/>
          </p:cNvSpPr>
          <p:nvPr>
            <p:ph type="body" idx="1"/>
          </p:nvPr>
        </p:nvSpPr>
        <p:spPr/>
        <p:txBody>
          <a:bodyPr/>
          <a:lstStyle/>
          <a:p>
            <a:pPr eaLnBrk="1" hangingPunct="1">
              <a:lnSpc>
                <a:spcPct val="90000"/>
              </a:lnSpc>
            </a:pPr>
            <a:r>
              <a:rPr lang="ru-RU" altLang="ru-RU" sz="2400" smtClean="0"/>
              <a:t>К основным положительным параметрам </a:t>
            </a:r>
            <a:r>
              <a:rPr lang="en-US" altLang="ru-RU" sz="2400" smtClean="0"/>
              <a:t>Flash-</a:t>
            </a:r>
            <a:r>
              <a:rPr lang="ru-RU" altLang="ru-RU" sz="2400" smtClean="0"/>
              <a:t>памяти можно отнести: высокая скорость обмена, надежность хранения информации, большая емкость. </a:t>
            </a:r>
          </a:p>
          <a:p>
            <a:pPr eaLnBrk="1" hangingPunct="1">
              <a:lnSpc>
                <a:spcPct val="90000"/>
              </a:lnSpc>
            </a:pPr>
            <a:r>
              <a:rPr lang="ru-RU" altLang="ru-RU" sz="2400" smtClean="0"/>
              <a:t>Сейчас емкость достигает до 25 Гбайт и, несомненно, данный показатель будет расти.</a:t>
            </a:r>
          </a:p>
        </p:txBody>
      </p:sp>
      <p:pic>
        <p:nvPicPr>
          <p:cNvPr id="25604" name="Picture 5" descr="http://www.stargifts.ru/catalog/cat_2_99893_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16013" y="4149725"/>
            <a:ext cx="2667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http://i48.fastpic.ru/big/2012/1123/bb/beb540eec01a790d6143c0c6b3f8a3bb.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83013" y="3024188"/>
            <a:ext cx="41243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b="1" dirty="0" smtClean="0">
                <a:solidFill>
                  <a:srgbClr val="002060"/>
                </a:solidFill>
                <a:effectLst>
                  <a:outerShdw blurRad="38100" dist="38100" dir="2700000" algn="tl">
                    <a:srgbClr val="000000">
                      <a:alpha val="43137"/>
                    </a:srgbClr>
                  </a:outerShdw>
                </a:effectLst>
              </a:rPr>
              <a:t>FLASH –</a:t>
            </a:r>
            <a:r>
              <a:rPr lang="ru-RU" sz="4000" b="1" dirty="0" smtClean="0">
                <a:solidFill>
                  <a:srgbClr val="002060"/>
                </a:solidFill>
                <a:effectLst>
                  <a:outerShdw blurRad="38100" dist="38100" dir="2700000" algn="tl">
                    <a:srgbClr val="000000">
                      <a:alpha val="43137"/>
                    </a:srgbClr>
                  </a:outerShdw>
                </a:effectLst>
              </a:rPr>
              <a:t> ПАМЯТЬ</a:t>
            </a:r>
          </a:p>
        </p:txBody>
      </p:sp>
      <p:sp>
        <p:nvSpPr>
          <p:cNvPr id="26627" name="Rectangle 3"/>
          <p:cNvSpPr>
            <a:spLocks noGrp="1" noChangeArrowheads="1"/>
          </p:cNvSpPr>
          <p:nvPr>
            <p:ph type="body" sz="half" idx="1"/>
          </p:nvPr>
        </p:nvSpPr>
        <p:spPr/>
        <p:txBody>
          <a:bodyPr/>
          <a:lstStyle/>
          <a:p>
            <a:pPr eaLnBrk="1" hangingPunct="1">
              <a:defRPr/>
            </a:pPr>
            <a:r>
              <a:rPr lang="ru-RU" sz="2400" dirty="0" smtClean="0"/>
              <a:t>Единственным отрицательным моментом на сегодняшний день является высокая цена </a:t>
            </a:r>
            <a:r>
              <a:rPr lang="en-US" sz="2400" b="1" dirty="0" smtClean="0">
                <a:solidFill>
                  <a:srgbClr val="002060"/>
                </a:solidFill>
                <a:effectLst>
                  <a:outerShdw blurRad="38100" dist="38100" dir="2700000" algn="tl">
                    <a:srgbClr val="000000">
                      <a:alpha val="43137"/>
                    </a:srgbClr>
                  </a:outerShdw>
                </a:effectLst>
              </a:rPr>
              <a:t>Flash –</a:t>
            </a:r>
            <a:r>
              <a:rPr lang="ru-RU" sz="2400" b="1" dirty="0" smtClean="0">
                <a:solidFill>
                  <a:srgbClr val="002060"/>
                </a:solidFill>
                <a:effectLst>
                  <a:outerShdw blurRad="38100" dist="38100" dir="2700000" algn="tl">
                    <a:srgbClr val="000000">
                      <a:alpha val="43137"/>
                    </a:srgbClr>
                  </a:outerShdw>
                </a:effectLst>
              </a:rPr>
              <a:t> карт</a:t>
            </a:r>
            <a:r>
              <a:rPr lang="ru-RU" sz="2400" dirty="0" smtClean="0">
                <a:solidFill>
                  <a:srgbClr val="002060"/>
                </a:solidFill>
                <a:effectLst>
                  <a:outerShdw blurRad="38100" dist="38100" dir="2700000" algn="tl">
                    <a:srgbClr val="000000">
                      <a:alpha val="43137"/>
                    </a:srgbClr>
                  </a:outerShdw>
                </a:effectLst>
              </a:rPr>
              <a:t> </a:t>
            </a:r>
            <a:r>
              <a:rPr lang="ru-RU" sz="2400" dirty="0" smtClean="0"/>
              <a:t>: от 400 рублей и выше. Хотя следует отметить, что цена неуклонно снижается. </a:t>
            </a:r>
          </a:p>
        </p:txBody>
      </p:sp>
      <p:pic>
        <p:nvPicPr>
          <p:cNvPr id="26634" name="Picture 10" descr="http://kitchendinner.com/img/Electronics/edge-tech-8gb-diskgo-usb-20-flash-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844824"/>
            <a:ext cx="4175026" cy="4175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pattFill prst="pct10">
          <a:fgClr>
            <a:srgbClr val="66CCFF"/>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4000" dirty="0">
                <a:solidFill>
                  <a:srgbClr val="000000"/>
                </a:solidFill>
                <a:effectLst>
                  <a:outerShdw blurRad="38100" dist="38100" dir="2700000" algn="tl">
                    <a:srgbClr val="FFFFFF"/>
                  </a:outerShdw>
                </a:effectLst>
              </a:rPr>
              <a:t>ЛИТЕРАТУРА</a:t>
            </a:r>
            <a:r>
              <a:rPr lang="ru-RU" sz="4000" dirty="0" smtClean="0">
                <a:solidFill>
                  <a:srgbClr val="000000"/>
                </a:solidFill>
                <a:effectLst>
                  <a:outerShdw blurRad="38100" dist="38100" dir="2700000" algn="tl">
                    <a:srgbClr val="FFFFFF"/>
                  </a:outerShdw>
                </a:effectLst>
              </a:rPr>
              <a:t>:</a:t>
            </a:r>
            <a:endParaRPr lang="ru-RU" sz="4000" dirty="0"/>
          </a:p>
        </p:txBody>
      </p:sp>
      <p:sp>
        <p:nvSpPr>
          <p:cNvPr id="40963" name="Rectangle 3"/>
          <p:cNvSpPr>
            <a:spLocks noGrp="1" noChangeArrowheads="1"/>
          </p:cNvSpPr>
          <p:nvPr>
            <p:ph type="body" idx="4294967295"/>
          </p:nvPr>
        </p:nvSpPr>
        <p:spPr>
          <a:xfrm>
            <a:off x="611188" y="1773238"/>
            <a:ext cx="7921625" cy="4579937"/>
          </a:xfrm>
        </p:spPr>
        <p:txBody>
          <a:bodyPr/>
          <a:lstStyle/>
          <a:p>
            <a:pPr>
              <a:buFont typeface="Wingdings" pitchFamily="2" charset="2"/>
              <a:buNone/>
              <a:defRPr/>
            </a:pPr>
            <a:endParaRPr lang="ru-RU" sz="2400" dirty="0">
              <a:solidFill>
                <a:srgbClr val="000000"/>
              </a:solidFill>
              <a:effectLst>
                <a:outerShdw blurRad="38100" dist="38100" dir="2700000" algn="tl">
                  <a:srgbClr val="FFFFFF"/>
                </a:outerShdw>
              </a:effectLst>
            </a:endParaRPr>
          </a:p>
          <a:p>
            <a:pPr>
              <a:buFont typeface="+mj-lt"/>
              <a:buAutoNum type="arabicPeriod"/>
              <a:defRPr/>
            </a:pPr>
            <a:r>
              <a:rPr lang="en-US" sz="2400" dirty="0">
                <a:hlinkClick r:id="rId2"/>
              </a:rPr>
              <a:t>http://festival.1september.ru/articles/508620/pril1.ppt</a:t>
            </a:r>
            <a:endParaRPr lang="en-US" sz="2400" dirty="0" smtClean="0">
              <a:solidFill>
                <a:srgbClr val="000000"/>
              </a:solidFill>
              <a:latin typeface="Times New Roman" pitchFamily="18" charset="0"/>
            </a:endParaRPr>
          </a:p>
          <a:p>
            <a:pPr>
              <a:buFont typeface="+mj-lt"/>
              <a:buAutoNum type="arabicPeriod"/>
              <a:defRPr/>
            </a:pPr>
            <a:r>
              <a:rPr lang="ru-RU" sz="2400" dirty="0" smtClean="0">
                <a:solidFill>
                  <a:srgbClr val="000000"/>
                </a:solidFill>
                <a:latin typeface="Times New Roman" pitchFamily="18" charset="0"/>
              </a:rPr>
              <a:t>Информатика </a:t>
            </a:r>
            <a:r>
              <a:rPr lang="ru-RU" sz="2400" dirty="0">
                <a:solidFill>
                  <a:srgbClr val="000000"/>
                </a:solidFill>
                <a:latin typeface="Times New Roman" pitchFamily="18" charset="0"/>
              </a:rPr>
              <a:t>и ИКТ. Базовый уровень: учебник для 10-11 классов/И.Г. Семакин, Е.К. </a:t>
            </a:r>
            <a:r>
              <a:rPr lang="ru-RU" sz="2400" dirty="0" err="1">
                <a:solidFill>
                  <a:srgbClr val="000000"/>
                </a:solidFill>
                <a:latin typeface="Times New Roman" pitchFamily="18" charset="0"/>
              </a:rPr>
              <a:t>Хеннер</a:t>
            </a:r>
            <a:r>
              <a:rPr lang="ru-RU" sz="2400" dirty="0">
                <a:solidFill>
                  <a:srgbClr val="000000"/>
                </a:solidFill>
                <a:latin typeface="Times New Roman" pitchFamily="18" charset="0"/>
              </a:rPr>
              <a:t>. – 5-е изд. – М.:БИНОМ., 2009.- 246 с.</a:t>
            </a:r>
          </a:p>
          <a:p>
            <a:pPr>
              <a:buFont typeface="+mj-lt"/>
              <a:buAutoNum type="arabicPeriod"/>
              <a:defRPr/>
            </a:pPr>
            <a:r>
              <a:rPr lang="ru-RU" sz="2400" dirty="0" smtClean="0">
                <a:solidFill>
                  <a:srgbClr val="000000"/>
                </a:solidFill>
                <a:latin typeface="Times New Roman" pitchFamily="18" charset="0"/>
              </a:rPr>
              <a:t>Соколова </a:t>
            </a:r>
            <a:r>
              <a:rPr lang="ru-RU" sz="2400" dirty="0">
                <a:solidFill>
                  <a:srgbClr val="000000"/>
                </a:solidFill>
                <a:latin typeface="Times New Roman" pitchFamily="18" charset="0"/>
              </a:rPr>
              <a:t>О.Л., Универсальные поурочные разработки по информатике: 10 класс. – 10 класс.- М. ВАКО, 2008. – 400 с</a:t>
            </a:r>
            <a:r>
              <a:rPr lang="ru-RU" sz="2400" dirty="0" smtClean="0">
                <a:solidFill>
                  <a:srgbClr val="000000"/>
                </a:solidFill>
                <a:latin typeface="Times New Roman" pitchFamily="18" charset="0"/>
              </a:rPr>
              <a:t>.</a:t>
            </a:r>
            <a:endParaRPr lang="en-US" sz="2400" dirty="0" smtClean="0">
              <a:solidFill>
                <a:srgbClr val="000000"/>
              </a:solidFill>
              <a:latin typeface="Times New Roman" pitchFamily="18" charset="0"/>
            </a:endParaRPr>
          </a:p>
          <a:p>
            <a:pPr>
              <a:buFont typeface="Wingdings" pitchFamily="2" charset="2"/>
              <a:buNone/>
              <a:defRPr/>
            </a:pPr>
            <a:endParaRPr lang="ru-RU" sz="2400" dirty="0">
              <a:solidFill>
                <a:srgbClr val="000000"/>
              </a:solidFill>
              <a:latin typeface="Times New Roman" pitchFamily="18" charset="0"/>
            </a:endParaRPr>
          </a:p>
          <a:p>
            <a:pPr>
              <a:buFont typeface="Wingdings" pitchFamily="2" charset="2"/>
              <a:buNone/>
              <a:defRPr/>
            </a:pPr>
            <a:endParaRPr lang="ru-RU" sz="2400" dirty="0">
              <a:solidFill>
                <a:srgbClr val="000000"/>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Effect transition="in" filter="fade">
                                      <p:cBhvr>
                                        <p:cTn id="14" dur="500"/>
                                        <p:tgtEl>
                                          <p:spTgt spid="40963">
                                            <p:txEl>
                                              <p:pRg st="1" end="1"/>
                                            </p:txEl>
                                          </p:spTgt>
                                        </p:tgtEl>
                                      </p:cBhvr>
                                    </p:animEffect>
                                    <p:anim calcmode="lin" valueType="num">
                                      <p:cBhvr>
                                        <p:cTn id="15"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09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Effect transition="in" filter="fade">
                                      <p:cBhvr>
                                        <p:cTn id="21" dur="500"/>
                                        <p:tgtEl>
                                          <p:spTgt spid="40963">
                                            <p:txEl>
                                              <p:pRg st="2" end="2"/>
                                            </p:txEl>
                                          </p:spTgt>
                                        </p:tgtEl>
                                      </p:cBhvr>
                                    </p:animEffect>
                                    <p:anim calcmode="lin" valueType="num">
                                      <p:cBhvr>
                                        <p:cTn id="22"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096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0963">
                                            <p:txEl>
                                              <p:pRg st="3" end="3"/>
                                            </p:txEl>
                                          </p:spTgt>
                                        </p:tgtEl>
                                        <p:attrNameLst>
                                          <p:attrName>style.visibility</p:attrName>
                                        </p:attrNameLst>
                                      </p:cBhvr>
                                      <p:to>
                                        <p:strVal val="visible"/>
                                      </p:to>
                                    </p:set>
                                    <p:animEffect transition="in" filter="fade">
                                      <p:cBhvr>
                                        <p:cTn id="28" dur="500"/>
                                        <p:tgtEl>
                                          <p:spTgt spid="40963">
                                            <p:txEl>
                                              <p:pRg st="3" end="3"/>
                                            </p:txEl>
                                          </p:spTgt>
                                        </p:tgtEl>
                                      </p:cBhvr>
                                    </p:animEffect>
                                    <p:anim calcmode="lin" valueType="num">
                                      <p:cBhvr>
                                        <p:cTn id="29"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096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10">
          <a:fgClr>
            <a:srgbClr val="66CCFF"/>
          </a:fgClr>
          <a:bgClr>
            <a:schemeClr val="bg1"/>
          </a:bgClr>
        </a:pattFill>
        <a:effectLst/>
      </p:bgPr>
    </p:bg>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357188" y="44450"/>
            <a:ext cx="8535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4000"/>
              <a:t>Активные ссылки на использованные изображения:</a:t>
            </a:r>
          </a:p>
        </p:txBody>
      </p:sp>
      <p:sp>
        <p:nvSpPr>
          <p:cNvPr id="28675" name="Объект 1"/>
          <p:cNvSpPr>
            <a:spLocks noGrp="1"/>
          </p:cNvSpPr>
          <p:nvPr>
            <p:ph idx="1"/>
          </p:nvPr>
        </p:nvSpPr>
        <p:spPr/>
        <p:txBody>
          <a:bodyPr/>
          <a:lstStyle/>
          <a:p>
            <a:r>
              <a:rPr lang="en-US" altLang="ru-RU" sz="2400" smtClean="0">
                <a:hlinkClick r:id="rId2"/>
              </a:rPr>
              <a:t>http://vasi.net/uploads/podbor/Dolgovechnost%20nositelei/thumbs/dolgovec.jpg</a:t>
            </a:r>
            <a:endParaRPr lang="en-US" altLang="ru-RU" sz="2400" smtClean="0"/>
          </a:p>
          <a:p>
            <a:endParaRPr lang="en-US" altLang="ru-RU" sz="2400" smtClean="0"/>
          </a:p>
          <a:p>
            <a:r>
              <a:rPr lang="en-US" altLang="ru-RU" sz="2400" smtClean="0">
                <a:hlinkClick r:id="rId3"/>
              </a:rPr>
              <a:t>http://ic.pics.livejournal.com/k0dy/62395270/84294/84294_600.jpg</a:t>
            </a:r>
            <a:endParaRPr lang="en-US" altLang="ru-RU" sz="2400" smtClean="0"/>
          </a:p>
          <a:p>
            <a:endParaRPr lang="en-US" altLang="ru-RU" sz="2400" smtClean="0"/>
          </a:p>
          <a:p>
            <a:r>
              <a:rPr lang="en-US" altLang="ru-RU" sz="2400" smtClean="0">
                <a:hlinkClick r:id="rId4"/>
              </a:rPr>
              <a:t>http://nevsepic.com.ua/uploads/posts/2012-04/1335697356-1133851--18-000--15-000-grottes-de-lascaux-second-cheval-chinois-diverticule-paroi-droite.jpg</a:t>
            </a:r>
            <a:endParaRPr lang="en-US" altLang="ru-RU" sz="2400" smtClean="0"/>
          </a:p>
          <a:p>
            <a:endParaRPr lang="ru-RU" altLang="ru-RU" sz="2400" smtClean="0"/>
          </a:p>
        </p:txBody>
      </p:sp>
      <p:pic>
        <p:nvPicPr>
          <p:cNvPr id="28676" name="Picture 2" descr="http://vasi.net/uploads/podbor/Dolgovechnost%20nositelei/thumbs/dolgovec.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388" y="1844675"/>
            <a:ext cx="936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http://ic.pics.livejournal.com/k0dy/62395270/84294/84294_6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5263" y="3141663"/>
            <a:ext cx="9001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наскальный рисунок"/>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8438" y="4221163"/>
            <a:ext cx="8572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10">
          <a:fgClr>
            <a:srgbClr val="66CCFF"/>
          </a:fgClr>
          <a:bgClr>
            <a:schemeClr val="bg1"/>
          </a:bgClr>
        </a:pattFill>
        <a:effectLst/>
      </p:bgPr>
    </p:bg>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357188" y="44450"/>
            <a:ext cx="8535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4000"/>
              <a:t>Активные ссылки на использованные изображения:</a:t>
            </a:r>
          </a:p>
        </p:txBody>
      </p:sp>
      <p:sp>
        <p:nvSpPr>
          <p:cNvPr id="29699" name="Объект 1"/>
          <p:cNvSpPr>
            <a:spLocks noGrp="1"/>
          </p:cNvSpPr>
          <p:nvPr>
            <p:ph idx="1"/>
          </p:nvPr>
        </p:nvSpPr>
        <p:spPr/>
        <p:txBody>
          <a:bodyPr/>
          <a:lstStyle/>
          <a:p>
            <a:r>
              <a:rPr lang="en-US" altLang="ru-RU" sz="2400" smtClean="0">
                <a:hlinkClick r:id="rId2"/>
              </a:rPr>
              <a:t>http://differ.artonline.ru/paintings/timusL/pescheraoformleniesteny.jpg</a:t>
            </a:r>
            <a:endParaRPr lang="en-US" altLang="ru-RU" sz="2400" smtClean="0"/>
          </a:p>
          <a:p>
            <a:endParaRPr lang="en-US" altLang="ru-RU" sz="2400" smtClean="0"/>
          </a:p>
          <a:p>
            <a:r>
              <a:rPr lang="en-US" altLang="ru-RU" sz="2400" smtClean="0">
                <a:hlinkClick r:id="rId3"/>
              </a:rPr>
              <a:t>http://is.muni.cz/do/1499/el/estud/prif/ps09/kruh/web/pics/06-prehistorie/6-8.jpg</a:t>
            </a:r>
            <a:endParaRPr lang="en-US" altLang="ru-RU" sz="2400" smtClean="0"/>
          </a:p>
          <a:p>
            <a:endParaRPr lang="en-US" altLang="ru-RU" sz="2400" smtClean="0"/>
          </a:p>
          <a:p>
            <a:r>
              <a:rPr lang="en-US" altLang="ru-RU" sz="2400" smtClean="0">
                <a:hlinkClick r:id="rId4"/>
              </a:rPr>
              <a:t>http://www.fresher.ru/manager_content/images/doistoricheskie-naskalnye-risunki/2.jpg</a:t>
            </a:r>
            <a:endParaRPr lang="en-US" altLang="ru-RU" sz="2400" smtClean="0"/>
          </a:p>
          <a:p>
            <a:endParaRPr lang="en-US" altLang="ru-RU" sz="2400" smtClean="0">
              <a:hlinkClick r:id="rId5"/>
            </a:endParaRPr>
          </a:p>
          <a:p>
            <a:r>
              <a:rPr lang="en-US" altLang="ru-RU" sz="2400" smtClean="0">
                <a:hlinkClick r:id="rId5"/>
              </a:rPr>
              <a:t>http://www.bestreferat.ru/images/paper/41/65/4396541.jpeg</a:t>
            </a:r>
            <a:endParaRPr lang="en-US" altLang="ru-RU" sz="2400" smtClean="0"/>
          </a:p>
          <a:p>
            <a:endParaRPr lang="ru-RU" altLang="ru-RU" sz="2400" smtClean="0"/>
          </a:p>
        </p:txBody>
      </p:sp>
      <p:pic>
        <p:nvPicPr>
          <p:cNvPr id="29700" name="Picture 7" descr="http://differ.artonline.ru/paintings/timusL/pescheraoformleniesteny.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950" y="1844675"/>
            <a:ext cx="935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is.muni.cz/do/1499/el/estud/prif/ps09/kruh/web/pics/06-prehistorie/6-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50" y="2997200"/>
            <a:ext cx="962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http://www.fresher.ru/manager_content/images/doistoricheskie-naskalnye-risunki/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3350" y="4292600"/>
            <a:ext cx="9366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descr="http://www.bestreferat.ru/images/paper/41/65/4396541.jpe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0650" y="5470525"/>
            <a:ext cx="9366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10">
          <a:fgClr>
            <a:srgbClr val="66CCFF"/>
          </a:fgClr>
          <a:bgClr>
            <a:schemeClr val="bg1"/>
          </a:bgClr>
        </a:pattFill>
        <a:effectLst/>
      </p:bgPr>
    </p:bg>
    <p:spTree>
      <p:nvGrpSpPr>
        <p:cNvPr id="1" name=""/>
        <p:cNvGrpSpPr/>
        <p:nvPr/>
      </p:nvGrpSpPr>
      <p:grpSpPr>
        <a:xfrm>
          <a:off x="0" y="0"/>
          <a:ext cx="0" cy="0"/>
          <a:chOff x="0" y="0"/>
          <a:chExt cx="0" cy="0"/>
        </a:xfrm>
      </p:grpSpPr>
      <p:sp>
        <p:nvSpPr>
          <p:cNvPr id="30722" name="Прямоугольник 1"/>
          <p:cNvSpPr>
            <a:spLocks noChangeArrowheads="1"/>
          </p:cNvSpPr>
          <p:nvPr/>
        </p:nvSpPr>
        <p:spPr bwMode="auto">
          <a:xfrm>
            <a:off x="357188" y="44450"/>
            <a:ext cx="8535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4000"/>
              <a:t>Активные ссылки на использованные изображения:</a:t>
            </a:r>
          </a:p>
        </p:txBody>
      </p:sp>
      <p:sp>
        <p:nvSpPr>
          <p:cNvPr id="30723" name="Объект 1"/>
          <p:cNvSpPr>
            <a:spLocks noGrp="1"/>
          </p:cNvSpPr>
          <p:nvPr>
            <p:ph idx="1"/>
          </p:nvPr>
        </p:nvSpPr>
        <p:spPr/>
        <p:txBody>
          <a:bodyPr/>
          <a:lstStyle/>
          <a:p>
            <a:r>
              <a:rPr lang="en-US" altLang="ru-RU" sz="2400" smtClean="0">
                <a:hlinkClick r:id="rId2"/>
              </a:rPr>
              <a:t>http://news.a42.ru/uploads/images/parsed/news/2010/07/198063/1.jpg</a:t>
            </a:r>
            <a:endParaRPr lang="en-US" altLang="ru-RU" sz="2400" smtClean="0"/>
          </a:p>
          <a:p>
            <a:endParaRPr lang="en-US" altLang="ru-RU" sz="2400" smtClean="0"/>
          </a:p>
          <a:p>
            <a:r>
              <a:rPr lang="en-US" altLang="ru-RU" sz="2400" smtClean="0">
                <a:hlinkClick r:id="rId3"/>
              </a:rPr>
              <a:t>http://images.ritek.nov.ru/150514.jpg</a:t>
            </a:r>
            <a:endParaRPr lang="en-US" altLang="ru-RU" sz="2400" smtClean="0"/>
          </a:p>
          <a:p>
            <a:endParaRPr lang="en-US" altLang="ru-RU" sz="2400" smtClean="0"/>
          </a:p>
          <a:p>
            <a:r>
              <a:rPr lang="en-US" altLang="ru-RU" sz="2400" smtClean="0">
                <a:hlinkClick r:id="rId4"/>
              </a:rPr>
              <a:t>http://www.lib.umich.edu/files/collections/papyrus/exhibits/images/vellum_lg.jpg</a:t>
            </a:r>
            <a:endParaRPr lang="en-US" altLang="ru-RU" sz="2400" smtClean="0"/>
          </a:p>
          <a:p>
            <a:endParaRPr lang="en-US" altLang="ru-RU" sz="2400" smtClean="0">
              <a:hlinkClick r:id="rId5"/>
            </a:endParaRPr>
          </a:p>
          <a:p>
            <a:r>
              <a:rPr lang="en-US" altLang="ru-RU" sz="2400" smtClean="0">
                <a:hlinkClick r:id="rId6"/>
              </a:rPr>
              <a:t>http://img.geocaching.com/cache/33b8cdfd-d9a2-40e8-8e70-c614ed8f1a0a.jpg</a:t>
            </a:r>
            <a:endParaRPr lang="en-US" altLang="ru-RU" sz="2400" smtClean="0"/>
          </a:p>
          <a:p>
            <a:endParaRPr lang="ru-RU" altLang="ru-RU" sz="2400" smtClean="0"/>
          </a:p>
        </p:txBody>
      </p:sp>
      <p:pic>
        <p:nvPicPr>
          <p:cNvPr id="30724" name="Picture 2" descr="http://news.a42.ru/uploads/images/parsed/news/2010/07/198063/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863" y="1700213"/>
            <a:ext cx="9985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http://images.ritek.nov.ru/15051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675" y="2924175"/>
            <a:ext cx="10318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http://www.lib.umich.edu/files/collections/papyrus/exhibits/images/vellum_lg.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9713" y="3716338"/>
            <a:ext cx="660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http://img.geocaching.com/cache/33b8cdfd-d9a2-40e8-8e70-c614ed8f1a0a.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9713" y="5157788"/>
            <a:ext cx="7461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10">
          <a:fgClr>
            <a:srgbClr val="66CCFF"/>
          </a:fgClr>
          <a:bgClr>
            <a:schemeClr val="bg1"/>
          </a:bgClr>
        </a:pattFill>
        <a:effectLst/>
      </p:bgPr>
    </p:bg>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357188" y="44450"/>
            <a:ext cx="8535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4000"/>
              <a:t>Активные ссылки на использованные изображения:</a:t>
            </a:r>
          </a:p>
        </p:txBody>
      </p:sp>
      <p:sp>
        <p:nvSpPr>
          <p:cNvPr id="31747" name="Объект 1"/>
          <p:cNvSpPr>
            <a:spLocks noGrp="1"/>
          </p:cNvSpPr>
          <p:nvPr>
            <p:ph idx="1"/>
          </p:nvPr>
        </p:nvSpPr>
        <p:spPr/>
        <p:txBody>
          <a:bodyPr/>
          <a:lstStyle/>
          <a:p>
            <a:r>
              <a:rPr lang="en-US" altLang="ru-RU" sz="2400" smtClean="0">
                <a:hlinkClick r:id="rId2"/>
              </a:rPr>
              <a:t>http://stat21.privet.ru/lr/0c22cb2d38af40d8636038dc2b358d30</a:t>
            </a:r>
            <a:endParaRPr lang="en-US" altLang="ru-RU" sz="2400" smtClean="0"/>
          </a:p>
          <a:p>
            <a:endParaRPr lang="en-US" altLang="ru-RU" sz="2400" smtClean="0"/>
          </a:p>
          <a:p>
            <a:r>
              <a:rPr lang="en-US" altLang="ru-RU" sz="2400" smtClean="0">
                <a:hlinkClick r:id="rId3"/>
              </a:rPr>
              <a:t>http://skachate.ru/pars_docs/refs/9/8746/8746_html_m5d57f8ff.png</a:t>
            </a:r>
            <a:endParaRPr lang="en-US" altLang="ru-RU" sz="2400" smtClean="0"/>
          </a:p>
          <a:p>
            <a:endParaRPr lang="en-US" altLang="ru-RU" sz="2400" smtClean="0"/>
          </a:p>
          <a:p>
            <a:r>
              <a:rPr lang="en-US" altLang="ru-RU" sz="2400" smtClean="0">
                <a:hlinkClick r:id="rId4"/>
              </a:rPr>
              <a:t>http://www.forumimage.ru/uploads/20130504/136763406682025448.jpg</a:t>
            </a:r>
            <a:endParaRPr lang="en-US" altLang="ru-RU" sz="2400" smtClean="0"/>
          </a:p>
          <a:p>
            <a:endParaRPr lang="en-US" altLang="ru-RU" sz="2400" smtClean="0">
              <a:hlinkClick r:id="rId5"/>
            </a:endParaRPr>
          </a:p>
          <a:p>
            <a:r>
              <a:rPr lang="en-US" altLang="ru-RU" sz="2400" smtClean="0">
                <a:hlinkClick r:id="rId6"/>
              </a:rPr>
              <a:t>http://anis.ucoz.ru/images/Portraits/Informatics/german_khollerit.jpg</a:t>
            </a:r>
            <a:endParaRPr lang="en-US" altLang="ru-RU" sz="2400" smtClean="0"/>
          </a:p>
          <a:p>
            <a:endParaRPr lang="ru-RU" altLang="ru-RU" sz="2400" smtClean="0"/>
          </a:p>
        </p:txBody>
      </p:sp>
      <p:pic>
        <p:nvPicPr>
          <p:cNvPr id="31748" name="Picture 2" descr="http://stat21.privet.ru/lr/0c22cb2d38af40d8636038dc2b358d3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9388" y="1628775"/>
            <a:ext cx="8064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http://skachate.ru/pars_docs/refs/9/8746/8746_html_m5d57f8ff.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5575" y="2997200"/>
            <a:ext cx="9318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http://www.forumimage.ru/uploads/20130504/136763406682025448.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4625" y="4292600"/>
            <a:ext cx="86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8" descr="http://anis.ucoz.ru/images/Portraits/Informatics/german_khollerit.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8763" y="5319713"/>
            <a:ext cx="6477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1643063"/>
            <a:ext cx="5214938" cy="4740275"/>
          </a:xfrm>
        </p:spPr>
        <p:txBody>
          <a:bodyPr/>
          <a:lstStyle/>
          <a:p>
            <a:pPr indent="469900" eaLnBrk="1" hangingPunct="1">
              <a:buFont typeface="Wingdings" pitchFamily="2" charset="2"/>
              <a:buNone/>
            </a:pPr>
            <a:r>
              <a:rPr lang="ru-RU" altLang="ru-RU" sz="2400" smtClean="0">
                <a:latin typeface="Times New Roman" pitchFamily="18" charset="0"/>
              </a:rPr>
              <a:t>Первыми носителями информации были, по всей видимости, стены пещер. На самом деле точно неизвестно, предназначались ли наскальные рисунки для передачи информации, служили простым украшением, совмещали эти функции или вообще нужны были для чего то ещё. Тем не менее это самые старые носители информации, известные сейчас.</a:t>
            </a:r>
            <a:r>
              <a:rPr lang="ru-RU" altLang="ru-RU" sz="3200" smtClean="0"/>
              <a:t/>
            </a:r>
            <a:br>
              <a:rPr lang="ru-RU" altLang="ru-RU" sz="3200" smtClean="0"/>
            </a:br>
            <a:endParaRPr lang="ru-RU" altLang="ru-RU" sz="3200" smtClean="0"/>
          </a:p>
        </p:txBody>
      </p:sp>
      <p:pic>
        <p:nvPicPr>
          <p:cNvPr id="16388" name="Picture 4" descr="наскальный рисунок"/>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064" y="2360613"/>
            <a:ext cx="3613844" cy="3104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684213" y="4149725"/>
            <a:ext cx="489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ru-RU" altLang="ru-RU"/>
          </a:p>
        </p:txBody>
      </p:sp>
      <p:sp>
        <p:nvSpPr>
          <p:cNvPr id="6" name="Прямоугольник 5"/>
          <p:cNvSpPr/>
          <p:nvPr/>
        </p:nvSpPr>
        <p:spPr>
          <a:xfrm>
            <a:off x="179388" y="115888"/>
            <a:ext cx="8856662" cy="1323975"/>
          </a:xfrm>
          <a:prstGeom prst="rect">
            <a:avLst/>
          </a:prstGeom>
        </p:spPr>
        <p:txBody>
          <a:bodyPr>
            <a:spAutoFit/>
          </a:bodyPr>
          <a:lstStyle/>
          <a:p>
            <a:pPr>
              <a:spcBef>
                <a:spcPct val="50000"/>
              </a:spcBef>
              <a:defRPr/>
            </a:pPr>
            <a:r>
              <a:rPr lang="ru-RU" sz="4000" dirty="0">
                <a:solidFill>
                  <a:schemeClr val="tx2"/>
                </a:solidFill>
                <a:latin typeface="+mj-lt"/>
                <a:ea typeface="+mj-ea"/>
                <a:cs typeface="+mj-cs"/>
              </a:rPr>
              <a:t>Камни и стены пещер - палеолит </a:t>
            </a:r>
            <a:r>
              <a:rPr lang="ru-RU" sz="2400" dirty="0">
                <a:solidFill>
                  <a:schemeClr val="tx2"/>
                </a:solidFill>
                <a:latin typeface="+mj-lt"/>
                <a:ea typeface="+mj-ea"/>
                <a:cs typeface="+mj-cs"/>
              </a:rPr>
              <a:t>(от 40 до 10 тыс. лет до нашей эры)</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10">
          <a:fgClr>
            <a:srgbClr val="66CCFF"/>
          </a:fgClr>
          <a:bgClr>
            <a:schemeClr val="bg1"/>
          </a:bgClr>
        </a:pattFill>
        <a:effectLst/>
      </p:bgPr>
    </p:bg>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357188" y="44450"/>
            <a:ext cx="8535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4000"/>
              <a:t>Активные ссылки на использованные изображения:</a:t>
            </a:r>
          </a:p>
        </p:txBody>
      </p:sp>
      <p:sp>
        <p:nvSpPr>
          <p:cNvPr id="32771" name="Объект 1"/>
          <p:cNvSpPr>
            <a:spLocks noGrp="1"/>
          </p:cNvSpPr>
          <p:nvPr>
            <p:ph idx="1"/>
          </p:nvPr>
        </p:nvSpPr>
        <p:spPr/>
        <p:txBody>
          <a:bodyPr/>
          <a:lstStyle/>
          <a:p>
            <a:r>
              <a:rPr lang="en-US" altLang="ru-RU" sz="2400" smtClean="0">
                <a:hlinkClick r:id="rId2"/>
              </a:rPr>
              <a:t>http://f3.fsm.wikidi.com/aq/aa/mf/74057a277272fc9b79a9b7fee473ead067201636.jpg</a:t>
            </a:r>
            <a:endParaRPr lang="en-US" altLang="ru-RU" sz="2400" smtClean="0"/>
          </a:p>
          <a:p>
            <a:endParaRPr lang="en-US" altLang="ru-RU" sz="2400" smtClean="0"/>
          </a:p>
          <a:p>
            <a:r>
              <a:rPr lang="en-US" altLang="ru-RU" sz="2400" smtClean="0">
                <a:hlinkClick r:id="rId3"/>
              </a:rPr>
              <a:t>http://timer.od.ua/wp-content/uploads/2009/10/bluman09.jpg</a:t>
            </a:r>
            <a:endParaRPr lang="en-US" altLang="ru-RU" sz="2400" smtClean="0"/>
          </a:p>
          <a:p>
            <a:endParaRPr lang="en-US" altLang="ru-RU" sz="2400" smtClean="0"/>
          </a:p>
          <a:p>
            <a:r>
              <a:rPr lang="en-US" altLang="ru-RU" sz="2400" smtClean="0">
                <a:hlinkClick r:id="rId4"/>
              </a:rPr>
              <a:t>http://infocom.uz/wp-content/files/uploads/code_11_5_2008_2.jpg</a:t>
            </a:r>
            <a:endParaRPr lang="en-US" altLang="ru-RU" sz="2400" smtClean="0"/>
          </a:p>
          <a:p>
            <a:endParaRPr lang="en-US" altLang="ru-RU" sz="2400" smtClean="0">
              <a:hlinkClick r:id="rId5"/>
            </a:endParaRPr>
          </a:p>
          <a:p>
            <a:r>
              <a:rPr lang="en-US" altLang="ru-RU" sz="2400" smtClean="0">
                <a:hlinkClick r:id="rId6"/>
              </a:rPr>
              <a:t>http://www.ep128.hu/Sp_Konyv/Pic/Szamitogep_75.jpg</a:t>
            </a:r>
            <a:endParaRPr lang="en-US" altLang="ru-RU" sz="2400" smtClean="0"/>
          </a:p>
          <a:p>
            <a:endParaRPr lang="ru-RU" altLang="ru-RU" sz="2400" smtClean="0"/>
          </a:p>
        </p:txBody>
      </p:sp>
      <p:pic>
        <p:nvPicPr>
          <p:cNvPr id="32772" name="Picture 2" descr="http://f3.fsm.wikidi.com/aq/aa/mf/74057a277272fc9b79a9b7fee473ead06720163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725" y="1808163"/>
            <a:ext cx="8255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http://timer.od.ua/wp-content/uploads/2009/10/bluman09.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788" y="2924175"/>
            <a:ext cx="1123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http://infocom.uz/wp-content/files/uploads/code_11_5_2008_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788" y="4076700"/>
            <a:ext cx="1063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8" descr="http://www.ep128.hu/Sp_Konyv/Pic/Szamitogep_75.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2725" y="5516563"/>
            <a:ext cx="9842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10">
          <a:fgClr>
            <a:srgbClr val="66CCFF"/>
          </a:fgClr>
          <a:bgClr>
            <a:schemeClr val="bg1"/>
          </a:bgClr>
        </a:pattFill>
        <a:effectLst/>
      </p:bgPr>
    </p:bg>
    <p:spTree>
      <p:nvGrpSpPr>
        <p:cNvPr id="1" name=""/>
        <p:cNvGrpSpPr/>
        <p:nvPr/>
      </p:nvGrpSpPr>
      <p:grpSpPr>
        <a:xfrm>
          <a:off x="0" y="0"/>
          <a:ext cx="0" cy="0"/>
          <a:chOff x="0" y="0"/>
          <a:chExt cx="0" cy="0"/>
        </a:xfrm>
      </p:grpSpPr>
      <p:sp>
        <p:nvSpPr>
          <p:cNvPr id="33794" name="Прямоугольник 1"/>
          <p:cNvSpPr>
            <a:spLocks noChangeArrowheads="1"/>
          </p:cNvSpPr>
          <p:nvPr/>
        </p:nvSpPr>
        <p:spPr bwMode="auto">
          <a:xfrm>
            <a:off x="357188" y="44450"/>
            <a:ext cx="8535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4000"/>
              <a:t>Активные ссылки на использованные изображения:</a:t>
            </a:r>
          </a:p>
        </p:txBody>
      </p:sp>
      <p:sp>
        <p:nvSpPr>
          <p:cNvPr id="33795" name="Объект 1"/>
          <p:cNvSpPr>
            <a:spLocks noGrp="1"/>
          </p:cNvSpPr>
          <p:nvPr>
            <p:ph idx="1"/>
          </p:nvPr>
        </p:nvSpPr>
        <p:spPr/>
        <p:txBody>
          <a:bodyPr/>
          <a:lstStyle/>
          <a:p>
            <a:r>
              <a:rPr lang="en-US" altLang="ru-RU" sz="2400" smtClean="0">
                <a:hlinkClick r:id="rId2"/>
              </a:rPr>
              <a:t>http://upload.wikimedia.org/wikipedia/commons/thumb/7/72/CassetteTypes1.jpg/800px-CassetteTypes1.jpg</a:t>
            </a:r>
            <a:endParaRPr lang="en-US" altLang="ru-RU" sz="2400" smtClean="0"/>
          </a:p>
          <a:p>
            <a:r>
              <a:rPr lang="en-US" altLang="ru-RU" sz="2400" smtClean="0">
                <a:hlinkClick r:id="rId3"/>
              </a:rPr>
              <a:t>http://radiotrician.ru/kometa212_04.jpg</a:t>
            </a:r>
            <a:endParaRPr lang="en-US" altLang="ru-RU" sz="2400" smtClean="0"/>
          </a:p>
          <a:p>
            <a:endParaRPr lang="en-US" altLang="ru-RU" sz="2400" smtClean="0"/>
          </a:p>
          <a:p>
            <a:r>
              <a:rPr lang="en-US" altLang="ru-RU" sz="2400" smtClean="0">
                <a:hlinkClick r:id="rId4"/>
              </a:rPr>
              <a:t>http://900igr.net/datai/informatika/Apparatnoe-obespechenie-kompjutera/0008-008-CHto-takoe-kompjuter.jpg</a:t>
            </a:r>
            <a:endParaRPr lang="en-US" altLang="ru-RU" sz="2400" smtClean="0"/>
          </a:p>
          <a:p>
            <a:endParaRPr lang="en-US" altLang="ru-RU" sz="2400" smtClean="0"/>
          </a:p>
          <a:p>
            <a:r>
              <a:rPr lang="en-US" altLang="ru-RU" sz="2400" smtClean="0">
                <a:hlinkClick r:id="rId5"/>
              </a:rPr>
              <a:t>http://life4gadgets.com/wp-content/uploads/2013/03/Seagate_NL35_400GB_SATA150.jpg</a:t>
            </a:r>
            <a:endParaRPr lang="ru-RU" altLang="ru-RU" sz="2400" smtClean="0"/>
          </a:p>
        </p:txBody>
      </p:sp>
      <p:pic>
        <p:nvPicPr>
          <p:cNvPr id="33796" name="Picture 2" descr="http://upload.wikimedia.org/wikipedia/commons/thumb/7/72/CassetteTypes1.jpg/800px-CassetteTypes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388" y="1916113"/>
            <a:ext cx="9366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http://radiotrician.ru/kometa212_0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4788" y="2924175"/>
            <a:ext cx="6715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http://900igr.net/datai/informatika/Apparatnoe-obespechenie-kompjutera/0008-008-CHto-takoe-kompjute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9388" y="3933825"/>
            <a:ext cx="8540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descr="http://life4gadgets.com/wp-content/uploads/2013/03/Seagate_NL35_400GB_SATA15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4788" y="5300663"/>
            <a:ext cx="86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10">
          <a:fgClr>
            <a:srgbClr val="66CCFF"/>
          </a:fgClr>
          <a:bgClr>
            <a:schemeClr val="bg1"/>
          </a:bgClr>
        </a:pattFill>
        <a:effectLst/>
      </p:bgPr>
    </p:bg>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357188" y="44450"/>
            <a:ext cx="8535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4000"/>
              <a:t>Активные ссылки на использованные изображения:</a:t>
            </a:r>
          </a:p>
        </p:txBody>
      </p:sp>
      <p:sp>
        <p:nvSpPr>
          <p:cNvPr id="34819" name="Объект 1"/>
          <p:cNvSpPr>
            <a:spLocks noGrp="1"/>
          </p:cNvSpPr>
          <p:nvPr>
            <p:ph idx="1"/>
          </p:nvPr>
        </p:nvSpPr>
        <p:spPr/>
        <p:txBody>
          <a:bodyPr/>
          <a:lstStyle/>
          <a:p>
            <a:r>
              <a:rPr lang="en-US" altLang="ru-RU" sz="2400" smtClean="0">
                <a:hlinkClick r:id="rId2"/>
              </a:rPr>
              <a:t>http://news.a42.ru/uploads/images/parsed/news/2007/07/20789/0.jpg</a:t>
            </a:r>
            <a:endParaRPr lang="en-US" altLang="ru-RU" sz="2400" smtClean="0"/>
          </a:p>
          <a:p>
            <a:endParaRPr lang="en-US" altLang="ru-RU" sz="2400" smtClean="0">
              <a:hlinkClick r:id="rId3"/>
            </a:endParaRPr>
          </a:p>
          <a:p>
            <a:r>
              <a:rPr lang="en-US" altLang="ru-RU" sz="2400" smtClean="0">
                <a:hlinkClick r:id="rId4"/>
              </a:rPr>
              <a:t>http://spi2uk.itvnet.lv/upload/articles/21/218551/images/tad-un-tagad-6.jpg</a:t>
            </a:r>
            <a:endParaRPr lang="en-US" altLang="ru-RU" sz="2400" smtClean="0"/>
          </a:p>
          <a:p>
            <a:endParaRPr lang="en-US" altLang="ru-RU" sz="2400" smtClean="0"/>
          </a:p>
          <a:p>
            <a:r>
              <a:rPr lang="en-US" altLang="ru-RU" sz="2400" smtClean="0">
                <a:hlinkClick r:id="rId5"/>
              </a:rPr>
              <a:t>http://www.dartoffice.ru/img/catalog/259/17776/17776.jpg</a:t>
            </a:r>
            <a:endParaRPr lang="en-US" altLang="ru-RU" sz="2400" smtClean="0"/>
          </a:p>
          <a:p>
            <a:endParaRPr lang="en-US" altLang="ru-RU" sz="2400" smtClean="0"/>
          </a:p>
          <a:p>
            <a:r>
              <a:rPr lang="en-US" altLang="ru-RU" sz="2400" smtClean="0">
                <a:hlinkClick r:id="rId6"/>
              </a:rPr>
              <a:t>http://img12.nnm.ru/imagez/gallery/e/b/e/b/d/ebebdb5c07bfff6da3328041d14901f5_full.jpg</a:t>
            </a:r>
            <a:endParaRPr lang="en-US" altLang="ru-RU" sz="2400" smtClean="0"/>
          </a:p>
          <a:p>
            <a:endParaRPr lang="ru-RU" altLang="ru-RU" sz="2400" smtClean="0"/>
          </a:p>
        </p:txBody>
      </p:sp>
      <p:pic>
        <p:nvPicPr>
          <p:cNvPr id="34820" name="Picture 6" descr="http://news.a42.ru/uploads/images/parsed/news/2007/07/20789/0.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6700" y="1773238"/>
            <a:ext cx="63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http://spi2uk.itvnet.lv/upload/articles/21/218551/images/tad-un-tagad-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4463" y="2924175"/>
            <a:ext cx="104298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http://www.dartoffice.ru/img/catalog/259/17776/17776.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0813" y="4005263"/>
            <a:ext cx="1036637"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http://img12.nnm.ru/imagez/gallery/e/b/e/b/d/ebebdb5c07bfff6da3328041d14901f5_full.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4463" y="5300663"/>
            <a:ext cx="7191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10">
          <a:fgClr>
            <a:srgbClr val="66CCFF"/>
          </a:fgClr>
          <a:bgClr>
            <a:schemeClr val="bg1"/>
          </a:bgClr>
        </a:pattFill>
        <a:effectLst/>
      </p:bgPr>
    </p:bg>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357188" y="44450"/>
            <a:ext cx="8535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4000"/>
              <a:t>Активные ссылки на использованные изображения:</a:t>
            </a:r>
          </a:p>
        </p:txBody>
      </p:sp>
      <p:sp>
        <p:nvSpPr>
          <p:cNvPr id="35843" name="Объект 1"/>
          <p:cNvSpPr>
            <a:spLocks noGrp="1"/>
          </p:cNvSpPr>
          <p:nvPr>
            <p:ph idx="1"/>
          </p:nvPr>
        </p:nvSpPr>
        <p:spPr/>
        <p:txBody>
          <a:bodyPr/>
          <a:lstStyle/>
          <a:p>
            <a:r>
              <a:rPr lang="en-US" altLang="ru-RU" sz="2400" smtClean="0">
                <a:hlinkClick r:id="rId2"/>
              </a:rPr>
              <a:t>http://www.pcmarket.lg.ua/files/tovar/w700/photo_1344517388.jpg</a:t>
            </a:r>
            <a:endParaRPr lang="en-US" altLang="ru-RU" sz="2400" smtClean="0"/>
          </a:p>
          <a:p>
            <a:endParaRPr lang="en-US" altLang="ru-RU" sz="2400" smtClean="0">
              <a:hlinkClick r:id="rId3"/>
            </a:endParaRPr>
          </a:p>
          <a:p>
            <a:r>
              <a:rPr lang="en-US" altLang="ru-RU" sz="2400" smtClean="0">
                <a:hlinkClick r:id="rId4"/>
              </a:rPr>
              <a:t>http://maichkin.ucoz.ru/_pu/0/85621384.jpeg</a:t>
            </a:r>
            <a:endParaRPr lang="en-US" altLang="ru-RU" sz="2400" smtClean="0"/>
          </a:p>
          <a:p>
            <a:endParaRPr lang="en-US" altLang="ru-RU" sz="2400" smtClean="0"/>
          </a:p>
          <a:p>
            <a:r>
              <a:rPr lang="en-US" altLang="ru-RU" sz="2400" smtClean="0">
                <a:hlinkClick r:id="rId5"/>
              </a:rPr>
              <a:t>http://www.bestreferat.ru/images/paper/96/45/2414596.gif</a:t>
            </a:r>
            <a:endParaRPr lang="en-US" altLang="ru-RU" sz="2400" smtClean="0"/>
          </a:p>
          <a:p>
            <a:endParaRPr lang="en-US" altLang="ru-RU" sz="2400" smtClean="0"/>
          </a:p>
          <a:p>
            <a:r>
              <a:rPr lang="en-US" altLang="ru-RU" sz="2400" smtClean="0">
                <a:hlinkClick r:id="rId6"/>
              </a:rPr>
              <a:t>http://i48.fastpic.ru/big/2012/1123/bb/beb540eec01a790d6143c0c6b3f8a3bb.jpg</a:t>
            </a:r>
            <a:endParaRPr lang="ru-RU" altLang="ru-RU" sz="2400" smtClean="0"/>
          </a:p>
          <a:p>
            <a:endParaRPr lang="ru-RU" altLang="ru-RU" sz="2400" smtClean="0"/>
          </a:p>
        </p:txBody>
      </p:sp>
      <p:pic>
        <p:nvPicPr>
          <p:cNvPr id="35844" name="Picture 2" descr="http://www.pcmarket.lg.ua/files/tovar/w700/photo_134451738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50" y="1773238"/>
            <a:ext cx="88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http://maichkin.ucoz.ru/_pu/0/85621384.jpeg"/>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813" y="2708275"/>
            <a:ext cx="10922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4" descr="http://www.bestreferat.ru/images/paper/96/45/2414596.gi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2238" y="3933825"/>
            <a:ext cx="9588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6" descr="http://i48.fastpic.ru/big/2012/1123/bb/beb540eec01a790d6143c0c6b3f8a3bb.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7163" y="5084763"/>
            <a:ext cx="9731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10">
          <a:fgClr>
            <a:srgbClr val="66CCFF"/>
          </a:fgClr>
          <a:bgClr>
            <a:schemeClr val="bg1"/>
          </a:bgClr>
        </a:pattFill>
        <a:effectLst/>
      </p:bgPr>
    </p:bg>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357188" y="44450"/>
            <a:ext cx="8535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4000"/>
              <a:t>Активные ссылки на использованные изображения:</a:t>
            </a:r>
          </a:p>
        </p:txBody>
      </p:sp>
      <p:sp>
        <p:nvSpPr>
          <p:cNvPr id="36867" name="Объект 1"/>
          <p:cNvSpPr>
            <a:spLocks noGrp="1"/>
          </p:cNvSpPr>
          <p:nvPr>
            <p:ph idx="1"/>
          </p:nvPr>
        </p:nvSpPr>
        <p:spPr/>
        <p:txBody>
          <a:bodyPr/>
          <a:lstStyle/>
          <a:p>
            <a:r>
              <a:rPr lang="en-US" altLang="ru-RU" sz="2400" smtClean="0">
                <a:hlinkClick r:id="rId2"/>
              </a:rPr>
              <a:t>http://www.sweclockers.com/image/gallery/2008/06/24/17438.jpg?t=gallery&amp;k=07f25a96</a:t>
            </a:r>
            <a:endParaRPr lang="ru-RU" altLang="ru-RU" sz="2400" smtClean="0"/>
          </a:p>
          <a:p>
            <a:endParaRPr lang="en-US" altLang="ru-RU" sz="2400" smtClean="0">
              <a:hlinkClick r:id="rId3"/>
            </a:endParaRPr>
          </a:p>
          <a:p>
            <a:r>
              <a:rPr lang="en-US" altLang="ru-RU" sz="2400" smtClean="0">
                <a:hlinkClick r:id="rId4"/>
              </a:rPr>
              <a:t>http://radioskot.ru/_fr/12/9647423.jpg</a:t>
            </a:r>
            <a:endParaRPr lang="ru-RU" altLang="ru-RU" sz="2400" smtClean="0"/>
          </a:p>
          <a:p>
            <a:endParaRPr lang="en-US" altLang="ru-RU" sz="2400" smtClean="0"/>
          </a:p>
          <a:p>
            <a:r>
              <a:rPr lang="en-US" altLang="ru-RU" sz="2400" smtClean="0">
                <a:hlinkClick r:id="rId5"/>
              </a:rPr>
              <a:t>http://www.stargifts.ru/catalog/cat_2_99893_2.jpg</a:t>
            </a:r>
            <a:endParaRPr lang="ru-RU" altLang="ru-RU" sz="2400" smtClean="0"/>
          </a:p>
          <a:p>
            <a:endParaRPr lang="en-US" altLang="ru-RU" sz="2400" smtClean="0"/>
          </a:p>
          <a:p>
            <a:r>
              <a:rPr lang="en-US" altLang="ru-RU" sz="2400" smtClean="0">
                <a:hlinkClick r:id="rId6"/>
              </a:rPr>
              <a:t>http://www.penprotect.com/images/0_33.jpg</a:t>
            </a:r>
            <a:endParaRPr lang="ru-RU" altLang="ru-RU" sz="2400" smtClean="0"/>
          </a:p>
          <a:p>
            <a:endParaRPr lang="ru-RU" altLang="ru-RU" sz="2400" smtClean="0"/>
          </a:p>
        </p:txBody>
      </p:sp>
      <p:pic>
        <p:nvPicPr>
          <p:cNvPr id="36868" name="Picture 2" descr="http://www.sweclockers.com/image/gallery/2008/06/24/17438.jpg?t=gallery&amp;k=07f25a9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50" y="1860550"/>
            <a:ext cx="9064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http://radioskot.ru/_fr/12/9647423.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950" y="2997200"/>
            <a:ext cx="95091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http://www.stargifts.ru/catalog/cat_2_99893_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950" y="4005263"/>
            <a:ext cx="10334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8" descr="http://www.penprotect.com/images/0_3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7950" y="5157788"/>
            <a:ext cx="10842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http://differ.artonline.ru/paintings/timusL/pescheraoformleniesten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750" y="476250"/>
            <a:ext cx="82804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0" name="Picture 2" descr="http://is.muni.cz/do/1499/el/estud/prif/ps09/kruh/web/pics/06-prehistorie/6-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333375"/>
            <a:ext cx="87376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http://www.fresher.ru/manager_content/images/doistoricheskie-naskalnye-risunki/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825" y="333375"/>
            <a:ext cx="87376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animEffect transition="in" filter="fade">
                                      <p:cBhvr>
                                        <p:cTn id="11"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79388" y="1928813"/>
            <a:ext cx="5249862" cy="3811587"/>
          </a:xfrm>
        </p:spPr>
        <p:txBody>
          <a:bodyPr/>
          <a:lstStyle/>
          <a:p>
            <a:pPr indent="469900" eaLnBrk="1" hangingPunct="1">
              <a:buFont typeface="Wingdings" pitchFamily="2" charset="2"/>
              <a:buNone/>
              <a:defRPr/>
            </a:pPr>
            <a:r>
              <a:rPr lang="ru-RU" sz="2400" dirty="0" smtClean="0">
                <a:solidFill>
                  <a:srgbClr val="000000"/>
                </a:solidFill>
                <a:effectLst>
                  <a:outerShdw blurRad="38100" dist="38100" dir="2700000" algn="tl">
                    <a:srgbClr val="FFFFFF"/>
                  </a:outerShdw>
                </a:effectLst>
                <a:latin typeface="Times New Roman" pitchFamily="18" charset="0"/>
              </a:rPr>
              <a:t>Восковые таблички - это деревянные таблички, внутренняя сторона которых покрывалась цветным воском для нанесения надписей острым предметом (</a:t>
            </a:r>
            <a:r>
              <a:rPr lang="ru-RU" sz="2400" dirty="0" err="1" smtClean="0">
                <a:solidFill>
                  <a:srgbClr val="000000"/>
                </a:solidFill>
                <a:effectLst>
                  <a:outerShdw blurRad="38100" dist="38100" dir="2700000" algn="tl">
                    <a:srgbClr val="FFFFFF"/>
                  </a:outerShdw>
                </a:effectLst>
                <a:latin typeface="Times New Roman" pitchFamily="18" charset="0"/>
              </a:rPr>
              <a:t>стилосом</a:t>
            </a:r>
            <a:r>
              <a:rPr lang="ru-RU" sz="2400" dirty="0" smtClean="0">
                <a:solidFill>
                  <a:srgbClr val="000000"/>
                </a:solidFill>
                <a:effectLst>
                  <a:outerShdw blurRad="38100" dist="38100" dir="2700000" algn="tl">
                    <a:srgbClr val="FFFFFF"/>
                  </a:outerShdw>
                </a:effectLst>
                <a:latin typeface="Times New Roman" pitchFamily="18" charset="0"/>
              </a:rPr>
              <a:t>). Использовались в древнем Риме.</a:t>
            </a:r>
            <a:br>
              <a:rPr lang="ru-RU" sz="2400" dirty="0" smtClean="0">
                <a:solidFill>
                  <a:srgbClr val="000000"/>
                </a:solidFill>
                <a:effectLst>
                  <a:outerShdw blurRad="38100" dist="38100" dir="2700000" algn="tl">
                    <a:srgbClr val="FFFFFF"/>
                  </a:outerShdw>
                </a:effectLst>
                <a:latin typeface="Times New Roman" pitchFamily="18" charset="0"/>
              </a:rPr>
            </a:br>
            <a:endParaRPr lang="ru-RU" sz="2400" dirty="0" smtClean="0">
              <a:solidFill>
                <a:srgbClr val="000000"/>
              </a:solidFill>
              <a:effectLst>
                <a:outerShdw blurRad="38100" dist="38100" dir="2700000" algn="tl">
                  <a:srgbClr val="FFFFFF"/>
                </a:outerShdw>
              </a:effectLst>
              <a:latin typeface="Times New Roman" pitchFamily="18" charset="0"/>
            </a:endParaRPr>
          </a:p>
          <a:p>
            <a:pPr indent="469900" eaLnBrk="1" hangingPunct="1">
              <a:buFont typeface="Wingdings" pitchFamily="2" charset="2"/>
              <a:buNone/>
              <a:defRPr/>
            </a:pPr>
            <a:endParaRPr lang="ru-RU" sz="2400" dirty="0" smtClean="0">
              <a:solidFill>
                <a:srgbClr val="000000"/>
              </a:solidFill>
              <a:effectLst>
                <a:outerShdw blurRad="38100" dist="38100" dir="2700000" algn="tl">
                  <a:srgbClr val="FFFFFF"/>
                </a:outerShdw>
              </a:effectLst>
              <a:latin typeface="Times New Roman" pitchFamily="18" charset="0"/>
            </a:endParaRPr>
          </a:p>
        </p:txBody>
      </p:sp>
      <p:sp>
        <p:nvSpPr>
          <p:cNvPr id="5" name="Прямоугольник 4"/>
          <p:cNvSpPr/>
          <p:nvPr/>
        </p:nvSpPr>
        <p:spPr>
          <a:xfrm>
            <a:off x="611188" y="642938"/>
            <a:ext cx="6154737" cy="708025"/>
          </a:xfrm>
          <a:prstGeom prst="rect">
            <a:avLst/>
          </a:prstGeom>
        </p:spPr>
        <p:txBody>
          <a:bodyPr wrap="none">
            <a:spAutoFit/>
          </a:bodyPr>
          <a:lstStyle/>
          <a:p>
            <a:pPr>
              <a:spcBef>
                <a:spcPct val="50000"/>
              </a:spcBef>
              <a:defRPr/>
            </a:pPr>
            <a:r>
              <a:rPr lang="ru-RU" sz="4000" dirty="0">
                <a:solidFill>
                  <a:schemeClr val="tx2"/>
                </a:solidFill>
                <a:latin typeface="+mj-lt"/>
                <a:ea typeface="+mj-ea"/>
                <a:cs typeface="+mj-cs"/>
              </a:rPr>
              <a:t>ВОСКОВАЯ ТАБЛИЧКА</a:t>
            </a:r>
          </a:p>
        </p:txBody>
      </p:sp>
      <p:pic>
        <p:nvPicPr>
          <p:cNvPr id="7172" name="Picture 6" descr="http://www.bestreferat.ru/images/paper/41/65/4396541.jpe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148263" y="1557338"/>
            <a:ext cx="362743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http://news.a42.ru/uploads/images/parsed/news/2010/07/198063/1.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87675" y="4508500"/>
            <a:ext cx="17732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http://images.ritek.nov.ru/150514.jpg"/>
          <p:cNvPicPr>
            <a:picLocks noChangeAspect="1" noChangeArrowheads="1"/>
          </p:cNvPicPr>
          <p:nvPr/>
        </p:nvPicPr>
        <p:blipFill>
          <a:blip r:embed="rId4" cstate="email">
            <a:clrChange>
              <a:clrFrom>
                <a:srgbClr val="F9FAF5"/>
              </a:clrFrom>
              <a:clrTo>
                <a:srgbClr val="F9FAF5">
                  <a:alpha val="0"/>
                </a:srgbClr>
              </a:clrTo>
            </a:clrChange>
            <a:extLst>
              <a:ext uri="{28A0092B-C50C-407E-A947-70E740481C1C}">
                <a14:useLocalDpi xmlns:a14="http://schemas.microsoft.com/office/drawing/2010/main"/>
              </a:ext>
            </a:extLst>
          </a:blip>
          <a:srcRect/>
          <a:stretch>
            <a:fillRect/>
          </a:stretch>
        </p:blipFill>
        <p:spPr bwMode="auto">
          <a:xfrm>
            <a:off x="5718175" y="4579938"/>
            <a:ext cx="2487613"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Выгнутая вправо стрелка 1"/>
          <p:cNvSpPr/>
          <p:nvPr/>
        </p:nvSpPr>
        <p:spPr>
          <a:xfrm>
            <a:off x="8028384" y="3751064"/>
            <a:ext cx="576064" cy="1656184"/>
          </a:xfrm>
          <a:prstGeom prst="curvedLef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ru-RU">
              <a:solidFill>
                <a:schemeClr val="tx1"/>
              </a:solidFill>
            </a:endParaRPr>
          </a:p>
        </p:txBody>
      </p:sp>
    </p:spTree>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188" y="260350"/>
            <a:ext cx="6015037" cy="1077913"/>
          </a:xfrm>
          <a:prstGeom prst="rect">
            <a:avLst/>
          </a:prstGeom>
        </p:spPr>
        <p:txBody>
          <a:bodyPr wrap="none">
            <a:spAutoFit/>
          </a:bodyPr>
          <a:lstStyle/>
          <a:p>
            <a:pPr>
              <a:lnSpc>
                <a:spcPct val="80000"/>
              </a:lnSpc>
              <a:buFont typeface="Wingdings" pitchFamily="2" charset="2"/>
              <a:buNone/>
              <a:defRPr/>
            </a:pPr>
            <a:r>
              <a:rPr lang="ru-RU" sz="4000" dirty="0">
                <a:solidFill>
                  <a:schemeClr val="tx2"/>
                </a:solidFill>
                <a:latin typeface="+mj-lt"/>
                <a:ea typeface="+mj-ea"/>
                <a:cs typeface="+mj-cs"/>
              </a:rPr>
              <a:t>ПЕРГАМЕНТ </a:t>
            </a:r>
            <a:endParaRPr lang="en-US" sz="4000" dirty="0">
              <a:solidFill>
                <a:schemeClr val="tx2"/>
              </a:solidFill>
              <a:latin typeface="+mj-lt"/>
              <a:ea typeface="+mj-ea"/>
              <a:cs typeface="+mj-cs"/>
            </a:endParaRPr>
          </a:p>
          <a:p>
            <a:pPr>
              <a:lnSpc>
                <a:spcPct val="80000"/>
              </a:lnSpc>
              <a:buFont typeface="Wingdings" pitchFamily="2" charset="2"/>
              <a:buNone/>
              <a:defRPr/>
            </a:pPr>
            <a:r>
              <a:rPr lang="ru-RU" sz="4000" dirty="0">
                <a:solidFill>
                  <a:schemeClr val="tx2"/>
                </a:solidFill>
                <a:latin typeface="+mj-lt"/>
                <a:ea typeface="+mj-ea"/>
                <a:cs typeface="+mj-cs"/>
              </a:rPr>
              <a:t> 2 век до нашей веры</a:t>
            </a:r>
          </a:p>
        </p:txBody>
      </p:sp>
      <p:pic>
        <p:nvPicPr>
          <p:cNvPr id="7174" name="Picture 6" descr="http://www.lib.umich.edu/files/collections/papyrus/exhibits/images/vellum_l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793498">
            <a:off x="6323308" y="1347763"/>
            <a:ext cx="2483924"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459" name="Rectangle 3"/>
          <p:cNvSpPr>
            <a:spLocks noGrp="1" noChangeArrowheads="1"/>
          </p:cNvSpPr>
          <p:nvPr>
            <p:ph type="body" idx="1"/>
          </p:nvPr>
        </p:nvSpPr>
        <p:spPr>
          <a:xfrm>
            <a:off x="323850" y="1857375"/>
            <a:ext cx="5033963" cy="4595813"/>
          </a:xfrm>
        </p:spPr>
        <p:txBody>
          <a:bodyPr/>
          <a:lstStyle/>
          <a:p>
            <a:pPr indent="469900" eaLnBrk="1" hangingPunct="1">
              <a:lnSpc>
                <a:spcPct val="80000"/>
              </a:lnSpc>
              <a:buFont typeface="Wingdings" pitchFamily="2" charset="2"/>
              <a:buNone/>
              <a:defRPr/>
            </a:pPr>
            <a:r>
              <a:rPr lang="ru-RU" sz="2400" dirty="0" smtClean="0">
                <a:solidFill>
                  <a:srgbClr val="000000"/>
                </a:solidFill>
                <a:effectLst>
                  <a:outerShdw blurRad="38100" dist="38100" dir="2700000" algn="tl">
                    <a:srgbClr val="FFFFFF"/>
                  </a:outerShdw>
                </a:effectLst>
                <a:latin typeface="Times New Roman" pitchFamily="18" charset="0"/>
              </a:rPr>
              <a:t>Пергамент представляет собой недубленую выделанную кожу животных - овечью, телячью или козью. Писали на нем при помощи специального пера.</a:t>
            </a:r>
            <a:br>
              <a:rPr lang="ru-RU" sz="2400" dirty="0" smtClean="0">
                <a:solidFill>
                  <a:srgbClr val="000000"/>
                </a:solidFill>
                <a:effectLst>
                  <a:outerShdw blurRad="38100" dist="38100" dir="2700000" algn="tl">
                    <a:srgbClr val="FFFFFF"/>
                  </a:outerShdw>
                </a:effectLst>
                <a:latin typeface="Times New Roman" pitchFamily="18" charset="0"/>
              </a:rPr>
            </a:br>
            <a:r>
              <a:rPr lang="ru-RU" sz="2400" dirty="0" smtClean="0">
                <a:solidFill>
                  <a:srgbClr val="000000"/>
                </a:solidFill>
                <a:effectLst>
                  <a:outerShdw blurRad="38100" dist="38100" dir="2700000" algn="tl">
                    <a:srgbClr val="FFFFFF"/>
                  </a:outerShdw>
                </a:effectLst>
                <a:latin typeface="Times New Roman" pitchFamily="18" charset="0"/>
              </a:rPr>
              <a:t>Название материала происходит от города Пергам, где стали впервые изготавливать этот материал. </a:t>
            </a:r>
            <a:br>
              <a:rPr lang="ru-RU" sz="2400" dirty="0" smtClean="0">
                <a:solidFill>
                  <a:srgbClr val="000000"/>
                </a:solidFill>
                <a:effectLst>
                  <a:outerShdw blurRad="38100" dist="38100" dir="2700000" algn="tl">
                    <a:srgbClr val="FFFFFF"/>
                  </a:outerShdw>
                </a:effectLst>
                <a:latin typeface="Times New Roman" pitchFamily="18" charset="0"/>
              </a:rPr>
            </a:br>
            <a:endParaRPr lang="ru-RU" sz="2400" dirty="0" smtClean="0">
              <a:solidFill>
                <a:srgbClr val="000000"/>
              </a:solidFill>
              <a:effectLst>
                <a:outerShdw blurRad="38100" dist="38100" dir="2700000" algn="tl">
                  <a:srgbClr val="FFFFFF"/>
                </a:outerShdw>
              </a:effectLst>
              <a:latin typeface="Times New Roman" pitchFamily="18" charset="0"/>
            </a:endParaRPr>
          </a:p>
          <a:p>
            <a:pPr indent="469900" eaLnBrk="1" hangingPunct="1">
              <a:lnSpc>
                <a:spcPct val="80000"/>
              </a:lnSpc>
              <a:buFont typeface="Wingdings" pitchFamily="2" charset="2"/>
              <a:buNone/>
              <a:defRPr/>
            </a:pPr>
            <a:endParaRPr lang="ru-RU" sz="2400" dirty="0" smtClean="0">
              <a:solidFill>
                <a:srgbClr val="000000"/>
              </a:solidFill>
              <a:effectLst>
                <a:outerShdw blurRad="38100" dist="38100" dir="2700000" algn="tl">
                  <a:srgbClr val="FFFFFF"/>
                </a:outerShdw>
              </a:effectLst>
              <a:latin typeface="Times New Roman" pitchFamily="18" charset="0"/>
            </a:endParaRPr>
          </a:p>
          <a:p>
            <a:pPr indent="469900" eaLnBrk="1" hangingPunct="1">
              <a:lnSpc>
                <a:spcPct val="80000"/>
              </a:lnSpc>
              <a:buFont typeface="Wingdings" pitchFamily="2" charset="2"/>
              <a:buNone/>
              <a:defRPr/>
            </a:pPr>
            <a:endParaRPr lang="ru-RU" sz="2400" dirty="0" smtClean="0">
              <a:solidFill>
                <a:srgbClr val="000000"/>
              </a:solidFill>
              <a:effectLst>
                <a:outerShdw blurRad="38100" dist="38100" dir="2700000" algn="tl">
                  <a:srgbClr val="FFFFFF"/>
                </a:outerShdw>
              </a:effectLst>
              <a:latin typeface="Times New Roman" pitchFamily="18" charset="0"/>
            </a:endParaRPr>
          </a:p>
          <a:p>
            <a:pPr indent="469900" eaLnBrk="1" hangingPunct="1">
              <a:lnSpc>
                <a:spcPct val="80000"/>
              </a:lnSpc>
              <a:buFont typeface="Wingdings" pitchFamily="2" charset="2"/>
              <a:buNone/>
              <a:defRPr/>
            </a:pPr>
            <a:endParaRPr lang="ru-RU" sz="2400" dirty="0" smtClean="0">
              <a:solidFill>
                <a:srgbClr val="000000"/>
              </a:solidFill>
              <a:effectLst>
                <a:outerShdw blurRad="38100" dist="38100" dir="2700000" algn="tl">
                  <a:srgbClr val="FFFFFF"/>
                </a:outerShdw>
              </a:effectLst>
              <a:latin typeface="Times New Roman" pitchFamily="18" charset="0"/>
            </a:endParaRPr>
          </a:p>
          <a:p>
            <a:pPr indent="469900" eaLnBrk="1" hangingPunct="1">
              <a:lnSpc>
                <a:spcPct val="80000"/>
              </a:lnSpc>
              <a:buFont typeface="Wingdings" pitchFamily="2" charset="2"/>
              <a:buNone/>
              <a:defRPr/>
            </a:pPr>
            <a:endParaRPr lang="ru-RU" sz="2400" dirty="0" smtClean="0">
              <a:solidFill>
                <a:srgbClr val="000000"/>
              </a:solidFill>
              <a:effectLst>
                <a:outerShdw blurRad="38100" dist="38100" dir="2700000" algn="tl">
                  <a:srgbClr val="FFFFFF"/>
                </a:outerShdw>
              </a:effectLst>
              <a:latin typeface="Times New Roman" pitchFamily="18" charset="0"/>
            </a:endParaRPr>
          </a:p>
          <a:p>
            <a:pPr indent="469900" eaLnBrk="1" hangingPunct="1">
              <a:lnSpc>
                <a:spcPct val="80000"/>
              </a:lnSpc>
              <a:buFont typeface="Wingdings" pitchFamily="2" charset="2"/>
              <a:buNone/>
              <a:defRPr/>
            </a:pPr>
            <a:endParaRPr lang="ru-RU" sz="2400" dirty="0" smtClean="0">
              <a:solidFill>
                <a:srgbClr val="000000"/>
              </a:solidFill>
              <a:effectLst>
                <a:outerShdw blurRad="38100" dist="38100" dir="2700000" algn="tl">
                  <a:srgbClr val="FFFFFF"/>
                </a:outerShdw>
              </a:effectLst>
              <a:latin typeface="Times New Roman" pitchFamily="18" charset="0"/>
            </a:endParaRPr>
          </a:p>
        </p:txBody>
      </p:sp>
      <p:pic>
        <p:nvPicPr>
          <p:cNvPr id="8197" name="Picture 8" descr="http://img.geocaching.com/cache/33b8cdfd-d9a2-40e8-8e70-c614ed8f1a0a.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181693">
            <a:off x="4643438" y="3573463"/>
            <a:ext cx="237013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620713"/>
            <a:ext cx="8893175" cy="6048375"/>
          </a:xfrm>
        </p:spPr>
        <p:txBody>
          <a:bodyPr/>
          <a:lstStyle/>
          <a:p>
            <a:pPr indent="469900" algn="ctr" eaLnBrk="1" hangingPunct="1">
              <a:buFont typeface="Wingdings" pitchFamily="2" charset="2"/>
              <a:buNone/>
            </a:pPr>
            <a:r>
              <a:rPr lang="ru-RU" altLang="ru-RU" sz="2400" smtClean="0">
                <a:solidFill>
                  <a:srgbClr val="000000"/>
                </a:solidFill>
                <a:latin typeface="Times New Roman" pitchFamily="18" charset="0"/>
              </a:rPr>
              <a:t>Предполагается что БУМАГА была изобретена в Китае в конце первого или начале второго века нашей эры.</a:t>
            </a:r>
          </a:p>
          <a:p>
            <a:pPr indent="469900" algn="ctr" eaLnBrk="1" hangingPunct="1">
              <a:buFont typeface="Wingdings" pitchFamily="2" charset="2"/>
              <a:buNone/>
            </a:pPr>
            <a:r>
              <a:rPr lang="ru-RU" altLang="ru-RU" smtClean="0"/>
              <a:t> </a:t>
            </a:r>
          </a:p>
        </p:txBody>
      </p:sp>
      <p:sp>
        <p:nvSpPr>
          <p:cNvPr id="9219" name="Text Box 4"/>
          <p:cNvSpPr txBox="1">
            <a:spLocks noChangeArrowheads="1"/>
          </p:cNvSpPr>
          <p:nvPr/>
        </p:nvSpPr>
        <p:spPr bwMode="auto">
          <a:xfrm>
            <a:off x="900113" y="522922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ru-RU" altLang="ru-RU" sz="2400">
                <a:latin typeface="Times New Roman" pitchFamily="18" charset="0"/>
              </a:rPr>
              <a:t>Широкое распространение получила благодаря арабам только в 8-9 веках.</a:t>
            </a:r>
            <a:r>
              <a:rPr lang="ru-RU" altLang="ru-RU" sz="2400"/>
              <a:t> </a:t>
            </a:r>
          </a:p>
        </p:txBody>
      </p:sp>
      <p:pic>
        <p:nvPicPr>
          <p:cNvPr id="9220" name="Picture 6" descr="http://skachate.ru/pars_docs/refs/9/8746/8746_html_m5d57f8ff.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 y="2349500"/>
            <a:ext cx="51911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http://stat21.privet.ru/lr/0c22cb2d38af40d8636038dc2b358d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625" y="1484313"/>
            <a:ext cx="2640013"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68538" y="1997075"/>
            <a:ext cx="6911975" cy="4240213"/>
          </a:xfrm>
        </p:spPr>
        <p:txBody>
          <a:bodyPr/>
          <a:lstStyle/>
          <a:p>
            <a:pPr indent="469900" eaLnBrk="1" hangingPunct="1">
              <a:lnSpc>
                <a:spcPct val="80000"/>
              </a:lnSpc>
              <a:buFont typeface="Wingdings" pitchFamily="2" charset="2"/>
              <a:buNone/>
              <a:defRPr/>
            </a:pPr>
            <a:r>
              <a:rPr lang="ru-RU" sz="2400" dirty="0" smtClean="0">
                <a:solidFill>
                  <a:srgbClr val="000000"/>
                </a:solidFill>
                <a:effectLst>
                  <a:outerShdw blurRad="38100" dist="38100" dir="2700000" algn="tl">
                    <a:srgbClr val="FFFFFF"/>
                  </a:outerShdw>
                </a:effectLst>
                <a:latin typeface="Times New Roman" pitchFamily="18" charset="0"/>
              </a:rPr>
              <a:t>Который применил их для проведения переписи населения в США в 1890 году. Тем не менее первые перфокарты были созданы и использованы существенно раньше</a:t>
            </a:r>
            <a:r>
              <a:rPr lang="ru-RU" sz="2400" smtClean="0">
                <a:solidFill>
                  <a:srgbClr val="000000"/>
                </a:solidFill>
                <a:effectLst>
                  <a:outerShdw blurRad="38100" dist="38100" dir="2700000" algn="tl">
                    <a:srgbClr val="FFFFFF"/>
                  </a:outerShdw>
                </a:effectLst>
                <a:latin typeface="Times New Roman" pitchFamily="18" charset="0"/>
              </a:rPr>
              <a:t>. </a:t>
            </a:r>
            <a:r>
              <a:rPr lang="ru-RU" sz="2400" u="sng" smtClean="0">
                <a:solidFill>
                  <a:srgbClr val="000000"/>
                </a:solidFill>
                <a:effectLst>
                  <a:outerShdw blurRad="38100" dist="38100" dir="2700000" algn="tl">
                    <a:srgbClr val="FFFFFF"/>
                  </a:outerShdw>
                </a:effectLst>
                <a:latin typeface="Times New Roman" pitchFamily="18" charset="0"/>
              </a:rPr>
              <a:t>Жозеф Мари </a:t>
            </a:r>
            <a:r>
              <a:rPr lang="ru-RU" sz="2400" smtClean="0">
                <a:solidFill>
                  <a:srgbClr val="000000"/>
                </a:solidFill>
                <a:effectLst>
                  <a:outerShdw blurRad="38100" dist="38100" dir="2700000" algn="tl">
                    <a:srgbClr val="FFFFFF"/>
                  </a:outerShdw>
                </a:effectLst>
                <a:latin typeface="Times New Roman" pitchFamily="18" charset="0"/>
              </a:rPr>
              <a:t>Жаккард использовал </a:t>
            </a:r>
            <a:r>
              <a:rPr lang="ru-RU" sz="2400" dirty="0" smtClean="0">
                <a:solidFill>
                  <a:srgbClr val="000000"/>
                </a:solidFill>
                <a:effectLst>
                  <a:outerShdw blurRad="38100" dist="38100" dir="2700000" algn="tl">
                    <a:srgbClr val="FFFFFF"/>
                  </a:outerShdw>
                </a:effectLst>
                <a:latin typeface="Times New Roman" pitchFamily="18" charset="0"/>
              </a:rPr>
              <a:t>их для того чтобы задавать рисунок ткани для своего ткацкого станка ещё в </a:t>
            </a:r>
            <a:r>
              <a:rPr lang="ru-RU" sz="2400" u="sng" dirty="0" smtClean="0">
                <a:solidFill>
                  <a:srgbClr val="000000"/>
                </a:solidFill>
                <a:effectLst>
                  <a:outerShdw blurRad="38100" dist="38100" dir="2700000" algn="tl">
                    <a:srgbClr val="FFFFFF"/>
                  </a:outerShdw>
                </a:effectLst>
                <a:latin typeface="Times New Roman" pitchFamily="18" charset="0"/>
              </a:rPr>
              <a:t>1804</a:t>
            </a:r>
            <a:r>
              <a:rPr lang="ru-RU" sz="2400" dirty="0" smtClean="0">
                <a:solidFill>
                  <a:srgbClr val="000000"/>
                </a:solidFill>
                <a:effectLst>
                  <a:outerShdw blurRad="38100" dist="38100" dir="2700000" algn="tl">
                    <a:srgbClr val="FFFFFF"/>
                  </a:outerShdw>
                </a:effectLst>
                <a:latin typeface="Times New Roman" pitchFamily="18" charset="0"/>
              </a:rPr>
              <a:t> году. </a:t>
            </a:r>
          </a:p>
          <a:p>
            <a:pPr indent="469900" eaLnBrk="1" hangingPunct="1">
              <a:lnSpc>
                <a:spcPct val="80000"/>
              </a:lnSpc>
              <a:buFont typeface="Wingdings" pitchFamily="2" charset="2"/>
              <a:buNone/>
              <a:defRPr/>
            </a:pPr>
            <a:endParaRPr lang="ru-RU" sz="2400" dirty="0" smtClean="0">
              <a:solidFill>
                <a:srgbClr val="000000"/>
              </a:solidFill>
              <a:effectLst>
                <a:outerShdw blurRad="38100" dist="38100" dir="2700000" algn="tl">
                  <a:srgbClr val="FFFFFF"/>
                </a:outerShdw>
              </a:effectLst>
              <a:latin typeface="Times New Roman" pitchFamily="18" charset="0"/>
            </a:endParaRPr>
          </a:p>
        </p:txBody>
      </p:sp>
      <p:sp>
        <p:nvSpPr>
          <p:cNvPr id="4" name="Прямоугольник 3"/>
          <p:cNvSpPr/>
          <p:nvPr/>
        </p:nvSpPr>
        <p:spPr>
          <a:xfrm>
            <a:off x="500063" y="285750"/>
            <a:ext cx="7572375" cy="830263"/>
          </a:xfrm>
          <a:prstGeom prst="rect">
            <a:avLst/>
          </a:prstGeom>
        </p:spPr>
        <p:txBody>
          <a:bodyPr>
            <a:spAutoFit/>
          </a:bodyPr>
          <a:lstStyle/>
          <a:p>
            <a:pPr>
              <a:defRPr/>
            </a:pPr>
            <a:r>
              <a:rPr lang="ru-RU" sz="2400" dirty="0">
                <a:solidFill>
                  <a:schemeClr val="tx2"/>
                </a:solidFill>
                <a:latin typeface="+mj-lt"/>
                <a:ea typeface="+mj-ea"/>
                <a:cs typeface="+mj-cs"/>
              </a:rPr>
              <a:t>Появление ПЕРФОКАРТ в основном связывается с именем Германа Холлерита</a:t>
            </a:r>
          </a:p>
        </p:txBody>
      </p:sp>
      <p:pic>
        <p:nvPicPr>
          <p:cNvPr id="10244" name="Picture 6" descr="http://www.forumimage.ru/uploads/20130504/13676340668202544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3575" y="4089400"/>
            <a:ext cx="5562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http://anis.ucoz.ru/images/Portraits/Informatics/german_kholler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4750" y="133350"/>
            <a:ext cx="14001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http://f3.fsm.wikidi.com/aq/aa/mf/74057a277272fc9b79a9b7fee473ead06720163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95536" y="2636912"/>
            <a:ext cx="2356102"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4213" y="5221288"/>
            <a:ext cx="2286000" cy="830262"/>
          </a:xfrm>
          <a:prstGeom prst="rect">
            <a:avLst/>
          </a:prstGeom>
        </p:spPr>
        <p:txBody>
          <a:bodyPr>
            <a:spAutoFit/>
          </a:bodyPr>
          <a:lstStyle/>
          <a:p>
            <a:pPr>
              <a:defRPr/>
            </a:pPr>
            <a:r>
              <a:rPr lang="ru-RU" sz="2400" kern="0" dirty="0">
                <a:solidFill>
                  <a:srgbClr val="000000"/>
                </a:solidFill>
                <a:effectLst>
                  <a:outerShdw blurRad="38100" dist="38100" dir="2700000" algn="tl">
                    <a:srgbClr val="FFFFFF"/>
                  </a:outerShdw>
                </a:effectLst>
                <a:latin typeface="Times New Roman" pitchFamily="18" charset="0"/>
              </a:rPr>
              <a:t>Жозеф Мари </a:t>
            </a:r>
            <a:r>
              <a:rPr lang="ru-RU" sz="2400" kern="0" dirty="0" err="1">
                <a:solidFill>
                  <a:srgbClr val="000000"/>
                </a:solidFill>
                <a:effectLst>
                  <a:outerShdw blurRad="38100" dist="38100" dir="2700000" algn="tl">
                    <a:srgbClr val="FFFFFF"/>
                  </a:outerShdw>
                </a:effectLst>
                <a:latin typeface="Times New Roman" pitchFamily="18" charset="0"/>
              </a:rPr>
              <a:t>Жаккард</a:t>
            </a:r>
            <a:r>
              <a:rPr lang="ru-RU" sz="2400" kern="0" dirty="0">
                <a:solidFill>
                  <a:srgbClr val="000000"/>
                </a:solidFill>
                <a:effectLst>
                  <a:outerShdw blurRad="38100" dist="38100" dir="2700000" algn="tl">
                    <a:srgbClr val="FFFFFF"/>
                  </a:outerShdw>
                </a:effectLst>
                <a:latin typeface="Times New Roman" pitchFamily="18" charset="0"/>
              </a:rPr>
              <a:t> </a:t>
            </a:r>
            <a:endParaRPr lang="ru-RU" dirty="0"/>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333375"/>
            <a:ext cx="8229600" cy="6191250"/>
          </a:xfrm>
        </p:spPr>
        <p:txBody>
          <a:bodyPr/>
          <a:lstStyle/>
          <a:p>
            <a:pPr algn="r" eaLnBrk="1" hangingPunct="1">
              <a:buFont typeface="Wingdings" pitchFamily="2" charset="2"/>
              <a:buNone/>
              <a:defRPr/>
            </a:pPr>
            <a:r>
              <a:rPr lang="ru-RU" sz="2400" kern="1200" dirty="0" smtClean="0">
                <a:solidFill>
                  <a:schemeClr val="tx2"/>
                </a:solidFill>
                <a:latin typeface="+mj-lt"/>
                <a:ea typeface="+mj-ea"/>
                <a:cs typeface="+mj-cs"/>
              </a:rPr>
              <a:t>ПЕРФОЛЕНТА впервые появилась в 1846 году </a:t>
            </a:r>
            <a:endParaRPr lang="en-US" sz="2400" kern="1200" dirty="0" smtClean="0">
              <a:solidFill>
                <a:schemeClr val="tx2"/>
              </a:solidFill>
              <a:latin typeface="+mj-lt"/>
              <a:ea typeface="+mj-ea"/>
              <a:cs typeface="+mj-cs"/>
            </a:endParaRPr>
          </a:p>
          <a:p>
            <a:pPr algn="r" eaLnBrk="1" hangingPunct="1">
              <a:buFont typeface="Wingdings" pitchFamily="2" charset="2"/>
              <a:buNone/>
              <a:defRPr/>
            </a:pPr>
            <a:r>
              <a:rPr lang="ru-RU" sz="2400" kern="1200" dirty="0" smtClean="0">
                <a:solidFill>
                  <a:schemeClr val="tx2"/>
                </a:solidFill>
                <a:latin typeface="+mj-lt"/>
                <a:ea typeface="+mj-ea"/>
                <a:cs typeface="+mj-cs"/>
              </a:rPr>
              <a:t>и использовалась для того, чтобы посылать телеграммы </a:t>
            </a:r>
          </a:p>
          <a:p>
            <a:pPr eaLnBrk="1" hangingPunct="1">
              <a:buFont typeface="Wingdings" pitchFamily="2" charset="2"/>
              <a:buNone/>
              <a:defRPr/>
            </a:pPr>
            <a:endParaRPr lang="ru-RU" dirty="0" smtClean="0"/>
          </a:p>
        </p:txBody>
      </p:sp>
      <p:pic>
        <p:nvPicPr>
          <p:cNvPr id="11267" name="Picture 5" descr="http://infocom.uz/wp-content/files/uploads/code_11_5_2008_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6688" y="549275"/>
            <a:ext cx="1368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http://www.ep128.hu/Sp_Konyv/Pic/Szamitogep_7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1620838"/>
            <a:ext cx="7824788"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http://infocom.uz/wp-content/files/uploads/code_11_5_2008_2.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4388" y="5229225"/>
            <a:ext cx="21129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http://timer.od.ua/wp-content/uploads/2009/10/bluman0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41085">
            <a:off x="176213" y="4995863"/>
            <a:ext cx="237013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theme/theme1.xml><?xml version="1.0" encoding="utf-8"?>
<a:theme xmlns:a="http://schemas.openxmlformats.org/drawingml/2006/main" name="Профиль">
  <a:themeElements>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Профиль">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532</TotalTime>
  <Words>1060</Words>
  <Application>Microsoft Office PowerPoint</Application>
  <PresentationFormat>Экран (4:3)</PresentationFormat>
  <Paragraphs>140</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Verdana</vt:lpstr>
      <vt:lpstr>Arial</vt:lpstr>
      <vt:lpstr>Wingdings</vt:lpstr>
      <vt:lpstr>Calibri</vt:lpstr>
      <vt:lpstr>Times New Roman</vt:lpstr>
      <vt:lpstr>Профиль</vt:lpstr>
      <vt:lpstr>Современные носители информации</vt:lpstr>
      <vt:lpstr>Что такое носитель информации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ЖЕСТКИЕ МАГНИТНЫЕ ДИСКИ</vt:lpstr>
      <vt:lpstr>Эти носители известны всем…</vt:lpstr>
      <vt:lpstr>Давайте разберемся</vt:lpstr>
      <vt:lpstr>ДИСКЕТА</vt:lpstr>
      <vt:lpstr>Презентация PowerPoint</vt:lpstr>
      <vt:lpstr>Дискета-пережиток прошлого</vt:lpstr>
      <vt:lpstr>CD-ДИСКИ         DVD-ДИСКИ</vt:lpstr>
      <vt:lpstr>CD-ДИСКИ         DVD-ДИСКИ</vt:lpstr>
      <vt:lpstr>CD-ДИСКИ         DVD-ДИСКИ</vt:lpstr>
      <vt:lpstr>FLASH – ПАМЯТЬ  Кто ещё не знает что такое «флешка»?</vt:lpstr>
      <vt:lpstr>Имеешь «флешку», значит идешь «в ногу со временем»</vt:lpstr>
      <vt:lpstr>Имеешь «флешку», значит идешь «в ногу со временем»</vt:lpstr>
      <vt:lpstr>FLASH – ПАМЯТЬ</vt:lpstr>
      <vt:lpstr>ЛИТЕРАТУРА: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MMelik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Приложение1</dc:title>
  <dc:creator>Ловягина Галина Александровна</dc:creator>
  <cp:lastModifiedBy>Игоревич</cp:lastModifiedBy>
  <cp:revision>37</cp:revision>
  <dcterms:created xsi:type="dcterms:W3CDTF">2007-12-25T08:10:07Z</dcterms:created>
  <dcterms:modified xsi:type="dcterms:W3CDTF">2014-01-30T09:29:07Z</dcterms:modified>
</cp:coreProperties>
</file>