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8EBAB49-FD21-48D8-B5FB-971D88A5C66C}" type="datetimeFigureOut">
              <a:rPr lang="ru-RU" smtClean="0"/>
              <a:t>07.11.2012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F98CC7-A5F6-4B0B-B2CA-4A42651CE3D4}" type="slidenum">
              <a:rPr lang="ru-RU" smtClean="0"/>
              <a:t>‹#›</a:t>
            </a:fld>
            <a:endParaRPr lang="ru-RU"/>
          </a:p>
        </p:txBody>
      </p:sp>
    </p:spTree>
    <p:extLst>
      <p:ext uri="{BB962C8B-B14F-4D97-AF65-F5344CB8AC3E}">
        <p14:creationId xmlns:p14="http://schemas.microsoft.com/office/powerpoint/2010/main" val="272812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EBAB49-FD21-48D8-B5FB-971D88A5C66C}" type="datetimeFigureOut">
              <a:rPr lang="ru-RU" smtClean="0"/>
              <a:t>07.11.2012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F98CC7-A5F6-4B0B-B2CA-4A42651CE3D4}" type="slidenum">
              <a:rPr lang="ru-RU" smtClean="0"/>
              <a:t>‹#›</a:t>
            </a:fld>
            <a:endParaRPr lang="ru-RU"/>
          </a:p>
        </p:txBody>
      </p:sp>
    </p:spTree>
    <p:extLst>
      <p:ext uri="{BB962C8B-B14F-4D97-AF65-F5344CB8AC3E}">
        <p14:creationId xmlns:p14="http://schemas.microsoft.com/office/powerpoint/2010/main" val="173156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EBAB49-FD21-48D8-B5FB-971D88A5C66C}" type="datetimeFigureOut">
              <a:rPr lang="ru-RU" smtClean="0"/>
              <a:t>07.11.2012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F98CC7-A5F6-4B0B-B2CA-4A42651CE3D4}" type="slidenum">
              <a:rPr lang="ru-RU" smtClean="0"/>
              <a:t>‹#›</a:t>
            </a:fld>
            <a:endParaRPr lang="ru-RU"/>
          </a:p>
        </p:txBody>
      </p:sp>
    </p:spTree>
    <p:extLst>
      <p:ext uri="{BB962C8B-B14F-4D97-AF65-F5344CB8AC3E}">
        <p14:creationId xmlns:p14="http://schemas.microsoft.com/office/powerpoint/2010/main" val="410583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EBAB49-FD21-48D8-B5FB-971D88A5C66C}" type="datetimeFigureOut">
              <a:rPr lang="ru-RU" smtClean="0"/>
              <a:t>07.11.2012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F98CC7-A5F6-4B0B-B2CA-4A42651CE3D4}" type="slidenum">
              <a:rPr lang="ru-RU" smtClean="0"/>
              <a:t>‹#›</a:t>
            </a:fld>
            <a:endParaRPr lang="ru-RU"/>
          </a:p>
        </p:txBody>
      </p:sp>
    </p:spTree>
    <p:extLst>
      <p:ext uri="{BB962C8B-B14F-4D97-AF65-F5344CB8AC3E}">
        <p14:creationId xmlns:p14="http://schemas.microsoft.com/office/powerpoint/2010/main" val="260192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EBAB49-FD21-48D8-B5FB-971D88A5C66C}" type="datetimeFigureOut">
              <a:rPr lang="ru-RU" smtClean="0"/>
              <a:t>07.11.2012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F98CC7-A5F6-4B0B-B2CA-4A42651CE3D4}" type="slidenum">
              <a:rPr lang="ru-RU" smtClean="0"/>
              <a:t>‹#›</a:t>
            </a:fld>
            <a:endParaRPr lang="ru-RU"/>
          </a:p>
        </p:txBody>
      </p:sp>
    </p:spTree>
    <p:extLst>
      <p:ext uri="{BB962C8B-B14F-4D97-AF65-F5344CB8AC3E}">
        <p14:creationId xmlns:p14="http://schemas.microsoft.com/office/powerpoint/2010/main" val="275999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8EBAB49-FD21-48D8-B5FB-971D88A5C66C}" type="datetimeFigureOut">
              <a:rPr lang="ru-RU" smtClean="0"/>
              <a:t>07.11.2012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F98CC7-A5F6-4B0B-B2CA-4A42651CE3D4}" type="slidenum">
              <a:rPr lang="ru-RU" smtClean="0"/>
              <a:t>‹#›</a:t>
            </a:fld>
            <a:endParaRPr lang="ru-RU"/>
          </a:p>
        </p:txBody>
      </p:sp>
    </p:spTree>
    <p:extLst>
      <p:ext uri="{BB962C8B-B14F-4D97-AF65-F5344CB8AC3E}">
        <p14:creationId xmlns:p14="http://schemas.microsoft.com/office/powerpoint/2010/main" val="280146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8EBAB49-FD21-48D8-B5FB-971D88A5C66C}" type="datetimeFigureOut">
              <a:rPr lang="ru-RU" smtClean="0"/>
              <a:t>07.11.2012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4F98CC7-A5F6-4B0B-B2CA-4A42651CE3D4}" type="slidenum">
              <a:rPr lang="ru-RU" smtClean="0"/>
              <a:t>‹#›</a:t>
            </a:fld>
            <a:endParaRPr lang="ru-RU"/>
          </a:p>
        </p:txBody>
      </p:sp>
    </p:spTree>
    <p:extLst>
      <p:ext uri="{BB962C8B-B14F-4D97-AF65-F5344CB8AC3E}">
        <p14:creationId xmlns:p14="http://schemas.microsoft.com/office/powerpoint/2010/main" val="156149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8EBAB49-FD21-48D8-B5FB-971D88A5C66C}" type="datetimeFigureOut">
              <a:rPr lang="ru-RU" smtClean="0"/>
              <a:t>07.11.2012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4F98CC7-A5F6-4B0B-B2CA-4A42651CE3D4}" type="slidenum">
              <a:rPr lang="ru-RU" smtClean="0"/>
              <a:t>‹#›</a:t>
            </a:fld>
            <a:endParaRPr lang="ru-RU"/>
          </a:p>
        </p:txBody>
      </p:sp>
    </p:spTree>
    <p:extLst>
      <p:ext uri="{BB962C8B-B14F-4D97-AF65-F5344CB8AC3E}">
        <p14:creationId xmlns:p14="http://schemas.microsoft.com/office/powerpoint/2010/main" val="1001276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8EBAB49-FD21-48D8-B5FB-971D88A5C66C}" type="datetimeFigureOut">
              <a:rPr lang="ru-RU" smtClean="0"/>
              <a:t>07.11.2012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4F98CC7-A5F6-4B0B-B2CA-4A42651CE3D4}" type="slidenum">
              <a:rPr lang="ru-RU" smtClean="0"/>
              <a:t>‹#›</a:t>
            </a:fld>
            <a:endParaRPr lang="ru-RU"/>
          </a:p>
        </p:txBody>
      </p:sp>
    </p:spTree>
    <p:extLst>
      <p:ext uri="{BB962C8B-B14F-4D97-AF65-F5344CB8AC3E}">
        <p14:creationId xmlns:p14="http://schemas.microsoft.com/office/powerpoint/2010/main" val="14029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EBAB49-FD21-48D8-B5FB-971D88A5C66C}" type="datetimeFigureOut">
              <a:rPr lang="ru-RU" smtClean="0"/>
              <a:t>07.11.2012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F98CC7-A5F6-4B0B-B2CA-4A42651CE3D4}" type="slidenum">
              <a:rPr lang="ru-RU" smtClean="0"/>
              <a:t>‹#›</a:t>
            </a:fld>
            <a:endParaRPr lang="ru-RU"/>
          </a:p>
        </p:txBody>
      </p:sp>
    </p:spTree>
    <p:extLst>
      <p:ext uri="{BB962C8B-B14F-4D97-AF65-F5344CB8AC3E}">
        <p14:creationId xmlns:p14="http://schemas.microsoft.com/office/powerpoint/2010/main" val="2948885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EBAB49-FD21-48D8-B5FB-971D88A5C66C}" type="datetimeFigureOut">
              <a:rPr lang="ru-RU" smtClean="0"/>
              <a:t>07.11.2012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F98CC7-A5F6-4B0B-B2CA-4A42651CE3D4}" type="slidenum">
              <a:rPr lang="ru-RU" smtClean="0"/>
              <a:t>‹#›</a:t>
            </a:fld>
            <a:endParaRPr lang="ru-RU"/>
          </a:p>
        </p:txBody>
      </p:sp>
    </p:spTree>
    <p:extLst>
      <p:ext uri="{BB962C8B-B14F-4D97-AF65-F5344CB8AC3E}">
        <p14:creationId xmlns:p14="http://schemas.microsoft.com/office/powerpoint/2010/main" val="94035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BAB49-FD21-48D8-B5FB-971D88A5C66C}" type="datetimeFigureOut">
              <a:rPr lang="ru-RU" smtClean="0"/>
              <a:t>07.11.2012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98CC7-A5F6-4B0B-B2CA-4A42651CE3D4}" type="slidenum">
              <a:rPr lang="ru-RU" smtClean="0"/>
              <a:t>‹#›</a:t>
            </a:fld>
            <a:endParaRPr lang="ru-RU"/>
          </a:p>
        </p:txBody>
      </p:sp>
    </p:spTree>
    <p:extLst>
      <p:ext uri="{BB962C8B-B14F-4D97-AF65-F5344CB8AC3E}">
        <p14:creationId xmlns:p14="http://schemas.microsoft.com/office/powerpoint/2010/main" val="106556668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764704"/>
            <a:ext cx="7772400" cy="1470025"/>
          </a:xfrm>
        </p:spPr>
        <p:txBody>
          <a:bodyPr>
            <a:noAutofit/>
            <a:scene3d>
              <a:camera prst="orthographicFront"/>
              <a:lightRig rig="soft" dir="t">
                <a:rot lat="0" lon="0" rev="10800000"/>
              </a:lightRig>
            </a:scene3d>
            <a:sp3d>
              <a:bevelT w="27940" h="12700"/>
              <a:contourClr>
                <a:srgbClr val="DDDDDD"/>
              </a:contourClr>
            </a:sp3d>
          </a:bodyPr>
          <a:lstStyle/>
          <a:p>
            <a:r>
              <a:rPr lang="en-US" sz="5400" b="1" spc="150" dirty="0" smtClean="0">
                <a:ln w="11430"/>
                <a:solidFill>
                  <a:srgbClr val="F8F8F8"/>
                </a:solidFill>
                <a:effectLst>
                  <a:outerShdw blurRad="25400" algn="tl" rotWithShape="0">
                    <a:srgbClr val="000000">
                      <a:alpha val="43000"/>
                    </a:srgbClr>
                  </a:outerShdw>
                </a:effectLst>
              </a:rPr>
              <a:t>Titanic </a:t>
            </a:r>
            <a:r>
              <a:rPr lang="en-US" sz="5400" b="1" spc="150" dirty="0">
                <a:ln w="11430"/>
                <a:solidFill>
                  <a:srgbClr val="F8F8F8"/>
                </a:solidFill>
                <a:effectLst>
                  <a:outerShdw blurRad="25400" algn="tl" rotWithShape="0">
                    <a:srgbClr val="000000">
                      <a:alpha val="43000"/>
                    </a:srgbClr>
                  </a:outerShdw>
                </a:effectLst>
              </a:rPr>
              <a:t>the “unsinkable” </a:t>
            </a:r>
            <a:r>
              <a:rPr lang="en-US" sz="5400" b="1" spc="150" dirty="0" smtClean="0">
                <a:ln w="11430"/>
                <a:solidFill>
                  <a:srgbClr val="F8F8F8"/>
                </a:solidFill>
                <a:effectLst>
                  <a:outerShdw blurRad="25400" algn="tl" rotWithShape="0">
                    <a:srgbClr val="000000">
                      <a:alpha val="43000"/>
                    </a:srgbClr>
                  </a:outerShdw>
                </a:effectLst>
              </a:rPr>
              <a:t>ghost</a:t>
            </a:r>
            <a:endParaRPr lang="ru-RU" sz="5400" b="1" spc="150" dirty="0">
              <a:ln w="11430"/>
              <a:solidFill>
                <a:srgbClr val="F8F8F8"/>
              </a:solidFill>
              <a:effectLst>
                <a:outerShdw blurRad="25400" algn="tl" rotWithShape="0">
                  <a:srgbClr val="000000">
                    <a:alpha val="43000"/>
                  </a:srgbClr>
                </a:outerShdw>
              </a:effectLst>
            </a:endParaRPr>
          </a:p>
        </p:txBody>
      </p:sp>
      <p:sp>
        <p:nvSpPr>
          <p:cNvPr id="3" name="Подзаголовок 2"/>
          <p:cNvSpPr>
            <a:spLocks noGrp="1"/>
          </p:cNvSpPr>
          <p:nvPr>
            <p:ph type="subTitle" idx="1"/>
          </p:nvPr>
        </p:nvSpPr>
        <p:spPr>
          <a:xfrm>
            <a:off x="395536" y="2420888"/>
            <a:ext cx="8136904" cy="3528392"/>
          </a:xfrm>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Titanic was a passenger liner that struck an iceberg on her maiden voyage from Southampton, England, to New York City, and sank on 15 April 1912, resulting in the deaths of 1,517 people in one of the deadliest peacetime maritime disasters in history</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78611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082417970"/>
              </p:ext>
            </p:extLst>
          </p:nvPr>
        </p:nvGraphicFramePr>
        <p:xfrm>
          <a:off x="107502" y="548676"/>
          <a:ext cx="8712972" cy="5472610"/>
        </p:xfrm>
        <a:graphic>
          <a:graphicData uri="http://schemas.openxmlformats.org/drawingml/2006/table">
            <a:tbl>
              <a:tblPr firstRow="1" firstCol="1" bandRow="1">
                <a:tableStyleId>{5C22544A-7EE6-4342-B048-85BDC9FD1C3A}</a:tableStyleId>
              </a:tblPr>
              <a:tblGrid>
                <a:gridCol w="1452162"/>
                <a:gridCol w="1452162"/>
                <a:gridCol w="1452162"/>
                <a:gridCol w="1452162"/>
                <a:gridCol w="1452162"/>
                <a:gridCol w="1452162"/>
              </a:tblGrid>
              <a:tr h="420970">
                <a:tc>
                  <a:txBody>
                    <a:bodyPr/>
                    <a:lstStyle/>
                    <a:p>
                      <a:pPr algn="ctr">
                        <a:lnSpc>
                          <a:spcPct val="115000"/>
                        </a:lnSpc>
                        <a:spcBef>
                          <a:spcPts val="1200"/>
                        </a:spcBef>
                        <a:spcAft>
                          <a:spcPts val="1200"/>
                        </a:spcAft>
                      </a:pPr>
                      <a:r>
                        <a:rPr lang="uk-UA" sz="1000">
                          <a:effectLst/>
                        </a:rPr>
                        <a:t>Passenger Category</a:t>
                      </a:r>
                      <a:endParaRPr lang="uk-UA" sz="1100">
                        <a:effectLst/>
                        <a:latin typeface="Calibri"/>
                        <a:ea typeface="Calibri"/>
                        <a:cs typeface="Times New Roman"/>
                      </a:endParaRPr>
                    </a:p>
                  </a:txBody>
                  <a:tcPr marL="30480" marR="200025" marT="30480" marB="30480" anchor="ctr"/>
                </a:tc>
                <a:tc>
                  <a:txBody>
                    <a:bodyPr/>
                    <a:lstStyle/>
                    <a:p>
                      <a:pPr algn="ctr">
                        <a:lnSpc>
                          <a:spcPct val="115000"/>
                        </a:lnSpc>
                        <a:spcBef>
                          <a:spcPts val="1200"/>
                        </a:spcBef>
                        <a:spcAft>
                          <a:spcPts val="1200"/>
                        </a:spcAft>
                      </a:pPr>
                      <a:r>
                        <a:rPr lang="uk-UA" sz="1000">
                          <a:effectLst/>
                        </a:rPr>
                        <a:t>Number Aboard</a:t>
                      </a:r>
                      <a:endParaRPr lang="uk-UA" sz="1100">
                        <a:effectLst/>
                        <a:latin typeface="Calibri"/>
                        <a:ea typeface="Calibri"/>
                        <a:cs typeface="Times New Roman"/>
                      </a:endParaRPr>
                    </a:p>
                  </a:txBody>
                  <a:tcPr marL="30480" marR="200025" marT="30480" marB="30480" anchor="ctr"/>
                </a:tc>
                <a:tc>
                  <a:txBody>
                    <a:bodyPr/>
                    <a:lstStyle/>
                    <a:p>
                      <a:pPr algn="ctr">
                        <a:lnSpc>
                          <a:spcPct val="115000"/>
                        </a:lnSpc>
                        <a:spcBef>
                          <a:spcPts val="1200"/>
                        </a:spcBef>
                        <a:spcAft>
                          <a:spcPts val="1200"/>
                        </a:spcAft>
                      </a:pPr>
                      <a:r>
                        <a:rPr lang="uk-UA" sz="1000">
                          <a:effectLst/>
                        </a:rPr>
                        <a:t>Percentage Saved</a:t>
                      </a:r>
                      <a:endParaRPr lang="uk-UA" sz="1100">
                        <a:effectLst/>
                        <a:latin typeface="Calibri"/>
                        <a:ea typeface="Calibri"/>
                        <a:cs typeface="Times New Roman"/>
                      </a:endParaRPr>
                    </a:p>
                  </a:txBody>
                  <a:tcPr marL="30480" marR="200025" marT="30480" marB="30480" anchor="ctr"/>
                </a:tc>
                <a:tc>
                  <a:txBody>
                    <a:bodyPr/>
                    <a:lstStyle/>
                    <a:p>
                      <a:pPr algn="ctr">
                        <a:lnSpc>
                          <a:spcPct val="115000"/>
                        </a:lnSpc>
                        <a:spcBef>
                          <a:spcPts val="1200"/>
                        </a:spcBef>
                        <a:spcAft>
                          <a:spcPts val="1200"/>
                        </a:spcAft>
                      </a:pPr>
                      <a:r>
                        <a:rPr lang="uk-UA" sz="1000">
                          <a:effectLst/>
                        </a:rPr>
                        <a:t>Percentage Lost</a:t>
                      </a:r>
                      <a:endParaRPr lang="uk-UA" sz="1100">
                        <a:effectLst/>
                        <a:latin typeface="Calibri"/>
                        <a:ea typeface="Calibri"/>
                        <a:cs typeface="Times New Roman"/>
                      </a:endParaRPr>
                    </a:p>
                  </a:txBody>
                  <a:tcPr marL="30480" marR="200025" marT="30480" marB="30480" anchor="ctr"/>
                </a:tc>
                <a:tc>
                  <a:txBody>
                    <a:bodyPr/>
                    <a:lstStyle/>
                    <a:p>
                      <a:pPr algn="ctr">
                        <a:lnSpc>
                          <a:spcPct val="115000"/>
                        </a:lnSpc>
                        <a:spcBef>
                          <a:spcPts val="1200"/>
                        </a:spcBef>
                        <a:spcAft>
                          <a:spcPts val="1200"/>
                        </a:spcAft>
                      </a:pPr>
                      <a:r>
                        <a:rPr lang="uk-UA" sz="1000">
                          <a:effectLst/>
                        </a:rPr>
                        <a:t>Number Saved</a:t>
                      </a:r>
                      <a:endParaRPr lang="uk-UA" sz="1100">
                        <a:effectLst/>
                        <a:latin typeface="Calibri"/>
                        <a:ea typeface="Calibri"/>
                        <a:cs typeface="Times New Roman"/>
                      </a:endParaRPr>
                    </a:p>
                  </a:txBody>
                  <a:tcPr marL="30480" marR="200025" marT="30480" marB="30480" anchor="ctr"/>
                </a:tc>
                <a:tc>
                  <a:txBody>
                    <a:bodyPr/>
                    <a:lstStyle/>
                    <a:p>
                      <a:pPr algn="ctr">
                        <a:lnSpc>
                          <a:spcPct val="115000"/>
                        </a:lnSpc>
                        <a:spcBef>
                          <a:spcPts val="1200"/>
                        </a:spcBef>
                        <a:spcAft>
                          <a:spcPts val="1200"/>
                        </a:spcAft>
                      </a:pPr>
                      <a:r>
                        <a:rPr lang="uk-UA" sz="1000">
                          <a:effectLst/>
                        </a:rPr>
                        <a:t>Number Lost</a:t>
                      </a:r>
                      <a:endParaRPr lang="uk-UA" sz="1100">
                        <a:effectLst/>
                        <a:latin typeface="Calibri"/>
                        <a:ea typeface="Calibri"/>
                        <a:cs typeface="Times New Roman"/>
                      </a:endParaRPr>
                    </a:p>
                  </a:txBody>
                  <a:tcPr marL="30480" marR="200025" marT="30480" marB="30480" anchor="ctr"/>
                </a:tc>
              </a:tr>
              <a:tr h="420970">
                <a:tc>
                  <a:txBody>
                    <a:bodyPr/>
                    <a:lstStyle/>
                    <a:p>
                      <a:pPr>
                        <a:lnSpc>
                          <a:spcPct val="115000"/>
                        </a:lnSpc>
                        <a:spcBef>
                          <a:spcPts val="1200"/>
                        </a:spcBef>
                        <a:spcAft>
                          <a:spcPts val="1200"/>
                        </a:spcAft>
                      </a:pPr>
                      <a:r>
                        <a:rPr lang="uk-UA" sz="1000">
                          <a:effectLst/>
                        </a:rPr>
                        <a:t>Children, First Class</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6</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83%</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17%</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5</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1</a:t>
                      </a:r>
                      <a:endParaRPr lang="uk-UA" sz="1100">
                        <a:effectLst/>
                        <a:latin typeface="Calibri"/>
                        <a:ea typeface="Calibri"/>
                        <a:cs typeface="Times New Roman"/>
                      </a:endParaRPr>
                    </a:p>
                  </a:txBody>
                  <a:tcPr marL="30480" marR="30480" marT="30480" marB="30480" anchor="ctr"/>
                </a:tc>
              </a:tr>
              <a:tr h="420970">
                <a:tc>
                  <a:txBody>
                    <a:bodyPr/>
                    <a:lstStyle/>
                    <a:p>
                      <a:pPr>
                        <a:lnSpc>
                          <a:spcPct val="115000"/>
                        </a:lnSpc>
                        <a:spcBef>
                          <a:spcPts val="1200"/>
                        </a:spcBef>
                        <a:spcAft>
                          <a:spcPts val="1200"/>
                        </a:spcAft>
                      </a:pPr>
                      <a:r>
                        <a:rPr lang="uk-UA" sz="1000">
                          <a:effectLst/>
                        </a:rPr>
                        <a:t>Children, Second Class</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24</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100%</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0%</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24</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0</a:t>
                      </a:r>
                      <a:endParaRPr lang="uk-UA" sz="1100">
                        <a:effectLst/>
                        <a:latin typeface="Calibri"/>
                        <a:ea typeface="Calibri"/>
                        <a:cs typeface="Times New Roman"/>
                      </a:endParaRPr>
                    </a:p>
                  </a:txBody>
                  <a:tcPr marL="30480" marR="30480" marT="30480" marB="30480" anchor="ctr"/>
                </a:tc>
              </a:tr>
              <a:tr h="420970">
                <a:tc>
                  <a:txBody>
                    <a:bodyPr/>
                    <a:lstStyle/>
                    <a:p>
                      <a:pPr>
                        <a:lnSpc>
                          <a:spcPct val="115000"/>
                        </a:lnSpc>
                        <a:spcBef>
                          <a:spcPts val="1200"/>
                        </a:spcBef>
                        <a:spcAft>
                          <a:spcPts val="1200"/>
                        </a:spcAft>
                      </a:pPr>
                      <a:r>
                        <a:rPr lang="uk-UA" sz="1000">
                          <a:effectLst/>
                        </a:rPr>
                        <a:t>Children, Third Class</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79</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34%</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66%</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27</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52</a:t>
                      </a:r>
                      <a:endParaRPr lang="uk-UA" sz="1100">
                        <a:effectLst/>
                        <a:latin typeface="Calibri"/>
                        <a:ea typeface="Calibri"/>
                        <a:cs typeface="Times New Roman"/>
                      </a:endParaRPr>
                    </a:p>
                  </a:txBody>
                  <a:tcPr marL="30480" marR="30480" marT="30480" marB="30480" anchor="ctr"/>
                </a:tc>
              </a:tr>
              <a:tr h="420970">
                <a:tc>
                  <a:txBody>
                    <a:bodyPr/>
                    <a:lstStyle/>
                    <a:p>
                      <a:pPr>
                        <a:lnSpc>
                          <a:spcPct val="115000"/>
                        </a:lnSpc>
                        <a:spcBef>
                          <a:spcPts val="1200"/>
                        </a:spcBef>
                        <a:spcAft>
                          <a:spcPts val="1200"/>
                        </a:spcAft>
                      </a:pPr>
                      <a:r>
                        <a:rPr lang="uk-UA" sz="1000">
                          <a:effectLst/>
                        </a:rPr>
                        <a:t>Men, Crew</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885</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22%</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78%</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192</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693</a:t>
                      </a:r>
                      <a:endParaRPr lang="uk-UA" sz="1100">
                        <a:effectLst/>
                        <a:latin typeface="Calibri"/>
                        <a:ea typeface="Calibri"/>
                        <a:cs typeface="Times New Roman"/>
                      </a:endParaRPr>
                    </a:p>
                  </a:txBody>
                  <a:tcPr marL="30480" marR="30480" marT="30480" marB="30480" anchor="ctr"/>
                </a:tc>
              </a:tr>
              <a:tr h="420970">
                <a:tc>
                  <a:txBody>
                    <a:bodyPr/>
                    <a:lstStyle/>
                    <a:p>
                      <a:pPr>
                        <a:lnSpc>
                          <a:spcPct val="115000"/>
                        </a:lnSpc>
                        <a:spcBef>
                          <a:spcPts val="1200"/>
                        </a:spcBef>
                        <a:spcAft>
                          <a:spcPts val="1200"/>
                        </a:spcAft>
                      </a:pPr>
                      <a:r>
                        <a:rPr lang="uk-UA" sz="1000">
                          <a:effectLst/>
                        </a:rPr>
                        <a:t>Men, First Class</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175</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33%</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67%</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57</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118</a:t>
                      </a:r>
                      <a:endParaRPr lang="uk-UA" sz="1100">
                        <a:effectLst/>
                        <a:latin typeface="Calibri"/>
                        <a:ea typeface="Calibri"/>
                        <a:cs typeface="Times New Roman"/>
                      </a:endParaRPr>
                    </a:p>
                  </a:txBody>
                  <a:tcPr marL="30480" marR="30480" marT="30480" marB="30480" anchor="ctr"/>
                </a:tc>
              </a:tr>
              <a:tr h="420970">
                <a:tc>
                  <a:txBody>
                    <a:bodyPr/>
                    <a:lstStyle/>
                    <a:p>
                      <a:pPr>
                        <a:lnSpc>
                          <a:spcPct val="115000"/>
                        </a:lnSpc>
                        <a:spcBef>
                          <a:spcPts val="1200"/>
                        </a:spcBef>
                        <a:spcAft>
                          <a:spcPts val="1200"/>
                        </a:spcAft>
                      </a:pPr>
                      <a:r>
                        <a:rPr lang="uk-UA" sz="1000">
                          <a:effectLst/>
                        </a:rPr>
                        <a:t>Men, Second Class</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168</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8%</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92%</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14</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154</a:t>
                      </a:r>
                      <a:endParaRPr lang="uk-UA" sz="1100">
                        <a:effectLst/>
                        <a:latin typeface="Calibri"/>
                        <a:ea typeface="Calibri"/>
                        <a:cs typeface="Times New Roman"/>
                      </a:endParaRPr>
                    </a:p>
                  </a:txBody>
                  <a:tcPr marL="30480" marR="30480" marT="30480" marB="30480" anchor="ctr"/>
                </a:tc>
              </a:tr>
              <a:tr h="420970">
                <a:tc>
                  <a:txBody>
                    <a:bodyPr/>
                    <a:lstStyle/>
                    <a:p>
                      <a:pPr>
                        <a:lnSpc>
                          <a:spcPct val="115000"/>
                        </a:lnSpc>
                        <a:spcBef>
                          <a:spcPts val="1200"/>
                        </a:spcBef>
                        <a:spcAft>
                          <a:spcPts val="1200"/>
                        </a:spcAft>
                      </a:pPr>
                      <a:r>
                        <a:rPr lang="uk-UA" sz="1000">
                          <a:effectLst/>
                        </a:rPr>
                        <a:t>Men, Third Class</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462</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16%</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84%</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75</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387</a:t>
                      </a:r>
                      <a:endParaRPr lang="uk-UA" sz="1100">
                        <a:effectLst/>
                        <a:latin typeface="Calibri"/>
                        <a:ea typeface="Calibri"/>
                        <a:cs typeface="Times New Roman"/>
                      </a:endParaRPr>
                    </a:p>
                  </a:txBody>
                  <a:tcPr marL="30480" marR="30480" marT="30480" marB="30480" anchor="ctr"/>
                </a:tc>
              </a:tr>
              <a:tr h="420970">
                <a:tc>
                  <a:txBody>
                    <a:bodyPr/>
                    <a:lstStyle/>
                    <a:p>
                      <a:pPr>
                        <a:lnSpc>
                          <a:spcPct val="115000"/>
                        </a:lnSpc>
                        <a:spcBef>
                          <a:spcPts val="1200"/>
                        </a:spcBef>
                        <a:spcAft>
                          <a:spcPts val="1200"/>
                        </a:spcAft>
                      </a:pPr>
                      <a:r>
                        <a:rPr lang="uk-UA" sz="1000">
                          <a:effectLst/>
                        </a:rPr>
                        <a:t>Women, Crew</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23</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87%</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13%</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20</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3</a:t>
                      </a:r>
                      <a:endParaRPr lang="uk-UA" sz="1100">
                        <a:effectLst/>
                        <a:latin typeface="Calibri"/>
                        <a:ea typeface="Calibri"/>
                        <a:cs typeface="Times New Roman"/>
                      </a:endParaRPr>
                    </a:p>
                  </a:txBody>
                  <a:tcPr marL="30480" marR="30480" marT="30480" marB="30480" anchor="ctr"/>
                </a:tc>
              </a:tr>
              <a:tr h="420970">
                <a:tc>
                  <a:txBody>
                    <a:bodyPr/>
                    <a:lstStyle/>
                    <a:p>
                      <a:pPr>
                        <a:lnSpc>
                          <a:spcPct val="115000"/>
                        </a:lnSpc>
                        <a:spcBef>
                          <a:spcPts val="1200"/>
                        </a:spcBef>
                        <a:spcAft>
                          <a:spcPts val="1200"/>
                        </a:spcAft>
                      </a:pPr>
                      <a:r>
                        <a:rPr lang="uk-UA" sz="1000">
                          <a:effectLst/>
                        </a:rPr>
                        <a:t>Women, First Class</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144</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97%</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3%</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140</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4</a:t>
                      </a:r>
                      <a:endParaRPr lang="uk-UA" sz="1100">
                        <a:effectLst/>
                        <a:latin typeface="Calibri"/>
                        <a:ea typeface="Calibri"/>
                        <a:cs typeface="Times New Roman"/>
                      </a:endParaRPr>
                    </a:p>
                  </a:txBody>
                  <a:tcPr marL="30480" marR="30480" marT="30480" marB="30480" anchor="ctr"/>
                </a:tc>
              </a:tr>
              <a:tr h="420970">
                <a:tc>
                  <a:txBody>
                    <a:bodyPr/>
                    <a:lstStyle/>
                    <a:p>
                      <a:pPr>
                        <a:lnSpc>
                          <a:spcPct val="115000"/>
                        </a:lnSpc>
                        <a:spcBef>
                          <a:spcPts val="1200"/>
                        </a:spcBef>
                        <a:spcAft>
                          <a:spcPts val="1200"/>
                        </a:spcAft>
                      </a:pPr>
                      <a:r>
                        <a:rPr lang="uk-UA" sz="1000">
                          <a:effectLst/>
                        </a:rPr>
                        <a:t>Women, Second Class</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93</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86%</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14%</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80</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13</a:t>
                      </a:r>
                      <a:endParaRPr lang="uk-UA" sz="1100">
                        <a:effectLst/>
                        <a:latin typeface="Calibri"/>
                        <a:ea typeface="Calibri"/>
                        <a:cs typeface="Times New Roman"/>
                      </a:endParaRPr>
                    </a:p>
                  </a:txBody>
                  <a:tcPr marL="30480" marR="30480" marT="30480" marB="30480" anchor="ctr"/>
                </a:tc>
              </a:tr>
              <a:tr h="420970">
                <a:tc>
                  <a:txBody>
                    <a:bodyPr/>
                    <a:lstStyle/>
                    <a:p>
                      <a:pPr>
                        <a:lnSpc>
                          <a:spcPct val="115000"/>
                        </a:lnSpc>
                        <a:spcBef>
                          <a:spcPts val="1200"/>
                        </a:spcBef>
                        <a:spcAft>
                          <a:spcPts val="1200"/>
                        </a:spcAft>
                      </a:pPr>
                      <a:r>
                        <a:rPr lang="uk-UA" sz="1000">
                          <a:effectLst/>
                        </a:rPr>
                        <a:t>Women, Third Class</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165</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46%</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54%</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76</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89</a:t>
                      </a:r>
                      <a:endParaRPr lang="uk-UA" sz="1100">
                        <a:effectLst/>
                        <a:latin typeface="Calibri"/>
                        <a:ea typeface="Calibri"/>
                        <a:cs typeface="Times New Roman"/>
                      </a:endParaRPr>
                    </a:p>
                  </a:txBody>
                  <a:tcPr marL="30480" marR="30480" marT="30480" marB="30480" anchor="ctr"/>
                </a:tc>
              </a:tr>
              <a:tr h="420970">
                <a:tc>
                  <a:txBody>
                    <a:bodyPr/>
                    <a:lstStyle/>
                    <a:p>
                      <a:pPr>
                        <a:lnSpc>
                          <a:spcPct val="115000"/>
                        </a:lnSpc>
                        <a:spcBef>
                          <a:spcPts val="1200"/>
                        </a:spcBef>
                        <a:spcAft>
                          <a:spcPts val="1200"/>
                        </a:spcAft>
                      </a:pPr>
                      <a:r>
                        <a:rPr lang="uk-UA" sz="1000">
                          <a:effectLst/>
                        </a:rPr>
                        <a:t>Total</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2224</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32%</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68%</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a:effectLst/>
                        </a:rPr>
                        <a:t>710</a:t>
                      </a:r>
                      <a:endParaRPr lang="uk-UA" sz="1100">
                        <a:effectLst/>
                        <a:latin typeface="Calibri"/>
                        <a:ea typeface="Calibri"/>
                        <a:cs typeface="Times New Roman"/>
                      </a:endParaRPr>
                    </a:p>
                  </a:txBody>
                  <a:tcPr marL="30480" marR="30480" marT="30480" marB="30480" anchor="ctr"/>
                </a:tc>
                <a:tc>
                  <a:txBody>
                    <a:bodyPr/>
                    <a:lstStyle/>
                    <a:p>
                      <a:pPr algn="r">
                        <a:lnSpc>
                          <a:spcPct val="115000"/>
                        </a:lnSpc>
                        <a:spcBef>
                          <a:spcPts val="1200"/>
                        </a:spcBef>
                        <a:spcAft>
                          <a:spcPts val="1200"/>
                        </a:spcAft>
                      </a:pPr>
                      <a:r>
                        <a:rPr lang="uk-UA" sz="1000" dirty="0">
                          <a:effectLst/>
                        </a:rPr>
                        <a:t>1514</a:t>
                      </a:r>
                      <a:endParaRPr lang="uk-UA" sz="1100" dirty="0">
                        <a:effectLst/>
                        <a:latin typeface="Calibri"/>
                        <a:ea typeface="Calibri"/>
                        <a:cs typeface="Times New Roman"/>
                      </a:endParaRPr>
                    </a:p>
                  </a:txBody>
                  <a:tcPr marL="30480" marR="30480" marT="30480" marB="30480" anchor="ctr"/>
                </a:tc>
              </a:tr>
            </a:tbl>
          </a:graphicData>
        </a:graphic>
      </p:graphicFrame>
    </p:spTree>
    <p:extLst>
      <p:ext uri="{BB962C8B-B14F-4D97-AF65-F5344CB8AC3E}">
        <p14:creationId xmlns:p14="http://schemas.microsoft.com/office/powerpoint/2010/main" val="317939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Of a total of 2,224 people aboard Titanic only 710, less than a third, survived and 1,514 perished. Men and members of the 2nd and 3rd class were less likely to survive. Of the male passengers in second class, 92 percent perished. Less than a quarter of third-class passengers survived</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555632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91264" cy="5433467"/>
          </a:xfrm>
        </p:spPr>
        <p:txBody>
          <a:bodyPr>
            <a:normAutofit fontScale="77500" lnSpcReduction="20000"/>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 was ethical:</a:t>
            </a:r>
          </a:p>
          <a:p>
            <a:pPr marL="0" indent="0">
              <a:buNone/>
            </a:pPr>
            <a:r>
              <a:rPr lang="en-US" dirty="0">
                <a:solidFill>
                  <a:srgbClr val="FFFF00"/>
                </a:solidFill>
              </a:rPr>
              <a:t>- It was ethical to keep to the women and children protocol</a:t>
            </a:r>
          </a:p>
          <a:p>
            <a:pPr marL="0" indent="0">
              <a:buNone/>
            </a:pPr>
            <a:r>
              <a:rPr lang="en-US" dirty="0">
                <a:solidFill>
                  <a:srgbClr val="FFFF00"/>
                </a:solidFill>
              </a:rPr>
              <a:t>- It was ethical for the crew to think of the passengers and sacrificed their own lives</a:t>
            </a:r>
          </a:p>
          <a:p>
            <a:pPr marL="0" indent="0">
              <a:buNone/>
            </a:pPr>
            <a:r>
              <a:rPr lang="en-US" dirty="0">
                <a:solidFill>
                  <a:srgbClr val="FFFF00"/>
                </a:solidFill>
              </a:rPr>
              <a:t>- It was ethical for men to give priority to the most desperate – women and children</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was not ethical:</a:t>
            </a:r>
          </a:p>
          <a:p>
            <a:pPr marL="0" indent="0">
              <a:buNone/>
            </a:pPr>
            <a:r>
              <a:rPr lang="en-US" dirty="0" smtClean="0">
                <a:solidFill>
                  <a:srgbClr val="FFFF00"/>
                </a:solidFill>
              </a:rPr>
              <a:t>- </a:t>
            </a:r>
            <a:r>
              <a:rPr lang="en-US" dirty="0">
                <a:solidFill>
                  <a:srgbClr val="FFFF00"/>
                </a:solidFill>
              </a:rPr>
              <a:t>To keep the lifeboats going partially loaded</a:t>
            </a:r>
          </a:p>
          <a:p>
            <a:pPr marL="0" indent="0">
              <a:buNone/>
            </a:pPr>
            <a:r>
              <a:rPr lang="en-US" dirty="0" smtClean="0">
                <a:solidFill>
                  <a:srgbClr val="FFFF00"/>
                </a:solidFill>
              </a:rPr>
              <a:t>- </a:t>
            </a:r>
            <a:r>
              <a:rPr lang="en-US" dirty="0">
                <a:solidFill>
                  <a:srgbClr val="FFFF00"/>
                </a:solidFill>
              </a:rPr>
              <a:t>It was cruel to leave passengers in third class, without distinction of age and gender, without access to the lifeboat deck.</a:t>
            </a:r>
          </a:p>
          <a:p>
            <a:pPr marL="0" indent="0">
              <a:buNone/>
            </a:pPr>
            <a:r>
              <a:rPr lang="en-US" dirty="0" smtClean="0">
                <a:solidFill>
                  <a:srgbClr val="FFFF00"/>
                </a:solidFill>
              </a:rPr>
              <a:t>- </a:t>
            </a:r>
            <a:r>
              <a:rPr lang="en-US" dirty="0">
                <a:solidFill>
                  <a:srgbClr val="FFFF00"/>
                </a:solidFill>
              </a:rPr>
              <a:t>It was not ethical for passengers in first class to leave in the boats that had room for other passengers.</a:t>
            </a:r>
          </a:p>
          <a:p>
            <a:pPr marL="0" indent="0">
              <a:buNone/>
            </a:pPr>
            <a:r>
              <a:rPr lang="en-US" dirty="0" smtClean="0">
                <a:solidFill>
                  <a:srgbClr val="FFFF00"/>
                </a:solidFill>
              </a:rPr>
              <a:t>- </a:t>
            </a:r>
            <a:r>
              <a:rPr lang="en-US" dirty="0">
                <a:solidFill>
                  <a:srgbClr val="FFFF00"/>
                </a:solidFill>
              </a:rPr>
              <a:t>It was not a moment for class and racial segregation.</a:t>
            </a:r>
          </a:p>
          <a:p>
            <a:pPr marL="0" indent="0">
              <a:buNone/>
            </a:pPr>
            <a:r>
              <a:rPr lang="en-US" dirty="0" smtClean="0">
                <a:solidFill>
                  <a:srgbClr val="FFFF00"/>
                </a:solidFill>
              </a:rPr>
              <a:t>- </a:t>
            </a:r>
            <a:r>
              <a:rPr lang="en-US" dirty="0">
                <a:solidFill>
                  <a:srgbClr val="FFFF00"/>
                </a:solidFill>
              </a:rPr>
              <a:t>It was not ethical to see people die in the water.</a:t>
            </a:r>
          </a:p>
          <a:p>
            <a:endParaRPr lang="ru-RU" dirty="0"/>
          </a:p>
        </p:txBody>
      </p:sp>
    </p:spTree>
    <p:extLst>
      <p:ext uri="{BB962C8B-B14F-4D97-AF65-F5344CB8AC3E}">
        <p14:creationId xmlns:p14="http://schemas.microsoft.com/office/powerpoint/2010/main" val="1472174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620688"/>
            <a:ext cx="8280920" cy="5832648"/>
          </a:xfrm>
        </p:spPr>
        <p:txBody>
          <a:bodyPr>
            <a:normAutofit fontScale="92500" lnSpcReduction="10000"/>
          </a:bodyPr>
          <a:lstStyle/>
          <a:p>
            <a:pPr lvl="0"/>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owned </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by  White Star Line, </a:t>
            </a:r>
            <a:r>
              <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 </a:t>
            </a:r>
            <a:r>
              <a:rPr lang="uk-UA"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prominent</a:t>
            </a:r>
            <a:r>
              <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uk-UA"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British</a:t>
            </a:r>
            <a:r>
              <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uk-UA"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shipping</a:t>
            </a:r>
            <a:r>
              <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uk-UA"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company</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on that time</a:t>
            </a:r>
            <a:endPar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lvl="0"/>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designed by experienced engineers, using some of the most advanced technologies and extensive safety features of the time</a:t>
            </a:r>
            <a:endPar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lvl="0"/>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intended to be the largest, most luxurious ships ever to sail.</a:t>
            </a:r>
            <a:endPar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lvl="0"/>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there was a telephone system, a lending library and a large barber shop on the ship. The First-class section had a swimming pool, a gymnasium, squash court, Turkish bath, Electric bath and a Verandah Cafe.</a:t>
            </a:r>
            <a:endPar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4116784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424936" cy="6192688"/>
          </a:xfrm>
        </p:spPr>
        <p:txBody>
          <a:bodyPr>
            <a:normAutofit fontScale="85000" lnSpcReduction="10000"/>
          </a:bodyPr>
          <a:lstStyle/>
          <a:p>
            <a:pPr lvl="0"/>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the maiden voyage of Titanic some of the most prominent people of the day were travelling in first class. Among them were millionaire John Jacob Astor IV and his wife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Madeleine,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industrialist Benjamin Guggenheim, Macy's owner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Isidor</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Straus and his wife Ida, Denver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millionairess</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Margaret "Molly" Brown (known afterward as the "Unsinkable Molly Brown" due to her efforts in helping other passengers while the ship sank</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George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Dunton</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Widener, his wife Eleanor, and son Harry,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journalist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William Thomas Stead, the Countess of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Rothes</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United States presidential aide Archibald Butt, author and socialite Helen Churchill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Candee</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author Jacques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Futrelle</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and his wife May and their friends, Broadway producers Henry and Rene Harris and silent film actress Dorothy Gibson among others.</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00625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147248" cy="5505475"/>
          </a:xfrm>
        </p:spPr>
        <p:txBody>
          <a:bodyPr>
            <a:normAutofit/>
          </a:bodyPr>
          <a:lstStyle/>
          <a:p>
            <a:pPr lvl="0"/>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On the night of Sunday, 14 April 1912, the moon was not visible in the clear sky (being two days before new moon), the temperature had dropped to near freezing, and the ocean was flat calm.</a:t>
            </a:r>
            <a:endPar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lvl="0"/>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There were more than 2 messages warning the crew about ice, but they failed to reach the bridge.</a:t>
            </a:r>
            <a:endPar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lvl="0"/>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After the triple bell signal the panic began</a:t>
            </a:r>
            <a:endPar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95892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1556792"/>
            <a:ext cx="8229600" cy="4525963"/>
          </a:xfrm>
        </p:spPr>
        <p:txBody>
          <a:bodyPr/>
          <a:lstStyle/>
          <a:p>
            <a:pPr lvl="0"/>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ship made its fatal collision at an estimated 37 seconds</a:t>
            </a:r>
            <a:endParaRPr lang="uk-UA"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lvl="0"/>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iceberg scraped the ship's starboard (right) side, buckling the hull in several places and popping out rivets below the waterline over a length of 299 feet (90 m)</a:t>
            </a:r>
            <a:endParaRPr lang="uk-UA"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endParaRPr lang="ru-RU" dirty="0"/>
          </a:p>
        </p:txBody>
      </p:sp>
    </p:spTree>
    <p:extLst>
      <p:ext uri="{BB962C8B-B14F-4D97-AF65-F5344CB8AC3E}">
        <p14:creationId xmlns:p14="http://schemas.microsoft.com/office/powerpoint/2010/main" val="1198930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363272" cy="5577483"/>
          </a:xfrm>
        </p:spPr>
        <p:txBody>
          <a:bodyPr>
            <a:normAutofit fontScale="92500" lnSpcReduction="10000"/>
          </a:bodyPr>
          <a:lstStyle/>
          <a:p>
            <a:pPr lvl="0"/>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For her maiden voyage, Titanic carried a total of 20 lifeboats of three different varieties:[30]</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Lifeboats 1 and 2: emergency wooden cutters: 25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ft</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(7.62 m) 2 in long by 7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ft</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(2.13 m) 2 in wide by 3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ft</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(0.91 m) 2 in deep; capacity 326.6 cubic feet (9.25 m3) or 40 people.[30]</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Lifeboats 3 to 16: wooden lifeboats: 30' long by 9'1" wide by 4' deep; capacity 655.2 cubic feet (18.55 m3) or 65 people.[30]</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Lifeboats A, B, C and D: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Englehardt</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"collapsible" lifeboats: 27'5" long by 8' wide by 3' deep; capacity 376.6 cubic feet (10.66 m3) or 47 people.</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75778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91264" cy="5577483"/>
          </a:xfrm>
        </p:spPr>
        <p:txBody>
          <a:bodyPr>
            <a:normAutofit/>
          </a:bodyPr>
          <a:lstStyle/>
          <a:p>
            <a:pPr lvl="0"/>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first lifeboat launched was Lifeboat 7 on the starboard side with 28 people on board out of a capacity of 65.</a:t>
            </a:r>
            <a:endPar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lvl="0"/>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Lifeboat 6 and Lifeboat 5 were launched ten minutes later.</a:t>
            </a:r>
            <a:endPar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lvl="0"/>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Lifeboat 1 was the fifth lifeboat to be launched with 12 people. </a:t>
            </a:r>
            <a:endPar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lvl="0"/>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Lifeboat 11 was overloaded with 70 people. </a:t>
            </a:r>
            <a:endPar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lvl="0"/>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Collapsible D was the last lifeboat to be launched.</a:t>
            </a:r>
            <a:endPar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357724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lvl="0" indent="0">
              <a:buNone/>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Titanic carried 20 lifeboats with a total capacity of 1,178 people. While not enough to hold all of the passengers and crew, though Titanic carried more boats than was required by the British Board of Trade Regulations. At the time, the number of lifeboats required was determined by a ship's gross register tonnage, rather than her passenger capacity.</a:t>
            </a:r>
            <a:endPar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buNone/>
            </a:pPr>
            <a:endParaRPr lang="ru-RU" dirty="0"/>
          </a:p>
        </p:txBody>
      </p:sp>
    </p:spTree>
    <p:extLst>
      <p:ext uri="{BB962C8B-B14F-4D97-AF65-F5344CB8AC3E}">
        <p14:creationId xmlns:p14="http://schemas.microsoft.com/office/powerpoint/2010/main" val="3113141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reasons for lifeboats to leave empty</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Объект 2"/>
          <p:cNvSpPr>
            <a:spLocks noGrp="1"/>
          </p:cNvSpPr>
          <p:nvPr>
            <p:ph idx="1"/>
          </p:nvPr>
        </p:nvSpPr>
        <p:spPr/>
        <p:txBody>
          <a:bodyPr>
            <a:normAutofit fontScale="85000" lnSpcReduction="20000"/>
          </a:bodyPr>
          <a:lstStyle/>
          <a:p>
            <a:pPr lvl="0"/>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The order “Ladies and children first” was understood by the crew in a peculiar way, they didn’t allow male-passengers to enter the lifeboat, taking their place themselves.</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Passengers were reluctant to leave the apparent safety of the ship to board small lifeboats.</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Moreover, large numbers of Third Class passengers were unable to reach the lifeboat deck through unfamiliar parts of the ship and past barriers, although some stewards such as John Edward Hart and William Denton Cox successfully led groups from Third Class to the lifeboats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33255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TotalTime>
  <Words>1106</Words>
  <Application>Microsoft Office PowerPoint</Application>
  <PresentationFormat>Экран (4:3)</PresentationFormat>
  <Paragraphs>116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Titanic the “unsinkable” ghost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reasons for lifeboats to leave empty:</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Deemon</dc:creator>
  <cp:lastModifiedBy>Admin</cp:lastModifiedBy>
  <cp:revision>7</cp:revision>
  <dcterms:created xsi:type="dcterms:W3CDTF">2011-10-07T20:34:21Z</dcterms:created>
  <dcterms:modified xsi:type="dcterms:W3CDTF">2012-11-07T18:44:46Z</dcterms:modified>
</cp:coreProperties>
</file>