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22"/>
  </p:notesMasterIdLst>
  <p:handoutMasterIdLst>
    <p:handoutMasterId r:id="rId23"/>
  </p:handoutMasterIdLst>
  <p:sldIdLst>
    <p:sldId id="256" r:id="rId2"/>
    <p:sldId id="304" r:id="rId3"/>
    <p:sldId id="273" r:id="rId4"/>
    <p:sldId id="289" r:id="rId5"/>
    <p:sldId id="270" r:id="rId6"/>
    <p:sldId id="291" r:id="rId7"/>
    <p:sldId id="271" r:id="rId8"/>
    <p:sldId id="305" r:id="rId9"/>
    <p:sldId id="274" r:id="rId10"/>
    <p:sldId id="306" r:id="rId11"/>
    <p:sldId id="298" r:id="rId12"/>
    <p:sldId id="296" r:id="rId13"/>
    <p:sldId id="275" r:id="rId14"/>
    <p:sldId id="279" r:id="rId15"/>
    <p:sldId id="307" r:id="rId16"/>
    <p:sldId id="308" r:id="rId17"/>
    <p:sldId id="309" r:id="rId18"/>
    <p:sldId id="302" r:id="rId19"/>
    <p:sldId id="310" r:id="rId20"/>
    <p:sldId id="311"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pole" initials="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444" autoAdjust="0"/>
  </p:normalViewPr>
  <p:slideViewPr>
    <p:cSldViewPr>
      <p:cViewPr>
        <p:scale>
          <a:sx n="100" d="100"/>
          <a:sy n="100" d="100"/>
        </p:scale>
        <p:origin x="-306" y="-1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44ABBC7-70AD-463A-9EAC-85FC44476379}" type="datetimeFigureOut">
              <a:rPr lang="ru-RU" smtClean="0"/>
              <a:pPr/>
              <a:t>22.04.2012</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254535C-7923-4822-9D35-7DA12F6752B5}" type="slidenum">
              <a:rPr lang="ru-RU" smtClean="0"/>
              <a:pPr/>
              <a:t>‹#›</a:t>
            </a:fld>
            <a:endParaRPr lang="ru-RU"/>
          </a:p>
        </p:txBody>
      </p:sp>
    </p:spTree>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CFE568-EAB5-40DE-BB30-15C26EB11A47}" type="datetimeFigureOut">
              <a:rPr lang="ru-RU" smtClean="0"/>
              <a:pPr/>
              <a:t>22.04.2012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ACC2BF-5327-4F38-938F-59391ABCED78}" type="slidenum">
              <a:rPr lang="ru-RU" smtClean="0"/>
              <a:pPr/>
              <a:t>‹#›</a:t>
            </a:fld>
            <a:endParaRPr lang="ru-RU"/>
          </a:p>
        </p:txBody>
      </p:sp>
    </p:spTree>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lnSpc>
                <a:spcPct val="80000"/>
              </a:lnSpc>
            </a:pPr>
            <a:endParaRPr lang="ru-RU" sz="800" smtClean="0"/>
          </a:p>
        </p:txBody>
      </p:sp>
      <p:sp>
        <p:nvSpPr>
          <p:cNvPr id="5" name="Нижний колонтитул 4"/>
          <p:cNvSpPr>
            <a:spLocks noGrp="1"/>
          </p:cNvSpPr>
          <p:nvPr>
            <p:ph type="ftr" sz="quarter" idx="10"/>
          </p:nvPr>
        </p:nvSpPr>
        <p:spPr/>
        <p:txBody>
          <a:bodyP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ижний колонтитул 3"/>
          <p:cNvSpPr>
            <a:spLocks noGrp="1"/>
          </p:cNvSpPr>
          <p:nvPr>
            <p:ph type="ftr" sz="quarter" idx="10"/>
          </p:nvPr>
        </p:nvSpPr>
        <p:spPr/>
        <p:txBody>
          <a:bodyPr/>
          <a:lstStyle/>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ижний колонтитул 3"/>
          <p:cNvSpPr>
            <a:spLocks noGrp="1"/>
          </p:cNvSpPr>
          <p:nvPr>
            <p:ph type="ftr" sz="quarter" idx="10"/>
          </p:nvPr>
        </p:nvSpPr>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97DCE390-F8B0-4995-98A4-8E8466D5DBAE}" type="datetime1">
              <a:rPr lang="ru-RU" smtClean="0"/>
              <a:pPr/>
              <a:t>22.04.2012</a:t>
            </a:fld>
            <a:endParaRPr lang="ru-RU"/>
          </a:p>
        </p:txBody>
      </p:sp>
      <p:sp>
        <p:nvSpPr>
          <p:cNvPr id="17" name="Нижний колонтитул 16"/>
          <p:cNvSpPr>
            <a:spLocks noGrp="1"/>
          </p:cNvSpPr>
          <p:nvPr>
            <p:ph type="ftr" sz="quarter" idx="11"/>
          </p:nvPr>
        </p:nvSpPr>
        <p:spPr/>
        <p:txBody>
          <a:bodyPr/>
          <a:lstStyle/>
          <a:p>
            <a:r>
              <a:rPr lang="ru-RU" smtClean="0"/>
              <a:t>ЗДОРОВЫЙ ОБРАЗ ЖИЗНИ</a:t>
            </a:r>
            <a:endParaRPr lang="ru-RU"/>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577B3B1-8824-450F-AC22-CEB7E09E70AB}" type="slidenum">
              <a:rPr lang="ru-RU" smtClean="0"/>
              <a:pPr/>
              <a:t>‹#›</a:t>
            </a:fld>
            <a:endParaRPr lang="ru-RU"/>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5E2AEBD-71F0-4D8A-8E5C-DD52C977B1FE}" type="datetime1">
              <a:rPr lang="ru-RU" smtClean="0"/>
              <a:pPr/>
              <a:t>22.04.2012</a:t>
            </a:fld>
            <a:endParaRPr lang="ru-RU"/>
          </a:p>
        </p:txBody>
      </p:sp>
      <p:sp>
        <p:nvSpPr>
          <p:cNvPr id="5" name="Нижний колонтитул 4"/>
          <p:cNvSpPr>
            <a:spLocks noGrp="1"/>
          </p:cNvSpPr>
          <p:nvPr>
            <p:ph type="ftr" sz="quarter" idx="11"/>
          </p:nvPr>
        </p:nvSpPr>
        <p:spPr/>
        <p:txBody>
          <a:bodyPr/>
          <a:lstStyle/>
          <a:p>
            <a:r>
              <a:rPr lang="ru-RU" smtClean="0"/>
              <a:t>ЗДОРОВЫЙ ОБРАЗ ЖИЗНИ</a:t>
            </a:r>
            <a:endParaRPr lang="ru-RU"/>
          </a:p>
        </p:txBody>
      </p:sp>
      <p:sp>
        <p:nvSpPr>
          <p:cNvPr id="6" name="Номер слайда 5"/>
          <p:cNvSpPr>
            <a:spLocks noGrp="1"/>
          </p:cNvSpPr>
          <p:nvPr>
            <p:ph type="sldNum" sz="quarter" idx="12"/>
          </p:nvPr>
        </p:nvSpPr>
        <p:spPr/>
        <p:txBody>
          <a:bodyPr/>
          <a:lstStyle/>
          <a:p>
            <a:fld id="{2577B3B1-8824-450F-AC22-CEB7E09E70AB}"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2577B3B1-8824-450F-AC22-CEB7E09E70AB}" type="slidenum">
              <a:rPr lang="ru-RU" smtClean="0"/>
              <a:pPr/>
              <a:t>‹#›</a:t>
            </a:fld>
            <a:endParaRPr lang="ru-RU"/>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1BEF0D1-3B00-419D-88B4-307CEEE4D9CE}" type="datetime1">
              <a:rPr lang="ru-RU" smtClean="0"/>
              <a:pPr/>
              <a:t>22.04.2012</a:t>
            </a:fld>
            <a:endParaRPr lang="ru-RU"/>
          </a:p>
        </p:txBody>
      </p:sp>
      <p:sp>
        <p:nvSpPr>
          <p:cNvPr id="5" name="Нижний колонтитул 4"/>
          <p:cNvSpPr>
            <a:spLocks noGrp="1"/>
          </p:cNvSpPr>
          <p:nvPr>
            <p:ph type="ftr" sz="quarter" idx="11"/>
          </p:nvPr>
        </p:nvSpPr>
        <p:spPr/>
        <p:txBody>
          <a:bodyPr/>
          <a:lstStyle/>
          <a:p>
            <a:r>
              <a:rPr lang="ru-RU" smtClean="0"/>
              <a:t>ЗДОРОВЫЙ ОБРАЗ ЖИЗНИ</a:t>
            </a:r>
            <a:endParaRPr lang="ru-RU"/>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042DAFFD-FD4A-4C34-AB57-4B601CEA896E}" type="datetime1">
              <a:rPr lang="ru-RU" smtClean="0"/>
              <a:pPr/>
              <a:t>22.04.2012</a:t>
            </a:fld>
            <a:endParaRPr lang="ru-RU"/>
          </a:p>
        </p:txBody>
      </p:sp>
      <p:sp>
        <p:nvSpPr>
          <p:cNvPr id="5" name="Нижний колонтитул 4"/>
          <p:cNvSpPr>
            <a:spLocks noGrp="1"/>
          </p:cNvSpPr>
          <p:nvPr>
            <p:ph type="ftr" sz="quarter" idx="11"/>
          </p:nvPr>
        </p:nvSpPr>
        <p:spPr/>
        <p:txBody>
          <a:bodyPr/>
          <a:lstStyle/>
          <a:p>
            <a:r>
              <a:rPr lang="ru-RU" smtClean="0"/>
              <a:t>ЗДОРОВЫЙ ОБРАЗ ЖИЗНИ</a:t>
            </a:r>
            <a:endParaRPr lang="ru-RU"/>
          </a:p>
        </p:txBody>
      </p:sp>
      <p:sp>
        <p:nvSpPr>
          <p:cNvPr id="6" name="Номер слайда 5"/>
          <p:cNvSpPr>
            <a:spLocks noGrp="1"/>
          </p:cNvSpPr>
          <p:nvPr>
            <p:ph type="sldNum" sz="quarter" idx="12"/>
          </p:nvPr>
        </p:nvSpPr>
        <p:spPr>
          <a:xfrm>
            <a:off x="4361688" y="1026372"/>
            <a:ext cx="457200" cy="441325"/>
          </a:xfrm>
        </p:spPr>
        <p:txBody>
          <a:bodyPr/>
          <a:lstStyle/>
          <a:p>
            <a:fld id="{2577B3B1-8824-450F-AC22-CEB7E09E70AB}" type="slidenum">
              <a:rPr lang="ru-RU" smtClean="0"/>
              <a:pPr/>
              <a:t>‹#›</a:t>
            </a:fld>
            <a:endParaRPr lang="ru-RU"/>
          </a:p>
        </p:txBody>
      </p:sp>
      <p:sp>
        <p:nvSpPr>
          <p:cNvPr id="8" name="Содержимое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r>
              <a:rPr lang="ru-RU" smtClean="0"/>
              <a:t>ЗДОРОВЫЙ ОБРАЗ ЖИЗНИ</a:t>
            </a:r>
            <a:endParaRPr lang="ru-RU"/>
          </a:p>
        </p:txBody>
      </p:sp>
      <p:sp>
        <p:nvSpPr>
          <p:cNvPr id="4" name="Дата 3"/>
          <p:cNvSpPr>
            <a:spLocks noGrp="1"/>
          </p:cNvSpPr>
          <p:nvPr>
            <p:ph type="dt" sz="half" idx="10"/>
          </p:nvPr>
        </p:nvSpPr>
        <p:spPr/>
        <p:txBody>
          <a:bodyPr/>
          <a:lstStyle/>
          <a:p>
            <a:fld id="{009A2A95-EE28-4745-AE5A-6A8473A243CE}" type="datetime1">
              <a:rPr lang="ru-RU" smtClean="0"/>
              <a:pPr/>
              <a:t>22.04.2012</a:t>
            </a:fld>
            <a:endParaRPr lang="ru-RU"/>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577B3B1-8824-450F-AC22-CEB7E09E70AB}" type="slidenum">
              <a:rPr lang="ru-RU" smtClean="0"/>
              <a:pPr/>
              <a:t>‹#›</a:t>
            </a:fld>
            <a:endParaRPr lang="ru-RU"/>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87C5F8BF-AB6D-4455-BA26-BBFF7EF34938}" type="datetime1">
              <a:rPr lang="ru-RU" smtClean="0"/>
              <a:pPr/>
              <a:t>22.04.2012</a:t>
            </a:fld>
            <a:endParaRPr lang="ru-RU"/>
          </a:p>
        </p:txBody>
      </p:sp>
      <p:sp>
        <p:nvSpPr>
          <p:cNvPr id="6" name="Нижний колонтитул 5"/>
          <p:cNvSpPr>
            <a:spLocks noGrp="1"/>
          </p:cNvSpPr>
          <p:nvPr>
            <p:ph type="ftr" sz="quarter" idx="11"/>
          </p:nvPr>
        </p:nvSpPr>
        <p:spPr/>
        <p:txBody>
          <a:bodyPr/>
          <a:lstStyle/>
          <a:p>
            <a:r>
              <a:rPr lang="ru-RU" smtClean="0"/>
              <a:t>ЗДОРОВЫЙ ОБРАЗ ЖИЗНИ</a:t>
            </a:r>
            <a:endParaRPr lang="ru-RU"/>
          </a:p>
        </p:txBody>
      </p:sp>
      <p:sp>
        <p:nvSpPr>
          <p:cNvPr id="7" name="Номер слайда 6"/>
          <p:cNvSpPr>
            <a:spLocks noGrp="1"/>
          </p:cNvSpPr>
          <p:nvPr>
            <p:ph type="sldNum" sz="quarter" idx="12"/>
          </p:nvPr>
        </p:nvSpPr>
        <p:spPr/>
        <p:txBody>
          <a:bodyPr/>
          <a:lstStyle/>
          <a:p>
            <a:fld id="{2577B3B1-8824-450F-AC22-CEB7E09E70AB}" type="slidenum">
              <a:rPr lang="ru-RU" smtClean="0"/>
              <a:pPr/>
              <a:t>‹#›</a:t>
            </a:fld>
            <a:endParaRPr lang="ru-RU"/>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40E77A09-474A-4E11-B6F1-4C1DDC648FEB}" type="datetime1">
              <a:rPr lang="ru-RU" smtClean="0"/>
              <a:pPr/>
              <a:t>22.04.2012</a:t>
            </a:fld>
            <a:endParaRPr lang="ru-RU"/>
          </a:p>
        </p:txBody>
      </p:sp>
      <p:sp>
        <p:nvSpPr>
          <p:cNvPr id="8" name="Нижний колонтитул 7"/>
          <p:cNvSpPr>
            <a:spLocks noGrp="1"/>
          </p:cNvSpPr>
          <p:nvPr>
            <p:ph type="ftr" sz="quarter" idx="11"/>
          </p:nvPr>
        </p:nvSpPr>
        <p:spPr>
          <a:xfrm>
            <a:off x="304800" y="6409944"/>
            <a:ext cx="3581400" cy="365760"/>
          </a:xfrm>
        </p:spPr>
        <p:txBody>
          <a:bodyPr/>
          <a:lstStyle/>
          <a:p>
            <a:r>
              <a:rPr lang="ru-RU" smtClean="0"/>
              <a:t>ЗДОРОВЫЙ ОБРАЗ ЖИЗНИ</a:t>
            </a:r>
            <a:endParaRPr lang="ru-RU"/>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Содержимое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Содержимое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2577B3B1-8824-450F-AC22-CEB7E09E70AB}" type="slidenum">
              <a:rPr lang="ru-RU" smtClean="0"/>
              <a:pPr/>
              <a:t>‹#›</a:t>
            </a:fld>
            <a:endParaRPr lang="ru-RU"/>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9A05A30B-55A8-48E7-9F21-5A9887DAD518}" type="datetime1">
              <a:rPr lang="ru-RU" smtClean="0"/>
              <a:pPr/>
              <a:t>22.04.2012</a:t>
            </a:fld>
            <a:endParaRPr lang="ru-RU"/>
          </a:p>
        </p:txBody>
      </p:sp>
      <p:sp>
        <p:nvSpPr>
          <p:cNvPr id="4" name="Нижний колонтитул 3"/>
          <p:cNvSpPr>
            <a:spLocks noGrp="1"/>
          </p:cNvSpPr>
          <p:nvPr>
            <p:ph type="ftr" sz="quarter" idx="11"/>
          </p:nvPr>
        </p:nvSpPr>
        <p:spPr/>
        <p:txBody>
          <a:bodyPr/>
          <a:lstStyle/>
          <a:p>
            <a:r>
              <a:rPr lang="ru-RU" smtClean="0"/>
              <a:t>ЗДОРОВЫЙ ОБРАЗ ЖИЗНИ</a:t>
            </a:r>
            <a:endParaRPr lang="ru-RU"/>
          </a:p>
        </p:txBody>
      </p:sp>
      <p:sp>
        <p:nvSpPr>
          <p:cNvPr id="5" name="Номер слайда 4"/>
          <p:cNvSpPr>
            <a:spLocks noGrp="1"/>
          </p:cNvSpPr>
          <p:nvPr>
            <p:ph type="sldNum" sz="quarter" idx="12"/>
          </p:nvPr>
        </p:nvSpPr>
        <p:spPr>
          <a:xfrm>
            <a:off x="4343400" y="1036020"/>
            <a:ext cx="457200" cy="441325"/>
          </a:xfrm>
        </p:spPr>
        <p:txBody>
          <a:bodyPr/>
          <a:lstStyle/>
          <a:p>
            <a:fld id="{2577B3B1-8824-450F-AC22-CEB7E09E70A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72C1970F-2923-4473-AA2F-51127C9F88CE}" type="datetime1">
              <a:rPr lang="ru-RU" smtClean="0"/>
              <a:pPr/>
              <a:t>22.04.2012</a:t>
            </a:fld>
            <a:endParaRPr lang="ru-RU"/>
          </a:p>
        </p:txBody>
      </p:sp>
      <p:sp>
        <p:nvSpPr>
          <p:cNvPr id="3" name="Нижний колонтитул 2"/>
          <p:cNvSpPr>
            <a:spLocks noGrp="1"/>
          </p:cNvSpPr>
          <p:nvPr>
            <p:ph type="ftr" sz="quarter" idx="11"/>
          </p:nvPr>
        </p:nvSpPr>
        <p:spPr/>
        <p:txBody>
          <a:bodyPr/>
          <a:lstStyle/>
          <a:p>
            <a:r>
              <a:rPr lang="ru-RU" smtClean="0"/>
              <a:t>ЗДОРОВЫЙ ОБРАЗ ЖИЗНИ</a:t>
            </a:r>
            <a:endParaRPr lang="ru-RU"/>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577B3B1-8824-450F-AC22-CEB7E09E70A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Содержимое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577B3B1-8824-450F-AC22-CEB7E09E70AB}" type="slidenum">
              <a:rPr lang="ru-RU" smtClean="0"/>
              <a:pPr/>
              <a:t>‹#›</a:t>
            </a:fld>
            <a:endParaRPr lang="ru-RU"/>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3A600939-974B-418C-BF36-7E3D61E8572C}" type="datetime1">
              <a:rPr lang="ru-RU" smtClean="0"/>
              <a:pPr/>
              <a:t>22.04.2012</a:t>
            </a:fld>
            <a:endParaRPr lang="ru-RU"/>
          </a:p>
        </p:txBody>
      </p:sp>
      <p:sp>
        <p:nvSpPr>
          <p:cNvPr id="6" name="Нижний колонтитул 5"/>
          <p:cNvSpPr>
            <a:spLocks noGrp="1"/>
          </p:cNvSpPr>
          <p:nvPr>
            <p:ph type="ftr" sz="quarter" idx="11"/>
          </p:nvPr>
        </p:nvSpPr>
        <p:spPr>
          <a:xfrm>
            <a:off x="301752" y="6410848"/>
            <a:ext cx="3383280" cy="365760"/>
          </a:xfrm>
        </p:spPr>
        <p:txBody>
          <a:bodyPr/>
          <a:lstStyle/>
          <a:p>
            <a:r>
              <a:rPr lang="ru-RU" smtClean="0"/>
              <a:t>ЗДОРОВЫЙ ОБРАЗ ЖИЗНИ</a:t>
            </a:r>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2577B3B1-8824-450F-AC22-CEB7E09E70AB}" type="slidenum">
              <a:rPr lang="ru-RU" smtClean="0"/>
              <a:pPr/>
              <a:t>‹#›</a:t>
            </a:fld>
            <a:endParaRPr lang="ru-RU"/>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C1F3454B-014A-4D46-8324-9CC43569B0A3}" type="datetime1">
              <a:rPr lang="ru-RU" smtClean="0"/>
              <a:pPr/>
              <a:t>22.04.2012</a:t>
            </a:fld>
            <a:endParaRPr lang="ru-RU"/>
          </a:p>
        </p:txBody>
      </p:sp>
      <p:sp>
        <p:nvSpPr>
          <p:cNvPr id="6" name="Нижний колонтитул 5"/>
          <p:cNvSpPr>
            <a:spLocks noGrp="1"/>
          </p:cNvSpPr>
          <p:nvPr>
            <p:ph type="ftr" sz="quarter" idx="11"/>
          </p:nvPr>
        </p:nvSpPr>
        <p:spPr>
          <a:xfrm>
            <a:off x="301752" y="6410848"/>
            <a:ext cx="3584448" cy="365760"/>
          </a:xfrm>
        </p:spPr>
        <p:txBody>
          <a:bodyPr/>
          <a:lstStyle/>
          <a:p>
            <a:r>
              <a:rPr lang="ru-RU" smtClean="0"/>
              <a:t>ЗДОРОВЫЙ ОБРАЗ ЖИЗНИ</a:t>
            </a:r>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53889E5-C35F-43D4-A373-57C57F7CF5F5}" type="datetime1">
              <a:rPr lang="ru-RU" smtClean="0"/>
              <a:pPr/>
              <a:t>22.04.2012</a:t>
            </a:fld>
            <a:endParaRPr lang="ru-RU"/>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ru-RU" smtClean="0"/>
              <a:t>ЗДОРОВЫЙ ОБРАЗ ЖИЗНИ</a:t>
            </a:r>
            <a:endParaRPr lang="ru-RU"/>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577B3B1-8824-450F-AC22-CEB7E09E70AB}" type="slidenum">
              <a:rPr lang="ru-RU" smtClean="0"/>
              <a:pPr/>
              <a:t>‹#›</a:t>
            </a:fld>
            <a:endParaRPr lang="ru-RU"/>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4.wmf"/><Relationship Id="rId7" Type="http://schemas.openxmlformats.org/officeDocument/2006/relationships/image" Target="../media/image8.w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wmf"/><Relationship Id="rId5" Type="http://schemas.openxmlformats.org/officeDocument/2006/relationships/image" Target="../media/image6.wmf"/><Relationship Id="rId10" Type="http://schemas.openxmlformats.org/officeDocument/2006/relationships/image" Target="../media/image11.png"/><Relationship Id="rId4" Type="http://schemas.openxmlformats.org/officeDocument/2006/relationships/image" Target="../media/image5.wmf"/><Relationship Id="rId9" Type="http://schemas.openxmlformats.org/officeDocument/2006/relationships/image" Target="../media/image10.wmf"/></Relationships>
</file>

<file path=ppt/slides/_rels/slide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1600" y="2636912"/>
            <a:ext cx="7406640" cy="1472184"/>
          </a:xfrm>
        </p:spPr>
        <p:txBody>
          <a:bodyPr>
            <a:normAutofit/>
          </a:bodyPr>
          <a:lstStyle/>
          <a:p>
            <a:pPr algn="ctr"/>
            <a:r>
              <a:rPr lang="ru-RU" dirty="0" smtClean="0">
                <a:solidFill>
                  <a:srgbClr val="C00000"/>
                </a:solidFill>
              </a:rPr>
              <a:t>Здоровая семья – здоровый ребёнок</a:t>
            </a:r>
            <a:endParaRPr lang="ru-RU" dirty="0">
              <a:solidFill>
                <a:srgbClr val="C00000"/>
              </a:solidFill>
            </a:endParaRPr>
          </a:p>
        </p:txBody>
      </p:sp>
      <p:sp>
        <p:nvSpPr>
          <p:cNvPr id="3" name="Прямоугольник 2"/>
          <p:cNvSpPr/>
          <p:nvPr/>
        </p:nvSpPr>
        <p:spPr>
          <a:xfrm>
            <a:off x="2571736" y="928670"/>
            <a:ext cx="4497578" cy="954107"/>
          </a:xfrm>
          <a:prstGeom prst="rect">
            <a:avLst/>
          </a:prstGeom>
          <a:noFill/>
        </p:spPr>
        <p:txBody>
          <a:bodyPr wrap="square" lIns="91440" tIns="45720" rIns="91440" bIns="45720">
            <a:spAutoFit/>
          </a:bodyPr>
          <a:lstStyle/>
          <a:p>
            <a:pPr algn="ctr"/>
            <a:r>
              <a:rPr lang="ru-RU" sz="2800" b="1" u="sng"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Родительское собрание</a:t>
            </a:r>
            <a:endParaRPr lang="ru-RU" sz="2800" b="1" u="sng"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7" name="Прямоугольник 6"/>
          <p:cNvSpPr/>
          <p:nvPr/>
        </p:nvSpPr>
        <p:spPr>
          <a:xfrm>
            <a:off x="4957356" y="4941168"/>
            <a:ext cx="3794500" cy="954107"/>
          </a:xfrm>
          <a:prstGeom prst="rect">
            <a:avLst/>
          </a:prstGeom>
          <a:noFill/>
        </p:spPr>
        <p:txBody>
          <a:bodyPr wrap="none" lIns="91440" tIns="45720" rIns="91440" bIns="45720">
            <a:spAutoFit/>
          </a:bodyPr>
          <a:lstStyle/>
          <a:p>
            <a:pPr algn="r"/>
            <a:r>
              <a:rPr lang="ru-RU" sz="2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Подготовила:</a:t>
            </a:r>
          </a:p>
          <a:p>
            <a:pPr algn="r"/>
            <a:r>
              <a:rPr lang="ru-RU" sz="2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ученица 9 класса Ли А.</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Рациональное питание</a:t>
            </a:r>
            <a:endParaRPr lang="ru-RU" dirty="0"/>
          </a:p>
        </p:txBody>
      </p:sp>
      <p:sp>
        <p:nvSpPr>
          <p:cNvPr id="3" name="Содержимое 2"/>
          <p:cNvSpPr>
            <a:spLocks noGrp="1"/>
          </p:cNvSpPr>
          <p:nvPr>
            <p:ph sz="quarter" idx="1"/>
          </p:nvPr>
        </p:nvSpPr>
        <p:spPr/>
        <p:txBody>
          <a:bodyPr>
            <a:normAutofit/>
          </a:bodyPr>
          <a:lstStyle/>
          <a:p>
            <a:r>
              <a:rPr lang="ru-RU" b="1" dirty="0" smtClean="0">
                <a:solidFill>
                  <a:srgbClr val="FF0000"/>
                </a:solidFill>
              </a:rPr>
              <a:t>Правильное питание </a:t>
            </a:r>
            <a:r>
              <a:rPr lang="ru-RU" dirty="0" smtClean="0">
                <a:solidFill>
                  <a:srgbClr val="002060"/>
                </a:solidFill>
              </a:rPr>
              <a:t>– это то, о чем должны заботиться родители в первую очередь, желая видеть своего ребенка здоровым.</a:t>
            </a:r>
          </a:p>
          <a:p>
            <a:r>
              <a:rPr lang="ru-RU" dirty="0" smtClean="0">
                <a:solidFill>
                  <a:srgbClr val="002060"/>
                </a:solidFill>
              </a:rPr>
              <a:t> Родителям нельзя забывать о том, что соблюдение режима питания – основа здорового образа жизни. Правильное питание организовать не просто. Нужно заботиться о том, чтобы в рационе ребенка правильно сочетались различные продукты и химические вещества.</a:t>
            </a:r>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7" name="Picture 4"/>
          <p:cNvPicPr>
            <a:picLocks noChangeAspect="1" noChangeArrowheads="1"/>
          </p:cNvPicPr>
          <p:nvPr/>
        </p:nvPicPr>
        <p:blipFill>
          <a:blip r:embed="rId2" cstate="print"/>
          <a:srcRect/>
          <a:stretch>
            <a:fillRect/>
          </a:stretch>
        </p:blipFill>
        <p:spPr bwMode="auto">
          <a:xfrm>
            <a:off x="2627784" y="620688"/>
            <a:ext cx="3659188" cy="2286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2" name="Прямоугольник 11"/>
          <p:cNvSpPr>
            <a:spLocks noChangeArrowheads="1"/>
          </p:cNvSpPr>
          <p:nvPr/>
        </p:nvSpPr>
        <p:spPr bwMode="auto">
          <a:xfrm>
            <a:off x="395536" y="3356992"/>
            <a:ext cx="8290173" cy="2677656"/>
          </a:xfrm>
          <a:prstGeom prst="rect">
            <a:avLst/>
          </a:prstGeom>
          <a:noFill/>
          <a:ln w="9525">
            <a:noFill/>
            <a:miter lim="800000"/>
            <a:headEnd/>
            <a:tailEnd/>
          </a:ln>
        </p:spPr>
        <p:txBody>
          <a:bodyPr wrap="square">
            <a:spAutoFit/>
          </a:bodyPr>
          <a:lstStyle/>
          <a:p>
            <a:pPr algn="just"/>
            <a:r>
              <a:rPr lang="ru-RU" sz="2800" b="1" dirty="0" smtClean="0">
                <a:solidFill>
                  <a:srgbClr val="002060"/>
                </a:solidFill>
              </a:rPr>
              <a:t>      Главное </a:t>
            </a:r>
            <a:r>
              <a:rPr lang="ru-RU" sz="2800" b="1" dirty="0">
                <a:solidFill>
                  <a:srgbClr val="002060"/>
                </a:solidFill>
              </a:rPr>
              <a:t>правило, о котором часто забывают родители, – питание должно быть </a:t>
            </a:r>
            <a:r>
              <a:rPr lang="ru-RU" sz="2800" b="1" dirty="0">
                <a:solidFill>
                  <a:srgbClr val="FF0000"/>
                </a:solidFill>
              </a:rPr>
              <a:t>разнообразным</a:t>
            </a:r>
            <a:r>
              <a:rPr lang="ru-RU" sz="2800" b="1" dirty="0">
                <a:solidFill>
                  <a:srgbClr val="002060"/>
                </a:solidFill>
              </a:rPr>
              <a:t>. Это важнейший фактор, который способствует нормальному интеллектуальному и физическому развитию ребенка.</a:t>
            </a:r>
          </a:p>
        </p:txBody>
      </p:sp>
      <p:grpSp>
        <p:nvGrpSpPr>
          <p:cNvPr id="11" name="Группа 10"/>
          <p:cNvGrpSpPr/>
          <p:nvPr/>
        </p:nvGrpSpPr>
        <p:grpSpPr>
          <a:xfrm>
            <a:off x="6516216" y="692696"/>
            <a:ext cx="2376264" cy="1944216"/>
            <a:chOff x="1475656" y="620688"/>
            <a:chExt cx="3096344" cy="2318482"/>
          </a:xfrm>
        </p:grpSpPr>
        <p:pic>
          <p:nvPicPr>
            <p:cNvPr id="17410" name="Picture 2" descr="http://img.perezhilton.com/wp-content/uploads/2008/06/atheburger__oPt.jpg"/>
            <p:cNvPicPr>
              <a:picLocks noChangeAspect="1" noChangeArrowheads="1"/>
            </p:cNvPicPr>
            <p:nvPr/>
          </p:nvPicPr>
          <p:blipFill>
            <a:blip r:embed="rId3" cstate="print"/>
            <a:srcRect/>
            <a:stretch>
              <a:fillRect/>
            </a:stretch>
          </p:blipFill>
          <p:spPr bwMode="auto">
            <a:xfrm>
              <a:off x="1475656" y="620688"/>
              <a:ext cx="3096344" cy="231848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cxnSp>
          <p:nvCxnSpPr>
            <p:cNvPr id="8" name="Прямая соединительная линия 7"/>
            <p:cNvCxnSpPr/>
            <p:nvPr/>
          </p:nvCxnSpPr>
          <p:spPr>
            <a:xfrm>
              <a:off x="1475656" y="620688"/>
              <a:ext cx="3096344" cy="230425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p:nvPr/>
          </p:nvCxnSpPr>
          <p:spPr>
            <a:xfrm flipH="1">
              <a:off x="1475656" y="620688"/>
              <a:ext cx="3096344" cy="230425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8" name="Группа 17"/>
          <p:cNvGrpSpPr/>
          <p:nvPr/>
        </p:nvGrpSpPr>
        <p:grpSpPr>
          <a:xfrm>
            <a:off x="251520" y="620688"/>
            <a:ext cx="2232248" cy="2088232"/>
            <a:chOff x="251520" y="620688"/>
            <a:chExt cx="2232248" cy="2088232"/>
          </a:xfrm>
        </p:grpSpPr>
        <p:pic>
          <p:nvPicPr>
            <p:cNvPr id="13" name="Рисунок 12"/>
            <p:cNvPicPr/>
            <p:nvPr/>
          </p:nvPicPr>
          <p:blipFill>
            <a:blip r:embed="rId4" cstate="print"/>
            <a:srcRect/>
            <a:stretch>
              <a:fillRect/>
            </a:stretch>
          </p:blipFill>
          <p:spPr bwMode="auto">
            <a:xfrm>
              <a:off x="251520" y="620688"/>
              <a:ext cx="2232248" cy="208823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cxnSp>
          <p:nvCxnSpPr>
            <p:cNvPr id="15" name="Прямая соединительная линия 14"/>
            <p:cNvCxnSpPr/>
            <p:nvPr/>
          </p:nvCxnSpPr>
          <p:spPr>
            <a:xfrm>
              <a:off x="251520" y="692696"/>
              <a:ext cx="2232248" cy="201622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flipH="1">
              <a:off x="251520" y="620688"/>
              <a:ext cx="2160240" cy="201622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additive="base">
                                        <p:cTn id="7" dur="20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357188" y="142875"/>
            <a:ext cx="8229600" cy="714357"/>
          </a:xfrm>
        </p:spPr>
        <p:txBody>
          <a:bodyPr/>
          <a:lstStyle/>
          <a:p>
            <a:pPr algn="ctr">
              <a:defRPr/>
            </a:pPr>
            <a:r>
              <a:rPr lang="ru-RU" sz="3600" b="1" u="sng" dirty="0" smtClean="0">
                <a:solidFill>
                  <a:srgbClr val="002060"/>
                </a:solidFill>
                <a:latin typeface="+mn-lt"/>
                <a:ea typeface="+mn-ea"/>
                <a:cs typeface="+mn-cs"/>
              </a:rPr>
              <a:t>Полноценное питание</a:t>
            </a:r>
            <a:endParaRPr lang="ru-RU" sz="3600" b="1" u="sng" dirty="0">
              <a:solidFill>
                <a:srgbClr val="002060"/>
              </a:solidFill>
            </a:endParaRPr>
          </a:p>
        </p:txBody>
      </p:sp>
      <p:pic>
        <p:nvPicPr>
          <p:cNvPr id="4" name="Picture 8" descr="C:\Documents and Settings\Ольга Владимировна.D59F57820155412\Мои документы\Мои рисунки\1642_big.jpg"/>
          <p:cNvPicPr>
            <a:picLocks noGrp="1" noChangeAspect="1" noChangeArrowheads="1"/>
          </p:cNvPicPr>
          <p:nvPr>
            <p:ph sz="quarter" idx="1"/>
          </p:nvPr>
        </p:nvPicPr>
        <p:blipFill>
          <a:blip r:embed="rId2" cstate="print"/>
          <a:srcRect/>
          <a:stretch>
            <a:fillRect/>
          </a:stretch>
        </p:blipFill>
        <p:spPr>
          <a:xfrm>
            <a:off x="1571604" y="1000108"/>
            <a:ext cx="1321680" cy="1857370"/>
          </a:xfrm>
          <a:ln w="38100">
            <a:solidFill>
              <a:srgbClr val="00FFFF"/>
            </a:solidFill>
          </a:ln>
        </p:spPr>
      </p:pic>
      <p:sp>
        <p:nvSpPr>
          <p:cNvPr id="6" name="Прямоугольник 5"/>
          <p:cNvSpPr>
            <a:spLocks noChangeArrowheads="1"/>
          </p:cNvSpPr>
          <p:nvPr/>
        </p:nvSpPr>
        <p:spPr bwMode="auto">
          <a:xfrm>
            <a:off x="251520" y="3068960"/>
            <a:ext cx="3888432" cy="3170099"/>
          </a:xfrm>
          <a:prstGeom prst="rect">
            <a:avLst/>
          </a:prstGeom>
          <a:noFill/>
          <a:ln w="9525">
            <a:noFill/>
            <a:miter lim="800000"/>
            <a:headEnd/>
            <a:tailEnd/>
          </a:ln>
        </p:spPr>
        <p:txBody>
          <a:bodyPr wrap="square">
            <a:spAutoFit/>
          </a:bodyPr>
          <a:lstStyle/>
          <a:p>
            <a:pPr algn="just"/>
            <a:r>
              <a:rPr lang="ru-RU" sz="2000" b="1" dirty="0">
                <a:solidFill>
                  <a:srgbClr val="002060"/>
                </a:solidFill>
              </a:rPr>
              <a:t>Если  школьник будет питаться рационально, разнообразно, ежедневно получая все необходимые его организму вещества, то вы скоро заметите, что чадо радует вас не только хорошим настроением и здоровым цветом лица, но и пятерками в дневнике.</a:t>
            </a:r>
          </a:p>
        </p:txBody>
      </p:sp>
      <p:sp>
        <p:nvSpPr>
          <p:cNvPr id="7" name="Прямоугольник 6"/>
          <p:cNvSpPr>
            <a:spLocks noChangeArrowheads="1"/>
          </p:cNvSpPr>
          <p:nvPr/>
        </p:nvSpPr>
        <p:spPr bwMode="auto">
          <a:xfrm>
            <a:off x="4211960" y="1000108"/>
            <a:ext cx="4752528" cy="5539978"/>
          </a:xfrm>
          <a:prstGeom prst="rect">
            <a:avLst/>
          </a:prstGeom>
          <a:noFill/>
          <a:ln w="9525">
            <a:noFill/>
            <a:miter lim="800000"/>
            <a:headEnd/>
            <a:tailEnd/>
          </a:ln>
        </p:spPr>
        <p:txBody>
          <a:bodyPr wrap="square">
            <a:spAutoFit/>
          </a:bodyPr>
          <a:lstStyle/>
          <a:p>
            <a:pPr algn="ctr"/>
            <a:r>
              <a:rPr lang="ru-RU" b="1" dirty="0" smtClean="0">
                <a:solidFill>
                  <a:srgbClr val="C00000"/>
                </a:solidFill>
              </a:rPr>
              <a:t>       </a:t>
            </a:r>
            <a:r>
              <a:rPr lang="ru-RU" sz="1600" b="1" dirty="0" smtClean="0">
                <a:solidFill>
                  <a:srgbClr val="C00000"/>
                </a:solidFill>
              </a:rPr>
              <a:t>РЕБЕНОК </a:t>
            </a:r>
            <a:r>
              <a:rPr lang="ru-RU" sz="1600" b="1" dirty="0">
                <a:solidFill>
                  <a:srgbClr val="C00000"/>
                </a:solidFill>
              </a:rPr>
              <a:t>ШКОЛЬНОГО ВОЗРАСТА </a:t>
            </a:r>
          </a:p>
          <a:p>
            <a:pPr algn="ctr"/>
            <a:r>
              <a:rPr lang="ru-RU" sz="1600" b="1" u="sng" dirty="0" smtClean="0">
                <a:solidFill>
                  <a:srgbClr val="C00000"/>
                </a:solidFill>
              </a:rPr>
              <a:t>         ДОЛЖЕН </a:t>
            </a:r>
            <a:r>
              <a:rPr lang="ru-RU" sz="1600" b="1" u="sng" dirty="0">
                <a:solidFill>
                  <a:srgbClr val="C00000"/>
                </a:solidFill>
              </a:rPr>
              <a:t>ЕЖЕДНЕВНО ПОЛУЧАТЬ:</a:t>
            </a:r>
          </a:p>
          <a:p>
            <a:r>
              <a:rPr lang="ru-RU" sz="2000" b="1" dirty="0">
                <a:solidFill>
                  <a:srgbClr val="002060"/>
                </a:solidFill>
              </a:rPr>
              <a:t>Сливочное масло: 30–40 г </a:t>
            </a:r>
          </a:p>
          <a:p>
            <a:r>
              <a:rPr lang="ru-RU" sz="2000" b="1" dirty="0">
                <a:solidFill>
                  <a:srgbClr val="002060"/>
                </a:solidFill>
              </a:rPr>
              <a:t>Растительное масло: 15–20 г </a:t>
            </a:r>
          </a:p>
          <a:p>
            <a:r>
              <a:rPr lang="ru-RU" sz="2000" b="1" dirty="0">
                <a:solidFill>
                  <a:srgbClr val="002060"/>
                </a:solidFill>
              </a:rPr>
              <a:t>Хлеб (пшеничный и ржаной): 200–300 г </a:t>
            </a:r>
          </a:p>
          <a:p>
            <a:r>
              <a:rPr lang="ru-RU" sz="2000" b="1" dirty="0">
                <a:solidFill>
                  <a:srgbClr val="002060"/>
                </a:solidFill>
              </a:rPr>
              <a:t>Крупы и макаронные изделия: 40–60 г </a:t>
            </a:r>
          </a:p>
          <a:p>
            <a:r>
              <a:rPr lang="ru-RU" sz="2000" b="1" dirty="0">
                <a:solidFill>
                  <a:srgbClr val="002060"/>
                </a:solidFill>
              </a:rPr>
              <a:t>Картофель: 200–300 г </a:t>
            </a:r>
          </a:p>
          <a:p>
            <a:r>
              <a:rPr lang="ru-RU" sz="2000" b="1" dirty="0">
                <a:solidFill>
                  <a:srgbClr val="002060"/>
                </a:solidFill>
              </a:rPr>
              <a:t>Овощи: 300–400 г </a:t>
            </a:r>
          </a:p>
          <a:p>
            <a:r>
              <a:rPr lang="ru-RU" sz="2000" b="1" dirty="0">
                <a:solidFill>
                  <a:srgbClr val="002060"/>
                </a:solidFill>
              </a:rPr>
              <a:t>Фрукты свежие: 200–300 г </a:t>
            </a:r>
          </a:p>
          <a:p>
            <a:r>
              <a:rPr lang="ru-RU" sz="2000" b="1" dirty="0">
                <a:solidFill>
                  <a:srgbClr val="002060"/>
                </a:solidFill>
              </a:rPr>
              <a:t>Сок: 150–200 мл </a:t>
            </a:r>
          </a:p>
          <a:p>
            <a:r>
              <a:rPr lang="ru-RU" sz="2000" b="1" dirty="0">
                <a:solidFill>
                  <a:srgbClr val="002060"/>
                </a:solidFill>
              </a:rPr>
              <a:t>Сахар: 50–70 г </a:t>
            </a:r>
          </a:p>
          <a:p>
            <a:r>
              <a:rPr lang="ru-RU" sz="2000" b="1" dirty="0">
                <a:solidFill>
                  <a:srgbClr val="002060"/>
                </a:solidFill>
              </a:rPr>
              <a:t>Кондитерские изделия: 20–30 г </a:t>
            </a:r>
          </a:p>
          <a:p>
            <a:r>
              <a:rPr lang="ru-RU" sz="2000" b="1" dirty="0">
                <a:solidFill>
                  <a:srgbClr val="002060"/>
                </a:solidFill>
              </a:rPr>
              <a:t>Молоко, молочные продукты: 300–400 г </a:t>
            </a:r>
          </a:p>
          <a:p>
            <a:r>
              <a:rPr lang="ru-RU" sz="2000" b="1" dirty="0">
                <a:solidFill>
                  <a:srgbClr val="002060"/>
                </a:solidFill>
              </a:rPr>
              <a:t>Мясо птицы (филе): 100–130 г </a:t>
            </a:r>
          </a:p>
          <a:p>
            <a:r>
              <a:rPr lang="ru-RU" sz="2000" b="1" dirty="0">
                <a:solidFill>
                  <a:srgbClr val="002060"/>
                </a:solidFill>
              </a:rPr>
              <a:t>Рыба (филе): 50–70 г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3000" fill="hold"/>
                                        <p:tgtEl>
                                          <p:spTgt spid="7"/>
                                        </p:tgtEl>
                                        <p:attrNameLst>
                                          <p:attrName>ppt_x</p:attrName>
                                        </p:attrNameLst>
                                      </p:cBhvr>
                                      <p:tavLst>
                                        <p:tav tm="0">
                                          <p:val>
                                            <p:strVal val="#ppt_x"/>
                                          </p:val>
                                        </p:tav>
                                        <p:tav tm="100000">
                                          <p:val>
                                            <p:strVal val="#ppt_x"/>
                                          </p:val>
                                        </p:tav>
                                      </p:tavLst>
                                    </p:anim>
                                    <p:anim calcmode="lin" valueType="num">
                                      <p:cBhvr additive="base">
                                        <p:cTn id="13" dur="3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pPr algn="ctr"/>
            <a:r>
              <a:rPr lang="ru-RU" dirty="0" smtClean="0"/>
              <a:t>Борьба с вредными привычками</a:t>
            </a:r>
            <a:endParaRPr lang="ru-RU" dirty="0"/>
          </a:p>
        </p:txBody>
      </p:sp>
      <p:sp>
        <p:nvSpPr>
          <p:cNvPr id="3" name="Содержимое 2"/>
          <p:cNvSpPr>
            <a:spLocks noGrp="1"/>
          </p:cNvSpPr>
          <p:nvPr>
            <p:ph sz="half" idx="1"/>
          </p:nvPr>
        </p:nvSpPr>
        <p:spPr/>
        <p:txBody>
          <a:bodyPr>
            <a:normAutofit fontScale="85000" lnSpcReduction="20000"/>
          </a:bodyPr>
          <a:lstStyle/>
          <a:p>
            <a:pPr algn="just"/>
            <a:r>
              <a:rPr lang="ru-RU" dirty="0" smtClean="0"/>
              <a:t>Все знают, что курение является одной из причин возникновения многих тяжелых болезней, особенно таких, как заболевания сердца, сосудов, возникновение злокачественных опухолей. Ученые установили, что, чем раньше человек начинает курить, тем больше возрастает опасность возникновения злокачественных опухолей. Влияние никотина на растущий организм особенно пагубно. </a:t>
            </a:r>
          </a:p>
        </p:txBody>
      </p:sp>
      <p:sp>
        <p:nvSpPr>
          <p:cNvPr id="8" name="Содержимое 7"/>
          <p:cNvSpPr>
            <a:spLocks noGrp="1"/>
          </p:cNvSpPr>
          <p:nvPr>
            <p:ph sz="half" idx="2"/>
          </p:nvPr>
        </p:nvSpPr>
        <p:spPr/>
        <p:txBody>
          <a:bodyPr>
            <a:normAutofit fontScale="85000" lnSpcReduction="20000"/>
          </a:bodyPr>
          <a:lstStyle/>
          <a:p>
            <a:r>
              <a:rPr lang="ru-RU" dirty="0" smtClean="0"/>
              <a:t>Как же вести борьбу с курением школьников? В приобщении детей к курению повинны, прежде всего, родители, их пример. В тех семьях, где курят взрослые, в 79-86 % случаев начинают курить и дети. И наоборот, если рядом с ребятами нет курильщиков, вероятность приобщения их к никотину невелика.</a:t>
            </a:r>
            <a:endParaRPr lang="ru-RU" dirty="0" smtClean="0">
              <a:solidFill>
                <a:schemeClr val="accent6">
                  <a:lumMod val="75000"/>
                </a:schemeClr>
              </a:solidFill>
            </a:endParaRPr>
          </a:p>
          <a:p>
            <a:pPr>
              <a:buNone/>
            </a:pP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normAutofit fontScale="90000"/>
          </a:bodyPr>
          <a:lstStyle/>
          <a:p>
            <a:pPr algn="ctr"/>
            <a:r>
              <a:rPr lang="ru-RU" sz="2800" dirty="0" smtClean="0"/>
              <a:t>Здоровый сон - залог школьной успеваемости</a:t>
            </a:r>
            <a:br>
              <a:rPr lang="ru-RU" sz="2800" dirty="0" smtClean="0"/>
            </a:br>
            <a:endParaRPr lang="ru-RU" sz="2800" dirty="0"/>
          </a:p>
        </p:txBody>
      </p:sp>
      <p:sp>
        <p:nvSpPr>
          <p:cNvPr id="6" name="Содержимое 5"/>
          <p:cNvSpPr>
            <a:spLocks noGrp="1"/>
          </p:cNvSpPr>
          <p:nvPr>
            <p:ph sz="half" idx="1"/>
          </p:nvPr>
        </p:nvSpPr>
        <p:spPr/>
        <p:txBody>
          <a:bodyPr>
            <a:normAutofit fontScale="70000" lnSpcReduction="20000"/>
          </a:bodyPr>
          <a:lstStyle/>
          <a:p>
            <a:pPr>
              <a:buNone/>
            </a:pPr>
            <a:r>
              <a:rPr lang="ru-RU" dirty="0" smtClean="0"/>
              <a:t>     Не менее важен полноценный и </a:t>
            </a:r>
            <a:r>
              <a:rPr lang="ru-RU" b="1" dirty="0" smtClean="0"/>
              <a:t>здоровый сон</a:t>
            </a:r>
            <a:r>
              <a:rPr lang="ru-RU" dirty="0" smtClean="0"/>
              <a:t> для улучшения</a:t>
            </a:r>
          </a:p>
          <a:p>
            <a:pPr>
              <a:buNone/>
            </a:pPr>
            <a:r>
              <a:rPr lang="ru-RU" dirty="0" smtClean="0"/>
              <a:t>     умственной деятельности человека.</a:t>
            </a:r>
          </a:p>
          <a:p>
            <a:pPr>
              <a:buNone/>
            </a:pPr>
            <a:r>
              <a:rPr lang="ru-RU" dirty="0" smtClean="0"/>
              <a:t>     При его недостатке у ребенка снижается внимание и работоспособность,  появляется раздражительность, вспыльчивость, депрессия, а в отдельных случаях - склонность к насилию и тяга к алкоголю и сигаретам. </a:t>
            </a:r>
          </a:p>
          <a:p>
            <a:pPr>
              <a:buNone/>
            </a:pPr>
            <a:r>
              <a:rPr lang="ru-RU" dirty="0" smtClean="0"/>
              <a:t>     Таким образом, недостаток сна у школьника негативно отражается не только на его успеваемости в школе, но и на здоровье. </a:t>
            </a:r>
          </a:p>
          <a:p>
            <a:pPr>
              <a:buNone/>
            </a:pPr>
            <a:r>
              <a:rPr lang="ru-RU" dirty="0" smtClean="0"/>
              <a:t> </a:t>
            </a:r>
          </a:p>
          <a:p>
            <a:pPr>
              <a:buNone/>
            </a:pPr>
            <a:endParaRPr lang="ru-RU" dirty="0"/>
          </a:p>
        </p:txBody>
      </p:sp>
      <p:sp>
        <p:nvSpPr>
          <p:cNvPr id="10" name="Содержимое 9"/>
          <p:cNvSpPr>
            <a:spLocks noGrp="1"/>
          </p:cNvSpPr>
          <p:nvPr>
            <p:ph sz="half" idx="2"/>
          </p:nvPr>
        </p:nvSpPr>
        <p:spPr>
          <a:xfrm>
            <a:off x="4581524" y="1357298"/>
            <a:ext cx="4562476" cy="4724400"/>
          </a:xfrm>
        </p:spPr>
        <p:txBody>
          <a:bodyPr>
            <a:normAutofit fontScale="70000" lnSpcReduction="20000"/>
          </a:bodyPr>
          <a:lstStyle/>
          <a:p>
            <a:pPr>
              <a:buNone/>
            </a:pPr>
            <a:r>
              <a:rPr lang="ru-RU" dirty="0" smtClean="0"/>
              <a:t>     Медицинские исследования показали, что режим сна школьника, включая подростковый возраст, должен составлять не менее 9 часов ночного сна. Поздно ложась ко сну и рано просыпаясь, дети сокращают общую продолжительность ночного отдыха в течение всей недели. А это приводит к вредной привычке отсыпаться  по выходным дням, т.е. к нарушению естественных  биологических часов организма.</a:t>
            </a:r>
            <a:br>
              <a:rPr lang="ru-RU" dirty="0" smtClean="0"/>
            </a:br>
            <a:endParaRPr lang="ru-RU" dirty="0" smtClean="0"/>
          </a:p>
          <a:p>
            <a:endParaRPr lang="ru-RU" dirty="0"/>
          </a:p>
        </p:txBody>
      </p:sp>
      <p:pic>
        <p:nvPicPr>
          <p:cNvPr id="2050" name="Picture 2" descr="C:\Documents and Settings\Pepole\Рабочий стол\1302505161_son6.jpg"/>
          <p:cNvPicPr>
            <a:picLocks noChangeAspect="1" noChangeArrowheads="1"/>
          </p:cNvPicPr>
          <p:nvPr/>
        </p:nvPicPr>
        <p:blipFill>
          <a:blip r:embed="rId2"/>
          <a:srcRect/>
          <a:stretch>
            <a:fillRect/>
          </a:stretch>
        </p:blipFill>
        <p:spPr bwMode="auto">
          <a:xfrm>
            <a:off x="6500826" y="4000504"/>
            <a:ext cx="2500318" cy="2500306"/>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100" dirty="0" smtClean="0"/>
              <a:t>Здоровому сну школьника способствуют:</a:t>
            </a:r>
            <a:endParaRPr lang="ru-RU" dirty="0"/>
          </a:p>
        </p:txBody>
      </p:sp>
      <p:sp>
        <p:nvSpPr>
          <p:cNvPr id="3" name="Содержимое 2"/>
          <p:cNvSpPr>
            <a:spLocks noGrp="1"/>
          </p:cNvSpPr>
          <p:nvPr>
            <p:ph sz="quarter" idx="1"/>
          </p:nvPr>
        </p:nvSpPr>
        <p:spPr/>
        <p:txBody>
          <a:bodyPr>
            <a:normAutofit fontScale="70000" lnSpcReduction="20000"/>
          </a:bodyPr>
          <a:lstStyle/>
          <a:p>
            <a:pPr>
              <a:buNone/>
            </a:pPr>
            <a:r>
              <a:rPr lang="ru-RU" dirty="0" smtClean="0"/>
              <a:t/>
            </a:r>
            <a:br>
              <a:rPr lang="ru-RU" dirty="0" smtClean="0"/>
            </a:br>
            <a:r>
              <a:rPr lang="ru-RU" dirty="0" smtClean="0"/>
              <a:t>• Правильный режим сна по расписанию, когда идти в кровать следует в одно и тоже время.</a:t>
            </a:r>
            <a:br>
              <a:rPr lang="ru-RU" dirty="0" smtClean="0"/>
            </a:br>
            <a:r>
              <a:rPr lang="ru-RU" dirty="0" smtClean="0"/>
              <a:t>• Запрет школьнику сидеть за час перед сном у телевизора или за компьютером.</a:t>
            </a:r>
            <a:br>
              <a:rPr lang="ru-RU" dirty="0" smtClean="0"/>
            </a:br>
            <a:r>
              <a:rPr lang="ru-RU" dirty="0" smtClean="0"/>
              <a:t>• Отсутствие родительских нравоучений пред сном, а тем более, наказаний (эмоции не способствую крепкому сну школьника).</a:t>
            </a:r>
            <a:br>
              <a:rPr lang="ru-RU" dirty="0" smtClean="0"/>
            </a:br>
            <a:r>
              <a:rPr lang="ru-RU" dirty="0" smtClean="0"/>
              <a:t>• Регулярное проветривание детской комнаты вечером. Температура здесь в ночное время не должна превышать 20°. Лучше приучить ребенка спать при открытой форточке.</a:t>
            </a:r>
            <a:br>
              <a:rPr lang="ru-RU" dirty="0" smtClean="0"/>
            </a:br>
            <a:r>
              <a:rPr lang="ru-RU" dirty="0" smtClean="0"/>
              <a:t>• Отсутствие постороннего шума, который мешает ребенку засыпать (музыка или громко работающий телевизор в соседней комнате).</a:t>
            </a:r>
            <a:br>
              <a:rPr lang="ru-RU" dirty="0" smtClean="0"/>
            </a:br>
            <a:r>
              <a:rPr lang="ru-RU" dirty="0" smtClean="0"/>
              <a:t>• Правильная организация сального места школьника, где наиболее важным является индивидуальный подбор для него матраса и подушки.</a:t>
            </a:r>
            <a:br>
              <a:rPr lang="ru-RU" dirty="0" smtClean="0"/>
            </a:br>
            <a:r>
              <a:rPr lang="ru-RU" dirty="0" smtClean="0">
                <a:solidFill>
                  <a:schemeClr val="accent1"/>
                </a:solidFill>
              </a:rPr>
              <a:t/>
            </a:r>
            <a:br>
              <a:rPr lang="ru-RU" dirty="0" smtClean="0">
                <a:solidFill>
                  <a:schemeClr val="accent1"/>
                </a:solidFill>
              </a:rPr>
            </a:br>
            <a:r>
              <a:rPr lang="ru-RU" dirty="0" smtClean="0">
                <a:solidFill>
                  <a:schemeClr val="accent1"/>
                </a:solidFill>
              </a:rPr>
              <a:t>Ночной сон и успеваемость школьника тесно взаимосвязаны и если ребенку будет обеспечена благоприятная обстановка для здорового отдыха, то он порадует родителей своими успехами.</a:t>
            </a:r>
            <a:endParaRPr lang="ru-RU" dirty="0">
              <a:solidFill>
                <a:schemeClr val="accent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85728"/>
            <a:ext cx="8534400" cy="758952"/>
          </a:xfrm>
        </p:spPr>
        <p:txBody>
          <a:bodyPr>
            <a:normAutofit fontScale="90000"/>
          </a:bodyPr>
          <a:lstStyle/>
          <a:p>
            <a:r>
              <a:rPr lang="ru-RU" dirty="0" smtClean="0"/>
              <a:t>Гигиенические требования к выполнению домашнего задания</a:t>
            </a:r>
            <a:endParaRPr lang="ru-RU" dirty="0"/>
          </a:p>
        </p:txBody>
      </p:sp>
      <p:sp>
        <p:nvSpPr>
          <p:cNvPr id="4" name="Содержимое 3"/>
          <p:cNvSpPr>
            <a:spLocks noGrp="1"/>
          </p:cNvSpPr>
          <p:nvPr>
            <p:ph sz="quarter" idx="1"/>
          </p:nvPr>
        </p:nvSpPr>
        <p:spPr/>
        <p:txBody>
          <a:bodyPr>
            <a:normAutofit fontScale="92500" lnSpcReduction="10000"/>
          </a:bodyPr>
          <a:lstStyle/>
          <a:p>
            <a:r>
              <a:rPr lang="x-none" smtClean="0"/>
              <a:t>Родители всегда пытаются помочь своим детям в приготовлении уроков. Эта помощь варьируется от отдельных кратких объяснений до полного выполнения задания вместо ребенка. В любом случае возникает масса проблем. В попытках справиться с ними родители используют различные методы: подкуп, угрозы, наказания, рассуждения. Мотивы взрослых вполне объяснимы. Разве можно найти что-то плохое в естественной родительской озабоченности? Однако очень часто родители только усугубляют школьные стрессы своих детей.</a:t>
            </a:r>
            <a:r>
              <a:rPr lang="ru-RU" dirty="0" smtClean="0"/>
              <a:t> Воспользуйтесь некоторыми советами.</a:t>
            </a:r>
          </a:p>
          <a:p>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1843078"/>
          </a:xfrm>
        </p:spPr>
        <p:txBody>
          <a:bodyPr>
            <a:noAutofit/>
          </a:bodyPr>
          <a:lstStyle/>
          <a:p>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2000" dirty="0" smtClean="0"/>
              <a:t>Правила</a:t>
            </a:r>
            <a:br>
              <a:rPr lang="ru-RU" sz="2000" dirty="0" smtClean="0"/>
            </a:br>
            <a:r>
              <a:rPr lang="ru-RU" sz="1600" dirty="0" smtClean="0"/>
              <a:t/>
            </a:r>
            <a:br>
              <a:rPr lang="ru-RU" sz="1600" dirty="0" smtClean="0"/>
            </a:br>
            <a:r>
              <a:rPr lang="x-none" sz="1800" smtClean="0"/>
              <a:t>призванны</a:t>
            </a:r>
            <a:r>
              <a:rPr lang="ru-RU" sz="1800" dirty="0" smtClean="0"/>
              <a:t>е</a:t>
            </a:r>
            <a:r>
              <a:rPr lang="x-none" sz="1800" smtClean="0"/>
              <a:t> помочь школьникам в процессе выполнения домашних заданий</a:t>
            </a:r>
            <a:r>
              <a:rPr lang="ru-RU" sz="7200" dirty="0" smtClean="0"/>
              <a:t/>
            </a:r>
            <a:br>
              <a:rPr lang="ru-RU" sz="7200" dirty="0" smtClean="0"/>
            </a:br>
            <a:endParaRPr lang="ru-RU" sz="6600" dirty="0"/>
          </a:p>
        </p:txBody>
      </p:sp>
      <p:sp>
        <p:nvSpPr>
          <p:cNvPr id="4" name="Содержимое 3"/>
          <p:cNvSpPr>
            <a:spLocks noGrp="1"/>
          </p:cNvSpPr>
          <p:nvPr>
            <p:ph sz="quarter" idx="1"/>
          </p:nvPr>
        </p:nvSpPr>
        <p:spPr/>
        <p:txBody>
          <a:bodyPr>
            <a:normAutofit fontScale="92500" lnSpcReduction="20000"/>
          </a:bodyPr>
          <a:lstStyle/>
          <a:p>
            <a:pPr>
              <a:buNone/>
            </a:pPr>
            <a:r>
              <a:rPr lang="ru-RU" dirty="0" smtClean="0"/>
              <a:t> 1)Начинайте выполнение заданий каждый раз в одно и то же время. </a:t>
            </a:r>
          </a:p>
          <a:p>
            <a:pPr>
              <a:buNone/>
            </a:pPr>
            <a:r>
              <a:rPr lang="ru-RU" dirty="0" smtClean="0"/>
              <a:t>2) Проветрите комнату за 10 минут до начала занятий. </a:t>
            </a:r>
          </a:p>
          <a:p>
            <a:pPr>
              <a:buNone/>
            </a:pPr>
            <a:r>
              <a:rPr lang="ru-RU" dirty="0" smtClean="0"/>
              <a:t>3) Выключите радио, телевизор. В комнате, где вы работаете, должно быть тихо. </a:t>
            </a:r>
          </a:p>
          <a:p>
            <a:pPr>
              <a:buNone/>
            </a:pPr>
            <a:r>
              <a:rPr lang="ru-RU" dirty="0" smtClean="0"/>
              <a:t>4) Выясните расписание уроков на завтра. Проверьте, все ли задания записаны в дневнике. </a:t>
            </a:r>
          </a:p>
          <a:p>
            <a:pPr>
              <a:buNone/>
            </a:pPr>
            <a:r>
              <a:rPr lang="ru-RU" dirty="0" smtClean="0"/>
              <a:t>5) Приготовьте письменные принадлежности для занятий. </a:t>
            </a:r>
          </a:p>
          <a:p>
            <a:pPr>
              <a:buNone/>
            </a:pPr>
            <a:r>
              <a:rPr lang="ru-RU" dirty="0" smtClean="0"/>
              <a:t>6) Уберите со стола все лишнее. </a:t>
            </a:r>
          </a:p>
          <a:p>
            <a:pPr>
              <a:buNone/>
            </a:pPr>
            <a:r>
              <a:rPr lang="ru-RU" dirty="0" smtClean="0"/>
              <a:t>7) Наступило время начать работу: садитесь поудобнее, открывайте учебник... </a:t>
            </a:r>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title"/>
          </p:nvPr>
        </p:nvSpPr>
        <p:spPr/>
        <p:txBody>
          <a:bodyPr/>
          <a:lstStyle/>
          <a:p>
            <a:r>
              <a:rPr lang="ru-RU" dirty="0" smtClean="0"/>
              <a:t>Компьютер и здоровье школьников</a:t>
            </a:r>
            <a:endParaRPr lang="ru-RU" dirty="0"/>
          </a:p>
        </p:txBody>
      </p:sp>
      <p:sp>
        <p:nvSpPr>
          <p:cNvPr id="3" name="Содержимое 2"/>
          <p:cNvSpPr>
            <a:spLocks noGrp="1"/>
          </p:cNvSpPr>
          <p:nvPr>
            <p:ph sz="half" idx="1"/>
          </p:nvPr>
        </p:nvSpPr>
        <p:spPr>
          <a:xfrm>
            <a:off x="301752" y="1371600"/>
            <a:ext cx="4198810" cy="4914920"/>
          </a:xfrm>
        </p:spPr>
        <p:txBody>
          <a:bodyPr>
            <a:normAutofit fontScale="85000" lnSpcReduction="20000"/>
          </a:bodyPr>
          <a:lstStyle/>
          <a:p>
            <a:pPr algn="just">
              <a:lnSpc>
                <a:spcPct val="110000"/>
              </a:lnSpc>
            </a:pPr>
            <a:r>
              <a:rPr lang="ru-RU" dirty="0" smtClean="0"/>
              <a:t>О пользе или вреде компьютеров постоянно ведутся дискуссии. </a:t>
            </a:r>
          </a:p>
          <a:p>
            <a:pPr algn="just">
              <a:lnSpc>
                <a:spcPct val="110000"/>
              </a:lnSpc>
            </a:pPr>
            <a:r>
              <a:rPr lang="ru-RU" dirty="0" smtClean="0"/>
              <a:t>Неправильное  «взаимоотношение» с компьютером может привести к серьезным проблемам со здоровьем.  </a:t>
            </a:r>
          </a:p>
          <a:p>
            <a:pPr algn="just">
              <a:lnSpc>
                <a:spcPct val="110000"/>
              </a:lnSpc>
            </a:pPr>
            <a:r>
              <a:rPr lang="ru-RU" dirty="0" smtClean="0"/>
              <a:t>Для сохранения здоровья и уменьшения неблагоприятного воздействия компьютера необходимо помнить несколько правил, которые рекомендуют специалисты.</a:t>
            </a:r>
            <a:endParaRPr lang="ru-RU" dirty="0">
              <a:solidFill>
                <a:srgbClr val="002060"/>
              </a:solidFill>
            </a:endParaRPr>
          </a:p>
        </p:txBody>
      </p:sp>
      <p:pic>
        <p:nvPicPr>
          <p:cNvPr id="3074" name="Picture 2" descr="C:\Users\Kostya\Pictures\разное\child-comp-2 - копия.jpg"/>
          <p:cNvPicPr>
            <a:picLocks noChangeAspect="1" noChangeArrowheads="1"/>
          </p:cNvPicPr>
          <p:nvPr/>
        </p:nvPicPr>
        <p:blipFill>
          <a:blip r:embed="rId3" cstate="print"/>
          <a:srcRect/>
          <a:stretch>
            <a:fillRect/>
          </a:stretch>
        </p:blipFill>
        <p:spPr bwMode="auto">
          <a:xfrm>
            <a:off x="4714876" y="1357298"/>
            <a:ext cx="4429124" cy="3579924"/>
          </a:xfrm>
          <a:prstGeom prst="rect">
            <a:avLst/>
          </a:prstGeom>
          <a:ln>
            <a:noFill/>
          </a:ln>
          <a:effectLst>
            <a:softEdge rad="112500"/>
          </a:effectLst>
        </p:spPr>
      </p:pic>
      <p:sp>
        <p:nvSpPr>
          <p:cNvPr id="3075" name="Rectangle 3"/>
          <p:cNvSpPr>
            <a:spLocks noChangeArrowheads="1"/>
          </p:cNvSpPr>
          <p:nvPr/>
        </p:nvSpPr>
        <p:spPr bwMode="auto">
          <a:xfrm>
            <a:off x="7643834" y="4214818"/>
            <a:ext cx="1290250" cy="24006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50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a:t>
            </a:r>
            <a:endParaRPr kumimoji="0" lang="ru-RU" sz="1800" b="0"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lstStyle/>
          <a:p>
            <a:r>
              <a:rPr lang="ru-RU" dirty="0" smtClean="0"/>
              <a:t>Профилактика</a:t>
            </a:r>
            <a:endParaRPr lang="ru-RU" dirty="0"/>
          </a:p>
        </p:txBody>
      </p:sp>
      <p:sp>
        <p:nvSpPr>
          <p:cNvPr id="4" name="Содержимое 3"/>
          <p:cNvSpPr>
            <a:spLocks noGrp="1"/>
          </p:cNvSpPr>
          <p:nvPr>
            <p:ph sz="quarter" idx="1"/>
          </p:nvPr>
        </p:nvSpPr>
        <p:spPr/>
        <p:txBody>
          <a:bodyPr>
            <a:normAutofit fontScale="62500" lnSpcReduction="20000"/>
          </a:bodyPr>
          <a:lstStyle/>
          <a:p>
            <a:r>
              <a:rPr lang="ru-RU" dirty="0" smtClean="0"/>
              <a:t> Для предупреждения развития переутомления при работе с компьютером необходимо осуществлять комплекс мероприятий.</a:t>
            </a:r>
          </a:p>
          <a:p>
            <a:r>
              <a:rPr lang="ru-RU" dirty="0" smtClean="0"/>
              <a:t>Ограничение времени работы на компьютере – важный фактор</a:t>
            </a:r>
          </a:p>
          <a:p>
            <a:pPr>
              <a:buNone/>
            </a:pPr>
            <a:r>
              <a:rPr lang="ru-RU" dirty="0" smtClean="0"/>
              <a:t>     сохранения здоровья: </a:t>
            </a:r>
          </a:p>
          <a:p>
            <a:pPr>
              <a:buNone/>
            </a:pPr>
            <a:r>
              <a:rPr lang="ru-RU" dirty="0" smtClean="0"/>
              <a:t>-школьникам можно разрешить проводить перед монитором до двух часов, устраивая 10-15 минутные перерывы каждые полчаса;</a:t>
            </a:r>
          </a:p>
          <a:p>
            <a:pPr>
              <a:buNone/>
            </a:pPr>
            <a:r>
              <a:rPr lang="ru-RU" dirty="0" smtClean="0"/>
              <a:t>- ребенок младшего возраста может играть за компьютером не более 15</a:t>
            </a:r>
          </a:p>
          <a:p>
            <a:pPr>
              <a:buNone/>
            </a:pPr>
            <a:r>
              <a:rPr lang="ru-RU" dirty="0" smtClean="0"/>
              <a:t>минут в день, а дети близоруких родителей - только 10 минут, только </a:t>
            </a:r>
          </a:p>
          <a:p>
            <a:pPr>
              <a:buNone/>
            </a:pPr>
            <a:r>
              <a:rPr lang="ru-RU" dirty="0" smtClean="0"/>
              <a:t>3 раза в неделю!</a:t>
            </a:r>
          </a:p>
          <a:p>
            <a:pPr>
              <a:buNone/>
            </a:pPr>
            <a:r>
              <a:rPr lang="ru-RU" dirty="0" smtClean="0"/>
              <a:t>- лучше играть в первой половине дня;</a:t>
            </a:r>
          </a:p>
          <a:p>
            <a:pPr>
              <a:buNone/>
            </a:pPr>
            <a:r>
              <a:rPr lang="ru-RU" dirty="0" smtClean="0"/>
              <a:t>- комната, в которой он работает должна быть хорошо освещена;</a:t>
            </a:r>
          </a:p>
          <a:p>
            <a:pPr>
              <a:buNone/>
            </a:pPr>
            <a:r>
              <a:rPr lang="ru-RU" dirty="0" smtClean="0"/>
              <a:t>- мебель соответствовать росту ребенка;</a:t>
            </a:r>
          </a:p>
          <a:p>
            <a:pPr>
              <a:buNone/>
            </a:pPr>
            <a:r>
              <a:rPr lang="ru-RU" dirty="0" smtClean="0"/>
              <a:t>- расстояние от глаз ребенка до монитора 60 см;</a:t>
            </a:r>
          </a:p>
          <a:p>
            <a:pPr>
              <a:buNone/>
            </a:pPr>
            <a:r>
              <a:rPr lang="ru-RU" dirty="0" smtClean="0"/>
              <a:t>- после игры нужно обязательно сделать зарядку для глаз;</a:t>
            </a:r>
          </a:p>
          <a:p>
            <a:pPr>
              <a:buNone/>
            </a:pPr>
            <a:r>
              <a:rPr lang="ru-RU" dirty="0" smtClean="0"/>
              <a:t>- игровую деятельность сменить физическими упражнениями.</a:t>
            </a:r>
          </a:p>
          <a:p>
            <a:r>
              <a:rPr lang="ru-RU" dirty="0" smtClean="0"/>
              <a:t>Если соблюдать эти требования и правила, то компьютер не нанесет вреда ребенку.</a:t>
            </a:r>
          </a:p>
          <a:p>
            <a:pPr>
              <a:buNone/>
            </a:pP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Kostya\Pictures\разное\24.038.png"/>
          <p:cNvPicPr>
            <a:picLocks noChangeAspect="1" noChangeArrowheads="1"/>
          </p:cNvPicPr>
          <p:nvPr/>
        </p:nvPicPr>
        <p:blipFill>
          <a:blip r:embed="rId2" cstate="print"/>
          <a:srcRect/>
          <a:stretch>
            <a:fillRect/>
          </a:stretch>
        </p:blipFill>
        <p:spPr bwMode="auto">
          <a:xfrm>
            <a:off x="428596" y="214728"/>
            <a:ext cx="8358246" cy="6442569"/>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type="body" idx="4294967295"/>
          </p:nvPr>
        </p:nvSpPr>
        <p:spPr>
          <a:xfrm>
            <a:off x="571473" y="928670"/>
            <a:ext cx="8572528" cy="3487755"/>
          </a:xfrm>
        </p:spPr>
        <p:txBody>
          <a:bodyPr>
            <a:normAutofit/>
          </a:bodyPr>
          <a:lstStyle/>
          <a:p>
            <a:r>
              <a:rPr lang="ru-RU" dirty="0" smtClean="0"/>
              <a:t>Итак, питание, образ жизни, организация занятий и отдыха – все это влияет на здоровье наших детей. </a:t>
            </a:r>
          </a:p>
          <a:p>
            <a:r>
              <a:rPr lang="ru-RU" dirty="0" smtClean="0"/>
              <a:t>Все мы: учителя, ученики и родители вместе учимся думать, беречь, заботиться и укреплять свое здоровье. </a:t>
            </a:r>
            <a:r>
              <a:rPr lang="ru-RU" smtClean="0"/>
              <a:t>Важно помнить:</a:t>
            </a:r>
            <a:endParaRPr lang="ru-RU" dirty="0"/>
          </a:p>
        </p:txBody>
      </p:sp>
      <p:sp>
        <p:nvSpPr>
          <p:cNvPr id="10" name="Прямоугольник 9"/>
          <p:cNvSpPr/>
          <p:nvPr/>
        </p:nvSpPr>
        <p:spPr>
          <a:xfrm>
            <a:off x="142844" y="4071942"/>
            <a:ext cx="8858312" cy="17543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spAutoFit/>
          </a:bodyPr>
          <a:lstStyle/>
          <a:p>
            <a:pPr algn="ctr"/>
            <a:r>
              <a:rPr lang="ru-RU" sz="5400" dirty="0" smtClean="0"/>
              <a:t> Здоровый ребенок  –  хороший ученик! </a:t>
            </a:r>
            <a:endParaRPr lang="ru-RU"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51520" y="548680"/>
            <a:ext cx="8610160" cy="5951584"/>
          </a:xfrm>
        </p:spPr>
        <p:txBody>
          <a:bodyPr>
            <a:normAutofit fontScale="92500" lnSpcReduction="10000"/>
          </a:bodyPr>
          <a:lstStyle/>
          <a:p>
            <a:pPr algn="ctr">
              <a:buNone/>
            </a:pPr>
            <a:r>
              <a:rPr lang="ru-RU" b="1" dirty="0">
                <a:solidFill>
                  <a:srgbClr val="FF0000"/>
                </a:solidFill>
              </a:rPr>
              <a:t>Здоровые дети - это великое счастье</a:t>
            </a:r>
            <a:r>
              <a:rPr lang="ru-RU" b="1" dirty="0" smtClean="0">
                <a:solidFill>
                  <a:srgbClr val="FF0000"/>
                </a:solidFill>
              </a:rPr>
              <a:t>.</a:t>
            </a:r>
          </a:p>
          <a:p>
            <a:pPr algn="just">
              <a:buNone/>
            </a:pPr>
            <a:endParaRPr lang="ru-RU" b="1" dirty="0" smtClean="0">
              <a:solidFill>
                <a:srgbClr val="FF0000"/>
              </a:solidFill>
            </a:endParaRPr>
          </a:p>
          <a:p>
            <a:r>
              <a:rPr lang="ru-RU" dirty="0" smtClean="0"/>
              <a:t>Здоровье и физическое состояние школьников вызывают серьезную тревогу.</a:t>
            </a:r>
          </a:p>
          <a:p>
            <a:r>
              <a:rPr lang="ru-RU" dirty="0" smtClean="0"/>
              <a:t>Около 25-30 % детей,  приходящих в 1-е классы, имеют те или иные отклонения в состоянии здоровья, а среди выпускников школ уже 70-80 % нельзя назвать абсолютно здоровыми. </a:t>
            </a:r>
          </a:p>
          <a:p>
            <a:r>
              <a:rPr lang="ru-RU" dirty="0" smtClean="0"/>
              <a:t>Сейчас, когда так стремительно возрастает темп жизни,  когда цивилизация на каждом шагу уготавливает для каждого из нас великое множество стрессовых ситуаций, – создание здорового образа жизни,</a:t>
            </a:r>
            <a:r>
              <a:rPr lang="ru-RU" b="1" dirty="0" smtClean="0"/>
              <a:t> </a:t>
            </a:r>
            <a:r>
              <a:rPr lang="ru-RU" dirty="0" smtClean="0"/>
              <a:t>мобилизующего природные резервы человеческого организма, становится главнейшей, насущной всеобщей нашей задачей.</a:t>
            </a:r>
          </a:p>
          <a:p>
            <a:pPr algn="just"/>
            <a:endParaRPr lang="ru-RU" dirty="0" smtClean="0">
              <a:solidFill>
                <a:srgbClr val="002060"/>
              </a:solidFill>
            </a:endParaRPr>
          </a:p>
          <a:p>
            <a:pPr algn="just"/>
            <a:endParaRPr lang="ru-RU" dirty="0">
              <a:solidFill>
                <a:srgbClr val="00206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Группа 47"/>
          <p:cNvGrpSpPr/>
          <p:nvPr/>
        </p:nvGrpSpPr>
        <p:grpSpPr>
          <a:xfrm>
            <a:off x="285720" y="500042"/>
            <a:ext cx="8501122" cy="6143668"/>
            <a:chOff x="0" y="0"/>
            <a:chExt cx="9144000" cy="6858000"/>
          </a:xfrm>
        </p:grpSpPr>
        <p:grpSp>
          <p:nvGrpSpPr>
            <p:cNvPr id="2" name="Group 2"/>
            <p:cNvGrpSpPr>
              <a:grpSpLocks/>
            </p:cNvGrpSpPr>
            <p:nvPr/>
          </p:nvGrpSpPr>
          <p:grpSpPr bwMode="auto">
            <a:xfrm>
              <a:off x="5715000" y="4624388"/>
              <a:ext cx="3165475" cy="1835150"/>
              <a:chOff x="3840" y="2976"/>
              <a:chExt cx="1728" cy="1104"/>
            </a:xfrm>
          </p:grpSpPr>
          <p:sp>
            <p:nvSpPr>
              <p:cNvPr id="495619" name="Rectangle 3"/>
              <p:cNvSpPr>
                <a:spLocks noChangeArrowheads="1"/>
              </p:cNvSpPr>
              <p:nvPr/>
            </p:nvSpPr>
            <p:spPr bwMode="auto">
              <a:xfrm>
                <a:off x="3840" y="2976"/>
                <a:ext cx="1728" cy="1104"/>
              </a:xfrm>
              <a:prstGeom prst="rect">
                <a:avLst/>
              </a:prstGeom>
              <a:gradFill rotWithShape="0">
                <a:gsLst>
                  <a:gs pos="0">
                    <a:schemeClr val="bg1"/>
                  </a:gs>
                  <a:gs pos="100000">
                    <a:schemeClr val="bg1">
                      <a:gamma/>
                      <a:shade val="46275"/>
                      <a:invGamma/>
                    </a:schemeClr>
                  </a:gs>
                </a:gsLst>
                <a:path path="rect">
                  <a:fillToRect l="100000" t="100000"/>
                </a:path>
              </a:gradFill>
              <a:ln w="12700">
                <a:noFill/>
                <a:miter lim="800000"/>
                <a:headEnd type="none" w="sm" len="sm"/>
                <a:tailEnd type="none" w="sm" len="sm"/>
              </a:ln>
              <a:effectLst/>
            </p:spPr>
            <p:txBody>
              <a:bodyPr wrap="none" anchor="ctr"/>
              <a:lstStyle/>
              <a:p>
                <a:pPr>
                  <a:defRPr/>
                </a:pPr>
                <a:endParaRPr lang="ru-RU"/>
              </a:p>
            </p:txBody>
          </p:sp>
          <p:sp>
            <p:nvSpPr>
              <p:cNvPr id="20527" name="WordArt 4"/>
              <p:cNvSpPr>
                <a:spLocks noChangeArrowheads="1" noChangeShapeType="1" noTextEdit="1"/>
              </p:cNvSpPr>
              <p:nvPr/>
            </p:nvSpPr>
            <p:spPr bwMode="auto">
              <a:xfrm>
                <a:off x="4272" y="3024"/>
                <a:ext cx="1296" cy="336"/>
              </a:xfrm>
              <a:prstGeom prst="rect">
                <a:avLst/>
              </a:prstGeom>
            </p:spPr>
            <p:txBody>
              <a:bodyPr wrap="none" fromWordArt="1">
                <a:prstTxWarp prst="textPlain">
                  <a:avLst>
                    <a:gd name="adj" fmla="val 50000"/>
                  </a:avLst>
                </a:prstTxWarp>
              </a:bodyPr>
              <a:lstStyle/>
              <a:p>
                <a:pPr algn="ctr"/>
                <a:endParaRPr lang="ru-RU" sz="3600" kern="10" dirty="0">
                  <a:ln w="9525">
                    <a:solidFill>
                      <a:srgbClr val="CCECFF"/>
                    </a:solidFill>
                    <a:miter lim="800000"/>
                    <a:headEnd/>
                    <a:tailEnd/>
                  </a:ln>
                  <a:solidFill>
                    <a:srgbClr val="CCECFF"/>
                  </a:solidFill>
                  <a:latin typeface="Times New Roman" pitchFamily="18" charset="0"/>
                  <a:cs typeface="Arial"/>
                </a:endParaRPr>
              </a:p>
            </p:txBody>
          </p:sp>
        </p:grpSp>
        <p:sp>
          <p:nvSpPr>
            <p:cNvPr id="495621" name="Rectangle 5"/>
            <p:cNvSpPr>
              <a:spLocks noChangeArrowheads="1"/>
            </p:cNvSpPr>
            <p:nvPr/>
          </p:nvSpPr>
          <p:spPr bwMode="auto">
            <a:xfrm>
              <a:off x="323528" y="836712"/>
              <a:ext cx="3603625" cy="1993900"/>
            </a:xfrm>
            <a:prstGeom prst="rect">
              <a:avLst/>
            </a:prstGeom>
            <a:gradFill rotWithShape="0">
              <a:gsLst>
                <a:gs pos="0">
                  <a:srgbClr val="96AB94"/>
                </a:gs>
                <a:gs pos="17000">
                  <a:srgbClr val="D4DEFF"/>
                </a:gs>
                <a:gs pos="47000">
                  <a:srgbClr val="D4DEFF"/>
                </a:gs>
                <a:gs pos="100000">
                  <a:srgbClr val="8488C4"/>
                </a:gs>
              </a:gsLst>
              <a:lin ang="5400000" scaled="1"/>
            </a:gradFill>
            <a:ln w="12700">
              <a:noFill/>
              <a:miter lim="800000"/>
              <a:headEnd type="none" w="sm" len="sm"/>
              <a:tailEnd type="none" w="sm" len="sm"/>
            </a:ln>
          </p:spPr>
          <p:txBody>
            <a:bodyPr wrap="none" anchor="ctr"/>
            <a:lstStyle/>
            <a:p>
              <a:endParaRPr lang="ru-RU"/>
            </a:p>
          </p:txBody>
        </p:sp>
        <p:grpSp>
          <p:nvGrpSpPr>
            <p:cNvPr id="3" name="Group 6"/>
            <p:cNvGrpSpPr>
              <a:grpSpLocks/>
            </p:cNvGrpSpPr>
            <p:nvPr/>
          </p:nvGrpSpPr>
          <p:grpSpPr bwMode="auto">
            <a:xfrm>
              <a:off x="251520" y="4725144"/>
              <a:ext cx="8702675" cy="1914525"/>
              <a:chOff x="768" y="2976"/>
              <a:chExt cx="4752" cy="1152"/>
            </a:xfrm>
          </p:grpSpPr>
          <p:sp>
            <p:nvSpPr>
              <p:cNvPr id="20524" name="Freeform 7"/>
              <p:cNvSpPr>
                <a:spLocks/>
              </p:cNvSpPr>
              <p:nvPr/>
            </p:nvSpPr>
            <p:spPr bwMode="auto">
              <a:xfrm>
                <a:off x="768" y="2976"/>
                <a:ext cx="4752" cy="1152"/>
              </a:xfrm>
              <a:custGeom>
                <a:avLst/>
                <a:gdLst>
                  <a:gd name="T0" fmla="*/ 0 w 1824"/>
                  <a:gd name="T1" fmla="*/ 0 h 816"/>
                  <a:gd name="T2" fmla="*/ 0 w 1824"/>
                  <a:gd name="T3" fmla="*/ 3241 h 816"/>
                  <a:gd name="T4" fmla="*/ 84028 w 1824"/>
                  <a:gd name="T5" fmla="*/ 3241 h 816"/>
                  <a:gd name="T6" fmla="*/ 59694 w 1824"/>
                  <a:gd name="T7" fmla="*/ 192 h 816"/>
                  <a:gd name="T8" fmla="*/ 57490 w 1824"/>
                  <a:gd name="T9" fmla="*/ 0 h 816"/>
                  <a:gd name="T10" fmla="*/ 0 w 1824"/>
                  <a:gd name="T11" fmla="*/ 0 h 816"/>
                  <a:gd name="T12" fmla="*/ 0 60000 65536"/>
                  <a:gd name="T13" fmla="*/ 0 60000 65536"/>
                  <a:gd name="T14" fmla="*/ 0 60000 65536"/>
                  <a:gd name="T15" fmla="*/ 0 60000 65536"/>
                  <a:gd name="T16" fmla="*/ 0 60000 65536"/>
                  <a:gd name="T17" fmla="*/ 0 60000 65536"/>
                  <a:gd name="T18" fmla="*/ 0 w 1824"/>
                  <a:gd name="T19" fmla="*/ 0 h 816"/>
                  <a:gd name="T20" fmla="*/ 1824 w 1824"/>
                  <a:gd name="T21" fmla="*/ 816 h 816"/>
                </a:gdLst>
                <a:ahLst/>
                <a:cxnLst>
                  <a:cxn ang="T12">
                    <a:pos x="T0" y="T1"/>
                  </a:cxn>
                  <a:cxn ang="T13">
                    <a:pos x="T2" y="T3"/>
                  </a:cxn>
                  <a:cxn ang="T14">
                    <a:pos x="T4" y="T5"/>
                  </a:cxn>
                  <a:cxn ang="T15">
                    <a:pos x="T6" y="T7"/>
                  </a:cxn>
                  <a:cxn ang="T16">
                    <a:pos x="T8" y="T9"/>
                  </a:cxn>
                  <a:cxn ang="T17">
                    <a:pos x="T10" y="T11"/>
                  </a:cxn>
                </a:cxnLst>
                <a:rect l="T18" t="T19" r="T20" b="T21"/>
                <a:pathLst>
                  <a:path w="1824" h="816">
                    <a:moveTo>
                      <a:pt x="0" y="0"/>
                    </a:moveTo>
                    <a:lnTo>
                      <a:pt x="0" y="816"/>
                    </a:lnTo>
                    <a:lnTo>
                      <a:pt x="1824" y="816"/>
                    </a:lnTo>
                    <a:lnTo>
                      <a:pt x="1296" y="48"/>
                    </a:lnTo>
                    <a:lnTo>
                      <a:pt x="1248" y="0"/>
                    </a:lnTo>
                    <a:lnTo>
                      <a:pt x="0" y="0"/>
                    </a:lnTo>
                    <a:close/>
                  </a:path>
                </a:pathLst>
              </a:custGeom>
              <a:gradFill rotWithShape="1">
                <a:gsLst>
                  <a:gs pos="0">
                    <a:srgbClr val="765E47"/>
                  </a:gs>
                  <a:gs pos="100000">
                    <a:srgbClr val="FFCC99"/>
                  </a:gs>
                </a:gsLst>
                <a:lin ang="5400000" scaled="1"/>
              </a:gradFill>
              <a:ln w="9525">
                <a:noFill/>
                <a:round/>
                <a:headEnd/>
                <a:tailEnd/>
              </a:ln>
            </p:spPr>
            <p:txBody>
              <a:bodyPr anchor="ctr">
                <a:spAutoFit/>
              </a:bodyPr>
              <a:lstStyle/>
              <a:p>
                <a:endParaRPr lang="ru-RU"/>
              </a:p>
            </p:txBody>
          </p:sp>
          <p:sp>
            <p:nvSpPr>
              <p:cNvPr id="20525" name="WordArt 8"/>
              <p:cNvSpPr>
                <a:spLocks noChangeArrowheads="1" noChangeShapeType="1" noTextEdit="1"/>
              </p:cNvSpPr>
              <p:nvPr/>
            </p:nvSpPr>
            <p:spPr bwMode="auto">
              <a:xfrm>
                <a:off x="864" y="3072"/>
                <a:ext cx="2592" cy="384"/>
              </a:xfrm>
              <a:prstGeom prst="rect">
                <a:avLst/>
              </a:prstGeom>
            </p:spPr>
            <p:txBody>
              <a:bodyPr wrap="none" fromWordArt="1">
                <a:prstTxWarp prst="textPlain">
                  <a:avLst>
                    <a:gd name="adj" fmla="val 50000"/>
                  </a:avLst>
                </a:prstTxWarp>
              </a:bodyPr>
              <a:lstStyle/>
              <a:p>
                <a:pPr algn="ctr"/>
                <a:r>
                  <a:rPr lang="ru-RU" sz="3600" kern="10" dirty="0">
                    <a:ln w="9525">
                      <a:solidFill>
                        <a:srgbClr val="CCECFF"/>
                      </a:solidFill>
                      <a:miter lim="800000"/>
                      <a:headEnd/>
                      <a:tailEnd/>
                    </a:ln>
                    <a:solidFill>
                      <a:schemeClr val="accent1"/>
                    </a:solidFill>
                    <a:latin typeface="Times New Roman" pitchFamily="18" charset="0"/>
                    <a:cs typeface="Arial"/>
                  </a:rPr>
                  <a:t>в рейтинге заболеваний нарушения</a:t>
                </a:r>
              </a:p>
              <a:p>
                <a:pPr algn="ctr"/>
                <a:r>
                  <a:rPr lang="ru-RU" sz="3600" kern="10" dirty="0">
                    <a:ln w="9525">
                      <a:solidFill>
                        <a:srgbClr val="CCECFF"/>
                      </a:solidFill>
                      <a:miter lim="800000"/>
                      <a:headEnd/>
                      <a:tailEnd/>
                    </a:ln>
                    <a:solidFill>
                      <a:schemeClr val="accent1"/>
                    </a:solidFill>
                    <a:latin typeface="Times New Roman" pitchFamily="18" charset="0"/>
                    <a:cs typeface="Arial"/>
                  </a:rPr>
                  <a:t>работы опорно-двигательного аппарата</a:t>
                </a:r>
              </a:p>
            </p:txBody>
          </p:sp>
        </p:grpSp>
        <p:grpSp>
          <p:nvGrpSpPr>
            <p:cNvPr id="4" name="Group 9"/>
            <p:cNvGrpSpPr>
              <a:grpSpLocks/>
            </p:cNvGrpSpPr>
            <p:nvPr/>
          </p:nvGrpSpPr>
          <p:grpSpPr bwMode="auto">
            <a:xfrm>
              <a:off x="251520" y="2708920"/>
              <a:ext cx="6505575" cy="1993900"/>
              <a:chOff x="768" y="1824"/>
              <a:chExt cx="3552" cy="1200"/>
            </a:xfrm>
          </p:grpSpPr>
          <p:sp>
            <p:nvSpPr>
              <p:cNvPr id="20521" name="Freeform 10"/>
              <p:cNvSpPr>
                <a:spLocks/>
              </p:cNvSpPr>
              <p:nvPr/>
            </p:nvSpPr>
            <p:spPr bwMode="auto">
              <a:xfrm>
                <a:off x="768" y="1824"/>
                <a:ext cx="3552" cy="1200"/>
              </a:xfrm>
              <a:custGeom>
                <a:avLst/>
                <a:gdLst>
                  <a:gd name="T0" fmla="*/ 0 w 1248"/>
                  <a:gd name="T1" fmla="*/ 0 h 864"/>
                  <a:gd name="T2" fmla="*/ 0 w 1248"/>
                  <a:gd name="T3" fmla="*/ 3215 h 864"/>
                  <a:gd name="T4" fmla="*/ 81898 w 1248"/>
                  <a:gd name="T5" fmla="*/ 3215 h 864"/>
                  <a:gd name="T6" fmla="*/ 44107 w 1248"/>
                  <a:gd name="T7" fmla="*/ 0 h 864"/>
                  <a:gd name="T8" fmla="*/ 0 w 1248"/>
                  <a:gd name="T9" fmla="*/ 0 h 864"/>
                  <a:gd name="T10" fmla="*/ 0 60000 65536"/>
                  <a:gd name="T11" fmla="*/ 0 60000 65536"/>
                  <a:gd name="T12" fmla="*/ 0 60000 65536"/>
                  <a:gd name="T13" fmla="*/ 0 60000 65536"/>
                  <a:gd name="T14" fmla="*/ 0 60000 65536"/>
                  <a:gd name="T15" fmla="*/ 0 w 1248"/>
                  <a:gd name="T16" fmla="*/ 0 h 864"/>
                  <a:gd name="T17" fmla="*/ 1248 w 1248"/>
                  <a:gd name="T18" fmla="*/ 864 h 864"/>
                </a:gdLst>
                <a:ahLst/>
                <a:cxnLst>
                  <a:cxn ang="T10">
                    <a:pos x="T0" y="T1"/>
                  </a:cxn>
                  <a:cxn ang="T11">
                    <a:pos x="T2" y="T3"/>
                  </a:cxn>
                  <a:cxn ang="T12">
                    <a:pos x="T4" y="T5"/>
                  </a:cxn>
                  <a:cxn ang="T13">
                    <a:pos x="T6" y="T7"/>
                  </a:cxn>
                  <a:cxn ang="T14">
                    <a:pos x="T8" y="T9"/>
                  </a:cxn>
                </a:cxnLst>
                <a:rect l="T15" t="T16" r="T17" b="T18"/>
                <a:pathLst>
                  <a:path w="1248" h="864">
                    <a:moveTo>
                      <a:pt x="0" y="0"/>
                    </a:moveTo>
                    <a:lnTo>
                      <a:pt x="0" y="864"/>
                    </a:lnTo>
                    <a:lnTo>
                      <a:pt x="1248" y="864"/>
                    </a:lnTo>
                    <a:lnTo>
                      <a:pt x="672" y="0"/>
                    </a:lnTo>
                    <a:lnTo>
                      <a:pt x="0" y="0"/>
                    </a:lnTo>
                    <a:close/>
                  </a:path>
                </a:pathLst>
              </a:custGeom>
              <a:gradFill rotWithShape="0">
                <a:gsLst>
                  <a:gs pos="0">
                    <a:srgbClr val="663012"/>
                  </a:gs>
                  <a:gs pos="30000">
                    <a:srgbClr val="A65528"/>
                  </a:gs>
                  <a:gs pos="70000">
                    <a:srgbClr val="D49E6C"/>
                  </a:gs>
                  <a:gs pos="100000">
                    <a:srgbClr val="D6B19C"/>
                  </a:gs>
                </a:gsLst>
                <a:lin ang="5400000" scaled="1"/>
              </a:gradFill>
              <a:ln w="9525">
                <a:noFill/>
                <a:round/>
                <a:headEnd/>
                <a:tailEnd/>
              </a:ln>
            </p:spPr>
            <p:txBody>
              <a:bodyPr anchor="ctr">
                <a:spAutoFit/>
              </a:bodyPr>
              <a:lstStyle/>
              <a:p>
                <a:endParaRPr lang="ru-RU"/>
              </a:p>
            </p:txBody>
          </p:sp>
          <p:sp>
            <p:nvSpPr>
              <p:cNvPr id="20522" name="WordArt 11"/>
              <p:cNvSpPr>
                <a:spLocks noChangeArrowheads="1" noChangeShapeType="1" noTextEdit="1"/>
              </p:cNvSpPr>
              <p:nvPr/>
            </p:nvSpPr>
            <p:spPr bwMode="auto">
              <a:xfrm>
                <a:off x="816" y="2016"/>
                <a:ext cx="1632" cy="166"/>
              </a:xfrm>
              <a:prstGeom prst="rect">
                <a:avLst/>
              </a:prstGeom>
            </p:spPr>
            <p:txBody>
              <a:bodyPr wrap="none" fromWordArt="1">
                <a:prstTxWarp prst="textPlain">
                  <a:avLst>
                    <a:gd name="adj" fmla="val 50000"/>
                  </a:avLst>
                </a:prstTxWarp>
              </a:bodyPr>
              <a:lstStyle/>
              <a:p>
                <a:pPr algn="ctr"/>
                <a:r>
                  <a:rPr lang="ru-RU" sz="3600" kern="10" dirty="0">
                    <a:ln w="9525">
                      <a:solidFill>
                        <a:srgbClr val="BEB3FF"/>
                      </a:solidFill>
                      <a:miter lim="800000"/>
                      <a:headEnd/>
                      <a:tailEnd/>
                    </a:ln>
                    <a:solidFill>
                      <a:srgbClr val="BEB3FF"/>
                    </a:solidFill>
                    <a:latin typeface="Times New Roman" pitchFamily="18" charset="0"/>
                    <a:cs typeface="Arial"/>
                  </a:rPr>
                  <a:t>за последние 20 лет число детей,</a:t>
                </a:r>
              </a:p>
            </p:txBody>
          </p:sp>
          <p:sp>
            <p:nvSpPr>
              <p:cNvPr id="20523" name="WordArt 12"/>
              <p:cNvSpPr>
                <a:spLocks noChangeArrowheads="1" noChangeShapeType="1" noTextEdit="1"/>
              </p:cNvSpPr>
              <p:nvPr/>
            </p:nvSpPr>
            <p:spPr bwMode="auto">
              <a:xfrm>
                <a:off x="816" y="2304"/>
                <a:ext cx="2448" cy="213"/>
              </a:xfrm>
              <a:prstGeom prst="rect">
                <a:avLst/>
              </a:prstGeom>
            </p:spPr>
            <p:txBody>
              <a:bodyPr wrap="none" fromWordArt="1">
                <a:prstTxWarp prst="textPlain">
                  <a:avLst>
                    <a:gd name="adj" fmla="val 50000"/>
                  </a:avLst>
                </a:prstTxWarp>
              </a:bodyPr>
              <a:lstStyle/>
              <a:p>
                <a:pPr algn="ctr"/>
                <a:r>
                  <a:rPr lang="ru-RU" sz="3600" kern="10" dirty="0">
                    <a:ln w="9525">
                      <a:solidFill>
                        <a:srgbClr val="11007A"/>
                      </a:solidFill>
                      <a:miter lim="800000"/>
                      <a:headEnd/>
                      <a:tailEnd/>
                    </a:ln>
                    <a:solidFill>
                      <a:srgbClr val="11007A"/>
                    </a:solidFill>
                    <a:latin typeface="Times New Roman" pitchFamily="18" charset="0"/>
                    <a:cs typeface="Arial"/>
                  </a:rPr>
                  <a:t>биологически не соответствующих 6-7 годам, увеличилось</a:t>
                </a:r>
              </a:p>
            </p:txBody>
          </p:sp>
        </p:grpSp>
        <p:grpSp>
          <p:nvGrpSpPr>
            <p:cNvPr id="5" name="Group 13"/>
            <p:cNvGrpSpPr>
              <a:grpSpLocks/>
            </p:cNvGrpSpPr>
            <p:nvPr/>
          </p:nvGrpSpPr>
          <p:grpSpPr bwMode="auto">
            <a:xfrm>
              <a:off x="3429000" y="2632075"/>
              <a:ext cx="5451475" cy="2073275"/>
              <a:chOff x="2592" y="1776"/>
              <a:chExt cx="2976" cy="1248"/>
            </a:xfrm>
          </p:grpSpPr>
          <p:sp>
            <p:nvSpPr>
              <p:cNvPr id="20519" name="Freeform 14"/>
              <p:cNvSpPr>
                <a:spLocks/>
              </p:cNvSpPr>
              <p:nvPr/>
            </p:nvSpPr>
            <p:spPr bwMode="auto">
              <a:xfrm>
                <a:off x="2592" y="1776"/>
                <a:ext cx="2976" cy="1248"/>
              </a:xfrm>
              <a:custGeom>
                <a:avLst/>
                <a:gdLst>
                  <a:gd name="T0" fmla="*/ 0 w 1152"/>
                  <a:gd name="T1" fmla="*/ 0 h 864"/>
                  <a:gd name="T2" fmla="*/ 51308 w 1152"/>
                  <a:gd name="T3" fmla="*/ 0 h 864"/>
                  <a:gd name="T4" fmla="*/ 51308 w 1152"/>
                  <a:gd name="T5" fmla="*/ 3761 h 864"/>
                  <a:gd name="T6" fmla="*/ 25652 w 1152"/>
                  <a:gd name="T7" fmla="*/ 3761 h 864"/>
                  <a:gd name="T8" fmla="*/ 0 w 1152"/>
                  <a:gd name="T9" fmla="*/ 0 h 864"/>
                  <a:gd name="T10" fmla="*/ 0 60000 65536"/>
                  <a:gd name="T11" fmla="*/ 0 60000 65536"/>
                  <a:gd name="T12" fmla="*/ 0 60000 65536"/>
                  <a:gd name="T13" fmla="*/ 0 60000 65536"/>
                  <a:gd name="T14" fmla="*/ 0 60000 65536"/>
                  <a:gd name="T15" fmla="*/ 0 w 1152"/>
                  <a:gd name="T16" fmla="*/ 0 h 864"/>
                  <a:gd name="T17" fmla="*/ 1152 w 1152"/>
                  <a:gd name="T18" fmla="*/ 864 h 864"/>
                </a:gdLst>
                <a:ahLst/>
                <a:cxnLst>
                  <a:cxn ang="T10">
                    <a:pos x="T0" y="T1"/>
                  </a:cxn>
                  <a:cxn ang="T11">
                    <a:pos x="T2" y="T3"/>
                  </a:cxn>
                  <a:cxn ang="T12">
                    <a:pos x="T4" y="T5"/>
                  </a:cxn>
                  <a:cxn ang="T13">
                    <a:pos x="T6" y="T7"/>
                  </a:cxn>
                  <a:cxn ang="T14">
                    <a:pos x="T8" y="T9"/>
                  </a:cxn>
                </a:cxnLst>
                <a:rect l="T15" t="T16" r="T17" b="T18"/>
                <a:pathLst>
                  <a:path w="1152" h="864">
                    <a:moveTo>
                      <a:pt x="0" y="0"/>
                    </a:moveTo>
                    <a:lnTo>
                      <a:pt x="1152" y="0"/>
                    </a:lnTo>
                    <a:lnTo>
                      <a:pt x="1152" y="864"/>
                    </a:lnTo>
                    <a:lnTo>
                      <a:pt x="576" y="864"/>
                    </a:lnTo>
                    <a:lnTo>
                      <a:pt x="0" y="0"/>
                    </a:lnTo>
                    <a:close/>
                  </a:path>
                </a:pathLst>
              </a:custGeom>
              <a:gradFill rotWithShape="0">
                <a:gsLst>
                  <a:gs pos="0">
                    <a:srgbClr val="B27272"/>
                  </a:gs>
                  <a:gs pos="50000">
                    <a:srgbClr val="FFA3A3"/>
                  </a:gs>
                  <a:gs pos="100000">
                    <a:srgbClr val="B27272"/>
                  </a:gs>
                </a:gsLst>
                <a:lin ang="5400000" scaled="1"/>
              </a:gradFill>
              <a:ln w="9525">
                <a:noFill/>
                <a:round/>
                <a:headEnd/>
                <a:tailEnd/>
              </a:ln>
            </p:spPr>
            <p:txBody>
              <a:bodyPr anchor="ctr">
                <a:spAutoFit/>
              </a:bodyPr>
              <a:lstStyle/>
              <a:p>
                <a:endParaRPr lang="ru-RU"/>
              </a:p>
            </p:txBody>
          </p:sp>
          <p:sp>
            <p:nvSpPr>
              <p:cNvPr id="20520" name="WordArt 15"/>
              <p:cNvSpPr>
                <a:spLocks noChangeArrowheads="1" noChangeShapeType="1" noTextEdit="1"/>
              </p:cNvSpPr>
              <p:nvPr/>
            </p:nvSpPr>
            <p:spPr bwMode="auto">
              <a:xfrm>
                <a:off x="3216" y="2016"/>
                <a:ext cx="2304" cy="192"/>
              </a:xfrm>
              <a:prstGeom prst="rect">
                <a:avLst/>
              </a:prstGeom>
            </p:spPr>
            <p:txBody>
              <a:bodyPr wrap="none" fromWordArt="1">
                <a:prstTxWarp prst="textPlain">
                  <a:avLst>
                    <a:gd name="adj" fmla="val 50000"/>
                  </a:avLst>
                </a:prstTxWarp>
              </a:bodyPr>
              <a:lstStyle/>
              <a:p>
                <a:pPr algn="ctr"/>
                <a:r>
                  <a:rPr lang="ru-RU" sz="3600" kern="10" dirty="0">
                    <a:ln w="9525">
                      <a:solidFill>
                        <a:srgbClr val="11007A"/>
                      </a:solidFill>
                      <a:miter lim="800000"/>
                      <a:headEnd/>
                      <a:tailEnd/>
                    </a:ln>
                    <a:solidFill>
                      <a:srgbClr val="11007A"/>
                    </a:solidFill>
                    <a:latin typeface="Times New Roman" pitchFamily="18" charset="0"/>
                    <a:cs typeface="Arial"/>
                  </a:rPr>
                  <a:t>из них нуждаются в реабилитации</a:t>
                </a:r>
              </a:p>
            </p:txBody>
          </p:sp>
        </p:grpSp>
        <p:grpSp>
          <p:nvGrpSpPr>
            <p:cNvPr id="6" name="Group 16"/>
            <p:cNvGrpSpPr>
              <a:grpSpLocks/>
            </p:cNvGrpSpPr>
            <p:nvPr/>
          </p:nvGrpSpPr>
          <p:grpSpPr bwMode="auto">
            <a:xfrm>
              <a:off x="527050" y="717550"/>
              <a:ext cx="8353425" cy="1993900"/>
              <a:chOff x="1008" y="624"/>
              <a:chExt cx="4560" cy="1200"/>
            </a:xfrm>
          </p:grpSpPr>
          <p:sp>
            <p:nvSpPr>
              <p:cNvPr id="20516" name="Freeform 17"/>
              <p:cNvSpPr>
                <a:spLocks/>
              </p:cNvSpPr>
              <p:nvPr/>
            </p:nvSpPr>
            <p:spPr bwMode="auto">
              <a:xfrm>
                <a:off x="1008" y="624"/>
                <a:ext cx="4560" cy="1200"/>
              </a:xfrm>
              <a:custGeom>
                <a:avLst/>
                <a:gdLst>
                  <a:gd name="T0" fmla="*/ 0 w 1824"/>
                  <a:gd name="T1" fmla="*/ 0 h 954"/>
                  <a:gd name="T2" fmla="*/ 71250 w 1824"/>
                  <a:gd name="T3" fmla="*/ 0 h 954"/>
                  <a:gd name="T4" fmla="*/ 71250 w 1824"/>
                  <a:gd name="T5" fmla="*/ 2387 h 954"/>
                  <a:gd name="T6" fmla="*/ 26020 w 1824"/>
                  <a:gd name="T7" fmla="*/ 2387 h 954"/>
                  <a:gd name="T8" fmla="*/ 0 w 1824"/>
                  <a:gd name="T9" fmla="*/ 0 h 954"/>
                  <a:gd name="T10" fmla="*/ 0 60000 65536"/>
                  <a:gd name="T11" fmla="*/ 0 60000 65536"/>
                  <a:gd name="T12" fmla="*/ 0 60000 65536"/>
                  <a:gd name="T13" fmla="*/ 0 60000 65536"/>
                  <a:gd name="T14" fmla="*/ 0 60000 65536"/>
                  <a:gd name="T15" fmla="*/ 0 w 1824"/>
                  <a:gd name="T16" fmla="*/ 0 h 954"/>
                  <a:gd name="T17" fmla="*/ 1824 w 1824"/>
                  <a:gd name="T18" fmla="*/ 954 h 954"/>
                </a:gdLst>
                <a:ahLst/>
                <a:cxnLst>
                  <a:cxn ang="T10">
                    <a:pos x="T0" y="T1"/>
                  </a:cxn>
                  <a:cxn ang="T11">
                    <a:pos x="T2" y="T3"/>
                  </a:cxn>
                  <a:cxn ang="T12">
                    <a:pos x="T4" y="T5"/>
                  </a:cxn>
                  <a:cxn ang="T13">
                    <a:pos x="T6" y="T7"/>
                  </a:cxn>
                  <a:cxn ang="T14">
                    <a:pos x="T8" y="T9"/>
                  </a:cxn>
                </a:cxnLst>
                <a:rect l="T15" t="T16" r="T17" b="T18"/>
                <a:pathLst>
                  <a:path w="1824" h="954">
                    <a:moveTo>
                      <a:pt x="0" y="0"/>
                    </a:moveTo>
                    <a:lnTo>
                      <a:pt x="1824" y="0"/>
                    </a:lnTo>
                    <a:lnTo>
                      <a:pt x="1824" y="954"/>
                    </a:lnTo>
                    <a:lnTo>
                      <a:pt x="666" y="954"/>
                    </a:lnTo>
                    <a:lnTo>
                      <a:pt x="0" y="0"/>
                    </a:lnTo>
                    <a:close/>
                  </a:path>
                </a:pathLst>
              </a:custGeom>
              <a:gradFill rotWithShape="0">
                <a:gsLst>
                  <a:gs pos="0">
                    <a:srgbClr val="FFEFD1"/>
                  </a:gs>
                  <a:gs pos="64999">
                    <a:srgbClr val="F0EBD5"/>
                  </a:gs>
                  <a:gs pos="100000">
                    <a:srgbClr val="D1C39F"/>
                  </a:gs>
                </a:gsLst>
                <a:path path="rect">
                  <a:fillToRect l="50000" t="50000" r="50000" b="50000"/>
                </a:path>
              </a:gradFill>
              <a:ln w="9525">
                <a:noFill/>
                <a:round/>
                <a:headEnd/>
                <a:tailEnd/>
              </a:ln>
            </p:spPr>
            <p:txBody>
              <a:bodyPr anchor="ctr">
                <a:spAutoFit/>
              </a:bodyPr>
              <a:lstStyle/>
              <a:p>
                <a:endParaRPr lang="ru-RU"/>
              </a:p>
            </p:txBody>
          </p:sp>
          <p:sp>
            <p:nvSpPr>
              <p:cNvPr id="20517" name="WordArt 18"/>
              <p:cNvSpPr>
                <a:spLocks noChangeArrowheads="1" noChangeShapeType="1" noTextEdit="1"/>
              </p:cNvSpPr>
              <p:nvPr/>
            </p:nvSpPr>
            <p:spPr bwMode="auto">
              <a:xfrm>
                <a:off x="1440" y="720"/>
                <a:ext cx="4097" cy="213"/>
              </a:xfrm>
              <a:prstGeom prst="rect">
                <a:avLst/>
              </a:prstGeom>
            </p:spPr>
            <p:txBody>
              <a:bodyPr wrap="none" fromWordArt="1">
                <a:prstTxWarp prst="textPlain">
                  <a:avLst>
                    <a:gd name="adj" fmla="val 50000"/>
                  </a:avLst>
                </a:prstTxWarp>
              </a:bodyPr>
              <a:lstStyle/>
              <a:p>
                <a:pPr algn="ctr"/>
                <a:r>
                  <a:rPr lang="ru-RU" sz="3600" kern="10" dirty="0">
                    <a:ln w="9525">
                      <a:solidFill>
                        <a:srgbClr val="11007A"/>
                      </a:solidFill>
                      <a:miter lim="800000"/>
                      <a:headEnd/>
                      <a:tailEnd/>
                    </a:ln>
                    <a:solidFill>
                      <a:srgbClr val="11007A"/>
                    </a:solidFill>
                    <a:latin typeface="Times New Roman" pitchFamily="18" charset="0"/>
                    <a:cs typeface="Arial"/>
                  </a:rPr>
                  <a:t>число детей с недостатками развития и неблагополучным состоянием здоровья </a:t>
                </a:r>
              </a:p>
            </p:txBody>
          </p:sp>
          <p:sp>
            <p:nvSpPr>
              <p:cNvPr id="20518" name="WordArt 19"/>
              <p:cNvSpPr>
                <a:spLocks noChangeArrowheads="1" noChangeShapeType="1" noTextEdit="1"/>
              </p:cNvSpPr>
              <p:nvPr/>
            </p:nvSpPr>
            <p:spPr bwMode="auto">
              <a:xfrm>
                <a:off x="2304" y="1008"/>
                <a:ext cx="3216" cy="131"/>
              </a:xfrm>
              <a:prstGeom prst="rect">
                <a:avLst/>
              </a:prstGeom>
            </p:spPr>
            <p:txBody>
              <a:bodyPr wrap="none" fromWordArt="1">
                <a:prstTxWarp prst="textPlain">
                  <a:avLst>
                    <a:gd name="adj" fmla="val 50000"/>
                  </a:avLst>
                </a:prstTxWarp>
              </a:bodyPr>
              <a:lstStyle/>
              <a:p>
                <a:pPr algn="ctr"/>
                <a:r>
                  <a:rPr lang="ru-RU" sz="3600" kern="10" dirty="0">
                    <a:ln w="9525">
                      <a:solidFill>
                        <a:srgbClr val="11007A"/>
                      </a:solidFill>
                      <a:miter lim="800000"/>
                      <a:headEnd/>
                      <a:tailEnd/>
                    </a:ln>
                    <a:solidFill>
                      <a:srgbClr val="11007A"/>
                    </a:solidFill>
                    <a:latin typeface="Times New Roman" pitchFamily="18" charset="0"/>
                    <a:cs typeface="Arial"/>
                  </a:rPr>
                  <a:t>среди новорожденных составляет</a:t>
                </a:r>
              </a:p>
            </p:txBody>
          </p:sp>
        </p:grpSp>
        <p:grpSp>
          <p:nvGrpSpPr>
            <p:cNvPr id="7" name="Group 20"/>
            <p:cNvGrpSpPr>
              <a:grpSpLocks/>
            </p:cNvGrpSpPr>
            <p:nvPr/>
          </p:nvGrpSpPr>
          <p:grpSpPr bwMode="auto">
            <a:xfrm>
              <a:off x="6804025" y="1674813"/>
              <a:ext cx="1230313" cy="876300"/>
              <a:chOff x="3072" y="960"/>
              <a:chExt cx="672" cy="528"/>
            </a:xfrm>
          </p:grpSpPr>
          <p:sp>
            <p:nvSpPr>
              <p:cNvPr id="20514" name="Rectangle 21"/>
              <p:cNvSpPr>
                <a:spLocks noChangeArrowheads="1"/>
              </p:cNvSpPr>
              <p:nvPr/>
            </p:nvSpPr>
            <p:spPr bwMode="auto">
              <a:xfrm>
                <a:off x="3168" y="960"/>
                <a:ext cx="576" cy="528"/>
              </a:xfrm>
              <a:prstGeom prst="rect">
                <a:avLst/>
              </a:prstGeom>
              <a:gradFill rotWithShape="0">
                <a:gsLst>
                  <a:gs pos="0">
                    <a:srgbClr val="96AB94"/>
                  </a:gs>
                  <a:gs pos="8501">
                    <a:srgbClr val="D4DEFF"/>
                  </a:gs>
                  <a:gs pos="23500">
                    <a:srgbClr val="D4DEFF"/>
                  </a:gs>
                  <a:gs pos="50000">
                    <a:srgbClr val="8488C4"/>
                  </a:gs>
                  <a:gs pos="76500">
                    <a:srgbClr val="D4DEFF"/>
                  </a:gs>
                  <a:gs pos="91499">
                    <a:srgbClr val="D4DEFF"/>
                  </a:gs>
                  <a:gs pos="100000">
                    <a:srgbClr val="96AB94"/>
                  </a:gs>
                </a:gsLst>
                <a:lin ang="5400000" scaled="1"/>
              </a:gradFill>
              <a:ln w="12700">
                <a:solidFill>
                  <a:schemeClr val="bg1"/>
                </a:solidFill>
                <a:miter lim="800000"/>
                <a:headEnd type="none" w="sm" len="sm"/>
                <a:tailEnd type="none" w="sm" len="sm"/>
              </a:ln>
            </p:spPr>
            <p:txBody>
              <a:bodyPr wrap="none" anchor="ctr"/>
              <a:lstStyle/>
              <a:p>
                <a:endParaRPr lang="ru-RU"/>
              </a:p>
            </p:txBody>
          </p:sp>
          <p:pic>
            <p:nvPicPr>
              <p:cNvPr id="20515" name="Picture 22" descr="BD20119_"/>
              <p:cNvPicPr>
                <a:picLocks noChangeAspect="1" noChangeArrowheads="1"/>
              </p:cNvPicPr>
              <p:nvPr/>
            </p:nvPicPr>
            <p:blipFill>
              <a:blip r:embed="rId3" cstate="print"/>
              <a:srcRect/>
              <a:stretch>
                <a:fillRect/>
              </a:stretch>
            </p:blipFill>
            <p:spPr bwMode="auto">
              <a:xfrm>
                <a:off x="3072" y="982"/>
                <a:ext cx="667" cy="481"/>
              </a:xfrm>
              <a:prstGeom prst="rect">
                <a:avLst/>
              </a:prstGeom>
              <a:noFill/>
              <a:ln w="9525">
                <a:solidFill>
                  <a:schemeClr val="bg1"/>
                </a:solidFill>
                <a:miter lim="800000"/>
                <a:headEnd/>
                <a:tailEnd/>
              </a:ln>
            </p:spPr>
          </p:pic>
        </p:grpSp>
        <p:grpSp>
          <p:nvGrpSpPr>
            <p:cNvPr id="8" name="Group 23"/>
            <p:cNvGrpSpPr>
              <a:grpSpLocks/>
            </p:cNvGrpSpPr>
            <p:nvPr/>
          </p:nvGrpSpPr>
          <p:grpSpPr bwMode="auto">
            <a:xfrm>
              <a:off x="8042275" y="3429000"/>
              <a:ext cx="1101725" cy="1036638"/>
              <a:chOff x="3168" y="3168"/>
              <a:chExt cx="602" cy="624"/>
            </a:xfrm>
          </p:grpSpPr>
          <p:sp>
            <p:nvSpPr>
              <p:cNvPr id="20512" name="Rectangle 24"/>
              <p:cNvSpPr>
                <a:spLocks noChangeArrowheads="1"/>
              </p:cNvSpPr>
              <p:nvPr/>
            </p:nvSpPr>
            <p:spPr bwMode="auto">
              <a:xfrm>
                <a:off x="3168" y="3168"/>
                <a:ext cx="480" cy="624"/>
              </a:xfrm>
              <a:prstGeom prst="rect">
                <a:avLst/>
              </a:prstGeom>
              <a:gradFill rotWithShape="0">
                <a:gsLst>
                  <a:gs pos="0">
                    <a:srgbClr val="FFEFD1"/>
                  </a:gs>
                  <a:gs pos="64999">
                    <a:srgbClr val="F0EBD5"/>
                  </a:gs>
                  <a:gs pos="100000">
                    <a:srgbClr val="D1C39F"/>
                  </a:gs>
                </a:gsLst>
                <a:path path="shape">
                  <a:fillToRect l="50000" t="50000" r="50000" b="50000"/>
                </a:path>
              </a:gradFill>
              <a:ln w="12700">
                <a:solidFill>
                  <a:schemeClr val="bg1"/>
                </a:solidFill>
                <a:miter lim="800000"/>
                <a:headEnd type="none" w="sm" len="sm"/>
                <a:tailEnd type="none" w="sm" len="sm"/>
              </a:ln>
            </p:spPr>
            <p:txBody>
              <a:bodyPr wrap="none" anchor="ctr"/>
              <a:lstStyle/>
              <a:p>
                <a:endParaRPr lang="ru-RU"/>
              </a:p>
            </p:txBody>
          </p:sp>
          <p:pic>
            <p:nvPicPr>
              <p:cNvPr id="20513" name="Picture 25" descr="PE02370_"/>
              <p:cNvPicPr>
                <a:picLocks noChangeAspect="1" noChangeArrowheads="1"/>
              </p:cNvPicPr>
              <p:nvPr/>
            </p:nvPicPr>
            <p:blipFill>
              <a:blip r:embed="rId4" cstate="print"/>
              <a:srcRect/>
              <a:stretch>
                <a:fillRect/>
              </a:stretch>
            </p:blipFill>
            <p:spPr bwMode="auto">
              <a:xfrm>
                <a:off x="3264" y="3216"/>
                <a:ext cx="506" cy="572"/>
              </a:xfrm>
              <a:prstGeom prst="rect">
                <a:avLst/>
              </a:prstGeom>
              <a:noFill/>
              <a:ln w="9525">
                <a:solidFill>
                  <a:schemeClr val="bg1"/>
                </a:solidFill>
                <a:miter lim="800000"/>
                <a:headEnd/>
                <a:tailEnd/>
              </a:ln>
            </p:spPr>
          </p:pic>
        </p:grpSp>
        <p:grpSp>
          <p:nvGrpSpPr>
            <p:cNvPr id="9" name="Group 26"/>
            <p:cNvGrpSpPr>
              <a:grpSpLocks/>
            </p:cNvGrpSpPr>
            <p:nvPr/>
          </p:nvGrpSpPr>
          <p:grpSpPr bwMode="auto">
            <a:xfrm>
              <a:off x="5148263" y="4221163"/>
              <a:ext cx="1055687" cy="957262"/>
              <a:chOff x="2256" y="3360"/>
              <a:chExt cx="576" cy="576"/>
            </a:xfrm>
          </p:grpSpPr>
          <p:sp>
            <p:nvSpPr>
              <p:cNvPr id="20510" name="Rectangle 27"/>
              <p:cNvSpPr>
                <a:spLocks noChangeArrowheads="1"/>
              </p:cNvSpPr>
              <p:nvPr/>
            </p:nvSpPr>
            <p:spPr bwMode="auto">
              <a:xfrm>
                <a:off x="2256" y="3360"/>
                <a:ext cx="576" cy="576"/>
              </a:xfrm>
              <a:prstGeom prst="rect">
                <a:avLst/>
              </a:prstGeom>
              <a:gradFill rotWithShape="0">
                <a:gsLst>
                  <a:gs pos="0">
                    <a:srgbClr val="FFEFD1"/>
                  </a:gs>
                  <a:gs pos="64999">
                    <a:srgbClr val="F0EBD5"/>
                  </a:gs>
                  <a:gs pos="100000">
                    <a:srgbClr val="D1C39F"/>
                  </a:gs>
                </a:gsLst>
                <a:path path="shape">
                  <a:fillToRect l="50000" t="50000" r="50000" b="50000"/>
                </a:path>
              </a:gradFill>
              <a:ln w="12700">
                <a:solidFill>
                  <a:schemeClr val="bg1"/>
                </a:solidFill>
                <a:miter lim="800000"/>
                <a:headEnd type="none" w="sm" len="sm"/>
                <a:tailEnd type="none" w="sm" len="sm"/>
              </a:ln>
            </p:spPr>
            <p:txBody>
              <a:bodyPr wrap="none" anchor="ctr"/>
              <a:lstStyle/>
              <a:p>
                <a:endParaRPr lang="ru-RU"/>
              </a:p>
            </p:txBody>
          </p:sp>
          <p:pic>
            <p:nvPicPr>
              <p:cNvPr id="20511" name="Picture 28" descr="PE01235_"/>
              <p:cNvPicPr>
                <a:picLocks noChangeAspect="1" noChangeArrowheads="1"/>
              </p:cNvPicPr>
              <p:nvPr/>
            </p:nvPicPr>
            <p:blipFill>
              <a:blip r:embed="rId5" cstate="print"/>
              <a:srcRect/>
              <a:stretch>
                <a:fillRect/>
              </a:stretch>
            </p:blipFill>
            <p:spPr bwMode="auto">
              <a:xfrm>
                <a:off x="2256" y="3408"/>
                <a:ext cx="556" cy="473"/>
              </a:xfrm>
              <a:prstGeom prst="rect">
                <a:avLst/>
              </a:prstGeom>
              <a:noFill/>
              <a:ln w="9525">
                <a:solidFill>
                  <a:schemeClr val="bg1"/>
                </a:solidFill>
                <a:miter lim="800000"/>
                <a:headEnd/>
                <a:tailEnd/>
              </a:ln>
            </p:spPr>
          </p:pic>
        </p:grpSp>
        <p:grpSp>
          <p:nvGrpSpPr>
            <p:cNvPr id="10" name="Group 32"/>
            <p:cNvGrpSpPr>
              <a:grpSpLocks/>
            </p:cNvGrpSpPr>
            <p:nvPr/>
          </p:nvGrpSpPr>
          <p:grpSpPr bwMode="auto">
            <a:xfrm>
              <a:off x="3276600" y="2205038"/>
              <a:ext cx="1166813" cy="957262"/>
              <a:chOff x="3504" y="3216"/>
              <a:chExt cx="637" cy="576"/>
            </a:xfrm>
          </p:grpSpPr>
          <p:sp>
            <p:nvSpPr>
              <p:cNvPr id="20508" name="Rectangle 33"/>
              <p:cNvSpPr>
                <a:spLocks noChangeArrowheads="1"/>
              </p:cNvSpPr>
              <p:nvPr/>
            </p:nvSpPr>
            <p:spPr bwMode="auto">
              <a:xfrm>
                <a:off x="3504" y="3216"/>
                <a:ext cx="576" cy="576"/>
              </a:xfrm>
              <a:prstGeom prst="rect">
                <a:avLst/>
              </a:prstGeom>
              <a:gradFill rotWithShape="0">
                <a:gsLst>
                  <a:gs pos="0">
                    <a:srgbClr val="FFEFD1"/>
                  </a:gs>
                  <a:gs pos="64999">
                    <a:srgbClr val="F0EBD5"/>
                  </a:gs>
                  <a:gs pos="100000">
                    <a:srgbClr val="D1C39F"/>
                  </a:gs>
                </a:gsLst>
                <a:path path="shape">
                  <a:fillToRect l="50000" t="50000" r="50000" b="50000"/>
                </a:path>
              </a:gradFill>
              <a:ln w="12700">
                <a:solidFill>
                  <a:schemeClr val="bg1"/>
                </a:solidFill>
                <a:miter lim="800000"/>
                <a:headEnd type="none" w="sm" len="sm"/>
                <a:tailEnd type="none" w="sm" len="sm"/>
              </a:ln>
            </p:spPr>
            <p:txBody>
              <a:bodyPr wrap="none" anchor="ctr"/>
              <a:lstStyle/>
              <a:p>
                <a:endParaRPr lang="ru-RU"/>
              </a:p>
            </p:txBody>
          </p:sp>
          <p:pic>
            <p:nvPicPr>
              <p:cNvPr id="20509" name="Picture 34" descr="PE02342_"/>
              <p:cNvPicPr>
                <a:picLocks noChangeAspect="1" noChangeArrowheads="1"/>
              </p:cNvPicPr>
              <p:nvPr/>
            </p:nvPicPr>
            <p:blipFill>
              <a:blip r:embed="rId6" cstate="print"/>
              <a:srcRect/>
              <a:stretch>
                <a:fillRect/>
              </a:stretch>
            </p:blipFill>
            <p:spPr bwMode="auto">
              <a:xfrm>
                <a:off x="3552" y="3264"/>
                <a:ext cx="589" cy="463"/>
              </a:xfrm>
              <a:prstGeom prst="rect">
                <a:avLst/>
              </a:prstGeom>
              <a:noFill/>
              <a:ln w="9525">
                <a:solidFill>
                  <a:schemeClr val="bg1"/>
                </a:solidFill>
                <a:miter lim="800000"/>
                <a:headEnd/>
                <a:tailEnd/>
              </a:ln>
            </p:spPr>
          </p:pic>
        </p:grpSp>
        <p:sp>
          <p:nvSpPr>
            <p:cNvPr id="495651" name="WordArt 35"/>
            <p:cNvSpPr>
              <a:spLocks noChangeArrowheads="1" noChangeShapeType="1" noTextEdit="1"/>
            </p:cNvSpPr>
            <p:nvPr/>
          </p:nvSpPr>
          <p:spPr bwMode="auto">
            <a:xfrm>
              <a:off x="4572000" y="1844675"/>
              <a:ext cx="1758950" cy="598488"/>
            </a:xfrm>
            <a:prstGeom prst="rect">
              <a:avLst/>
            </a:prstGeom>
          </p:spPr>
          <p:txBody>
            <a:bodyPr wrap="none" fromWordArt="1">
              <a:prstTxWarp prst="textPlain">
                <a:avLst>
                  <a:gd name="adj" fmla="val 50000"/>
                </a:avLst>
              </a:prstTxWarp>
            </a:bodyPr>
            <a:lstStyle/>
            <a:p>
              <a:pPr algn="ctr"/>
              <a:r>
                <a:rPr lang="ru-RU" sz="3600" kern="10">
                  <a:ln w="9525">
                    <a:noFill/>
                    <a:round/>
                    <a:headEnd type="none" w="sm" len="sm"/>
                    <a:tailEnd type="none" w="sm" len="sm"/>
                  </a:ln>
                  <a:gradFill rotWithShape="1">
                    <a:gsLst>
                      <a:gs pos="0">
                        <a:srgbClr val="FFBF00"/>
                      </a:gs>
                      <a:gs pos="5000">
                        <a:srgbClr val="F27300"/>
                      </a:gs>
                      <a:gs pos="12500">
                        <a:srgbClr val="8F0040"/>
                      </a:gs>
                      <a:gs pos="25000">
                        <a:srgbClr val="400040"/>
                      </a:gs>
                      <a:gs pos="39999">
                        <a:srgbClr val="000040"/>
                      </a:gs>
                      <a:gs pos="50000">
                        <a:srgbClr val="000000"/>
                      </a:gs>
                      <a:gs pos="60001">
                        <a:srgbClr val="000040"/>
                      </a:gs>
                      <a:gs pos="75000">
                        <a:srgbClr val="400040"/>
                      </a:gs>
                      <a:gs pos="87500">
                        <a:srgbClr val="8F0040"/>
                      </a:gs>
                      <a:gs pos="95000">
                        <a:srgbClr val="F27300"/>
                      </a:gs>
                      <a:gs pos="100000">
                        <a:srgbClr val="FFBF00"/>
                      </a:gs>
                    </a:gsLst>
                    <a:lin ang="5400000" scaled="1"/>
                  </a:gradFill>
                  <a:effectLst>
                    <a:outerShdw dist="35921" dir="2700000" algn="ctr" rotWithShape="0">
                      <a:srgbClr val="C0C0C0"/>
                    </a:outerShdw>
                  </a:effectLst>
                  <a:latin typeface="Impact"/>
                </a:rPr>
                <a:t>85%</a:t>
              </a:r>
            </a:p>
          </p:txBody>
        </p:sp>
        <p:sp>
          <p:nvSpPr>
            <p:cNvPr id="495652" name="WordArt 36"/>
            <p:cNvSpPr>
              <a:spLocks noChangeArrowheads="1" noChangeShapeType="1" noTextEdit="1"/>
            </p:cNvSpPr>
            <p:nvPr/>
          </p:nvSpPr>
          <p:spPr bwMode="auto">
            <a:xfrm>
              <a:off x="5891213" y="3508375"/>
              <a:ext cx="1757362" cy="598488"/>
            </a:xfrm>
            <a:prstGeom prst="rect">
              <a:avLst/>
            </a:prstGeom>
          </p:spPr>
          <p:txBody>
            <a:bodyPr wrap="none" fromWordArt="1">
              <a:prstTxWarp prst="textPlain">
                <a:avLst>
                  <a:gd name="adj" fmla="val 50000"/>
                </a:avLst>
              </a:prstTxWarp>
            </a:bodyPr>
            <a:lstStyle/>
            <a:p>
              <a:pPr algn="ctr"/>
              <a:r>
                <a:rPr lang="ru-RU" sz="3600" kern="10" dirty="0">
                  <a:ln w="9525">
                    <a:noFill/>
                    <a:round/>
                    <a:headEnd type="none" w="sm" len="sm"/>
                    <a:tailEnd type="none" w="sm" len="sm"/>
                  </a:ln>
                  <a:gradFill rotWithShape="1">
                    <a:gsLst>
                      <a:gs pos="0">
                        <a:srgbClr val="FFBF00"/>
                      </a:gs>
                      <a:gs pos="5000">
                        <a:srgbClr val="F27300"/>
                      </a:gs>
                      <a:gs pos="12500">
                        <a:srgbClr val="8F0040"/>
                      </a:gs>
                      <a:gs pos="25000">
                        <a:srgbClr val="400040"/>
                      </a:gs>
                      <a:gs pos="39999">
                        <a:srgbClr val="000040"/>
                      </a:gs>
                      <a:gs pos="50000">
                        <a:srgbClr val="000000"/>
                      </a:gs>
                      <a:gs pos="60001">
                        <a:srgbClr val="000040"/>
                      </a:gs>
                      <a:gs pos="75000">
                        <a:srgbClr val="400040"/>
                      </a:gs>
                      <a:gs pos="87500">
                        <a:srgbClr val="8F0040"/>
                      </a:gs>
                      <a:gs pos="95000">
                        <a:srgbClr val="F27300"/>
                      </a:gs>
                      <a:gs pos="100000">
                        <a:srgbClr val="FFBF00"/>
                      </a:gs>
                    </a:gsLst>
                    <a:lin ang="5400000" scaled="1"/>
                  </a:gradFill>
                  <a:effectLst>
                    <a:outerShdw dist="35921" dir="2700000" algn="ctr" rotWithShape="0">
                      <a:srgbClr val="C0C0C0"/>
                    </a:outerShdw>
                  </a:effectLst>
                  <a:latin typeface="Impact"/>
                </a:rPr>
                <a:t>30%</a:t>
              </a:r>
            </a:p>
          </p:txBody>
        </p:sp>
        <p:sp>
          <p:nvSpPr>
            <p:cNvPr id="495653" name="Rectangle 37"/>
            <p:cNvSpPr>
              <a:spLocks noChangeArrowheads="1"/>
            </p:cNvSpPr>
            <p:nvPr/>
          </p:nvSpPr>
          <p:spPr bwMode="auto">
            <a:xfrm>
              <a:off x="0" y="239713"/>
              <a:ext cx="968375" cy="796925"/>
            </a:xfrm>
            <a:prstGeom prst="rect">
              <a:avLst/>
            </a:prstGeom>
            <a:gradFill rotWithShape="0">
              <a:gsLst>
                <a:gs pos="0">
                  <a:srgbClr val="FFEFD1"/>
                </a:gs>
                <a:gs pos="64999">
                  <a:srgbClr val="F0EBD5"/>
                </a:gs>
                <a:gs pos="100000">
                  <a:srgbClr val="D1C39F"/>
                </a:gs>
              </a:gsLst>
              <a:path path="shape">
                <a:fillToRect l="50000" t="50000" r="50000" b="50000"/>
              </a:path>
            </a:gradFill>
            <a:ln w="12700">
              <a:solidFill>
                <a:schemeClr val="bg1"/>
              </a:solidFill>
              <a:miter lim="800000"/>
              <a:headEnd type="none" w="sm" len="sm"/>
              <a:tailEnd type="none" w="sm" len="sm"/>
            </a:ln>
          </p:spPr>
          <p:txBody>
            <a:bodyPr wrap="none" anchor="ctr"/>
            <a:lstStyle/>
            <a:p>
              <a:endParaRPr lang="ru-RU"/>
            </a:p>
          </p:txBody>
        </p:sp>
        <p:pic>
          <p:nvPicPr>
            <p:cNvPr id="495654" name="Picture 38" descr="HH01882_"/>
            <p:cNvPicPr>
              <a:picLocks noChangeAspect="1" noChangeArrowheads="1"/>
            </p:cNvPicPr>
            <p:nvPr/>
          </p:nvPicPr>
          <p:blipFill>
            <a:blip r:embed="rId7" cstate="print"/>
            <a:srcRect/>
            <a:stretch>
              <a:fillRect/>
            </a:stretch>
          </p:blipFill>
          <p:spPr bwMode="auto">
            <a:xfrm>
              <a:off x="174625" y="638175"/>
              <a:ext cx="615950" cy="350838"/>
            </a:xfrm>
            <a:prstGeom prst="rect">
              <a:avLst/>
            </a:prstGeom>
            <a:gradFill rotWithShape="0">
              <a:gsLst>
                <a:gs pos="0">
                  <a:srgbClr val="FFEFD1"/>
                </a:gs>
                <a:gs pos="64999">
                  <a:srgbClr val="F0EBD5"/>
                </a:gs>
                <a:gs pos="100000">
                  <a:srgbClr val="D1C39F"/>
                </a:gs>
              </a:gsLst>
              <a:path path="shape">
                <a:fillToRect l="50000" t="50000" r="50000" b="50000"/>
              </a:path>
            </a:gradFill>
            <a:ln w="9525">
              <a:solidFill>
                <a:schemeClr val="bg1"/>
              </a:solidFill>
              <a:miter lim="800000"/>
              <a:headEnd/>
              <a:tailEnd/>
            </a:ln>
          </p:spPr>
        </p:pic>
        <p:pic>
          <p:nvPicPr>
            <p:cNvPr id="495655" name="Picture 39" descr="HM00374_"/>
            <p:cNvPicPr>
              <a:picLocks noChangeAspect="1" noChangeArrowheads="1"/>
            </p:cNvPicPr>
            <p:nvPr/>
          </p:nvPicPr>
          <p:blipFill>
            <a:blip r:embed="rId8" cstate="print"/>
            <a:srcRect/>
            <a:stretch>
              <a:fillRect/>
            </a:stretch>
          </p:blipFill>
          <p:spPr bwMode="auto">
            <a:xfrm>
              <a:off x="615950" y="239713"/>
              <a:ext cx="280988" cy="298450"/>
            </a:xfrm>
            <a:prstGeom prst="rect">
              <a:avLst/>
            </a:prstGeom>
            <a:noFill/>
            <a:ln w="9525">
              <a:solidFill>
                <a:schemeClr val="bg1"/>
              </a:solidFill>
              <a:miter lim="800000"/>
              <a:headEnd/>
              <a:tailEnd/>
            </a:ln>
          </p:spPr>
        </p:pic>
        <p:pic>
          <p:nvPicPr>
            <p:cNvPr id="495656" name="Picture 40" descr="BD05200_"/>
            <p:cNvPicPr>
              <a:picLocks noChangeAspect="1" noChangeArrowheads="1"/>
            </p:cNvPicPr>
            <p:nvPr/>
          </p:nvPicPr>
          <p:blipFill>
            <a:blip r:embed="rId9" cstate="print"/>
            <a:srcRect/>
            <a:stretch>
              <a:fillRect/>
            </a:stretch>
          </p:blipFill>
          <p:spPr bwMode="auto">
            <a:xfrm>
              <a:off x="0" y="158750"/>
              <a:ext cx="401638" cy="544513"/>
            </a:xfrm>
            <a:prstGeom prst="rect">
              <a:avLst/>
            </a:prstGeom>
            <a:noFill/>
            <a:ln w="9525">
              <a:solidFill>
                <a:schemeClr val="bg1"/>
              </a:solidFill>
              <a:miter lim="800000"/>
              <a:headEnd/>
              <a:tailEnd/>
            </a:ln>
          </p:spPr>
        </p:pic>
        <p:sp>
          <p:nvSpPr>
            <p:cNvPr id="495657" name="WordArt 41"/>
            <p:cNvSpPr>
              <a:spLocks noChangeArrowheads="1" noChangeShapeType="1" noTextEdit="1"/>
            </p:cNvSpPr>
            <p:nvPr/>
          </p:nvSpPr>
          <p:spPr bwMode="auto">
            <a:xfrm>
              <a:off x="900113" y="3860800"/>
              <a:ext cx="2374900" cy="758825"/>
            </a:xfrm>
            <a:prstGeom prst="rect">
              <a:avLst/>
            </a:prstGeom>
          </p:spPr>
          <p:txBody>
            <a:bodyPr wrap="none" fromWordArt="1">
              <a:prstTxWarp prst="textPlain">
                <a:avLst>
                  <a:gd name="adj" fmla="val 50000"/>
                </a:avLst>
              </a:prstTxWarp>
            </a:bodyPr>
            <a:lstStyle/>
            <a:p>
              <a:pPr algn="ctr"/>
              <a:r>
                <a:rPr lang="ru-RU" sz="3600" kern="10">
                  <a:ln w="9525">
                    <a:noFill/>
                    <a:round/>
                    <a:headEnd type="none" w="sm" len="sm"/>
                    <a:tailEnd type="none" w="sm" len="sm"/>
                  </a:ln>
                  <a:gradFill rotWithShape="1">
                    <a:gsLst>
                      <a:gs pos="0">
                        <a:srgbClr val="FFBF00"/>
                      </a:gs>
                      <a:gs pos="10001">
                        <a:srgbClr val="F27300"/>
                      </a:gs>
                      <a:gs pos="25000">
                        <a:srgbClr val="8F0040"/>
                      </a:gs>
                      <a:gs pos="50000">
                        <a:srgbClr val="400040"/>
                      </a:gs>
                      <a:gs pos="80000">
                        <a:srgbClr val="000040"/>
                      </a:gs>
                      <a:gs pos="100000">
                        <a:srgbClr val="000000"/>
                      </a:gs>
                    </a:gsLst>
                    <a:lin ang="5400000" scaled="1"/>
                  </a:gradFill>
                  <a:effectLst>
                    <a:outerShdw dist="35921" dir="2700000" algn="ctr" rotWithShape="0">
                      <a:srgbClr val="C0C0C0"/>
                    </a:outerShdw>
                  </a:effectLst>
                  <a:latin typeface="Impact"/>
                </a:rPr>
                <a:t>в 3 раза</a:t>
              </a:r>
            </a:p>
          </p:txBody>
        </p:sp>
        <p:sp>
          <p:nvSpPr>
            <p:cNvPr id="495659" name="WordArt 43"/>
            <p:cNvSpPr>
              <a:spLocks noChangeArrowheads="1" noChangeShapeType="1" noTextEdit="1"/>
            </p:cNvSpPr>
            <p:nvPr/>
          </p:nvSpPr>
          <p:spPr bwMode="auto">
            <a:xfrm>
              <a:off x="1758950" y="5662613"/>
              <a:ext cx="3341688" cy="636587"/>
            </a:xfrm>
            <a:prstGeom prst="rect">
              <a:avLst/>
            </a:prstGeom>
          </p:spPr>
          <p:txBody>
            <a:bodyPr wrap="none" fromWordArt="1">
              <a:prstTxWarp prst="textPlain">
                <a:avLst>
                  <a:gd name="adj" fmla="val 50000"/>
                </a:avLst>
              </a:prstTxWarp>
            </a:bodyPr>
            <a:lstStyle/>
            <a:p>
              <a:pPr algn="ctr"/>
              <a:r>
                <a:rPr lang="ru-RU" sz="3600" kern="10">
                  <a:ln w="9525">
                    <a:noFill/>
                    <a:round/>
                    <a:headEnd type="none" w="sm" len="sm"/>
                    <a:tailEnd type="none" w="sm" len="sm"/>
                  </a:ln>
                  <a:gradFill rotWithShape="1">
                    <a:gsLst>
                      <a:gs pos="0">
                        <a:srgbClr val="FFBF00"/>
                      </a:gs>
                      <a:gs pos="5000">
                        <a:srgbClr val="F27300"/>
                      </a:gs>
                      <a:gs pos="12500">
                        <a:srgbClr val="8F0040"/>
                      </a:gs>
                      <a:gs pos="25000">
                        <a:srgbClr val="400040"/>
                      </a:gs>
                      <a:gs pos="39999">
                        <a:srgbClr val="000040"/>
                      </a:gs>
                      <a:gs pos="50000">
                        <a:srgbClr val="000000"/>
                      </a:gs>
                      <a:gs pos="60001">
                        <a:srgbClr val="000040"/>
                      </a:gs>
                      <a:gs pos="75000">
                        <a:srgbClr val="400040"/>
                      </a:gs>
                      <a:gs pos="87500">
                        <a:srgbClr val="8F0040"/>
                      </a:gs>
                      <a:gs pos="95000">
                        <a:srgbClr val="F27300"/>
                      </a:gs>
                      <a:gs pos="100000">
                        <a:srgbClr val="FFBF00"/>
                      </a:gs>
                    </a:gsLst>
                    <a:lin ang="5400000" scaled="1"/>
                  </a:gradFill>
                  <a:effectLst>
                    <a:outerShdw dist="35921" dir="2700000" algn="ctr" rotWithShape="0">
                      <a:srgbClr val="C0C0C0"/>
                    </a:outerShdw>
                  </a:effectLst>
                  <a:latin typeface="Impact"/>
                </a:rPr>
                <a:t>на 1 месте</a:t>
              </a:r>
            </a:p>
          </p:txBody>
        </p:sp>
        <p:grpSp>
          <p:nvGrpSpPr>
            <p:cNvPr id="11" name="Group 44"/>
            <p:cNvGrpSpPr>
              <a:grpSpLocks/>
            </p:cNvGrpSpPr>
            <p:nvPr/>
          </p:nvGrpSpPr>
          <p:grpSpPr bwMode="auto">
            <a:xfrm>
              <a:off x="984250" y="0"/>
              <a:ext cx="7835900" cy="692150"/>
              <a:chOff x="1344" y="192"/>
              <a:chExt cx="4224" cy="384"/>
            </a:xfrm>
          </p:grpSpPr>
          <p:sp>
            <p:nvSpPr>
              <p:cNvPr id="20506" name="WordArt 45"/>
              <p:cNvSpPr>
                <a:spLocks noChangeArrowheads="1" noChangeShapeType="1" noTextEdit="1"/>
              </p:cNvSpPr>
              <p:nvPr/>
            </p:nvSpPr>
            <p:spPr bwMode="auto">
              <a:xfrm>
                <a:off x="1344" y="192"/>
                <a:ext cx="4224" cy="240"/>
              </a:xfrm>
              <a:prstGeom prst="rect">
                <a:avLst/>
              </a:prstGeom>
            </p:spPr>
            <p:txBody>
              <a:bodyPr wrap="none" fromWordArt="1">
                <a:prstTxWarp prst="textPlain">
                  <a:avLst>
                    <a:gd name="adj" fmla="val 50000"/>
                  </a:avLst>
                </a:prstTxWarp>
              </a:bodyPr>
              <a:lstStyle/>
              <a:p>
                <a:pPr algn="ctr"/>
                <a:r>
                  <a:rPr lang="ru-RU" sz="3600" kern="10">
                    <a:ln w="9525">
                      <a:solidFill>
                        <a:schemeClr val="bg1"/>
                      </a:solidFill>
                      <a:miter lim="800000"/>
                      <a:headEnd/>
                      <a:tailEnd/>
                    </a:ln>
                    <a:gradFill rotWithShape="1">
                      <a:gsLst>
                        <a:gs pos="0">
                          <a:srgbClr val="FFBF00"/>
                        </a:gs>
                        <a:gs pos="10001">
                          <a:srgbClr val="F27300"/>
                        </a:gs>
                        <a:gs pos="25000">
                          <a:srgbClr val="8F0040"/>
                        </a:gs>
                        <a:gs pos="50000">
                          <a:srgbClr val="400040"/>
                        </a:gs>
                        <a:gs pos="80000">
                          <a:srgbClr val="000040"/>
                        </a:gs>
                        <a:gs pos="100000">
                          <a:srgbClr val="000000"/>
                        </a:gs>
                      </a:gsLst>
                      <a:lin ang="5400000" scaled="1"/>
                    </a:gradFill>
                    <a:effectLst>
                      <a:prstShdw prst="shdw17" dist="17961" dir="2700000">
                        <a:srgbClr val="999999"/>
                      </a:prstShdw>
                    </a:effectLst>
                    <a:latin typeface="Impact"/>
                  </a:rPr>
                  <a:t>ПО ДАННЫМ ФИЗИОЛОГО-ГИГИЕНИЧЕСКОГО МОНИТОРИНГА</a:t>
                </a:r>
              </a:p>
            </p:txBody>
          </p:sp>
          <p:sp>
            <p:nvSpPr>
              <p:cNvPr id="20507" name="WordArt 46"/>
              <p:cNvSpPr>
                <a:spLocks noChangeArrowheads="1" noChangeShapeType="1" noTextEdit="1"/>
              </p:cNvSpPr>
              <p:nvPr/>
            </p:nvSpPr>
            <p:spPr bwMode="auto">
              <a:xfrm>
                <a:off x="1344" y="432"/>
                <a:ext cx="4224" cy="144"/>
              </a:xfrm>
              <a:prstGeom prst="rect">
                <a:avLst/>
              </a:prstGeom>
            </p:spPr>
            <p:txBody>
              <a:bodyPr wrap="none" fromWordArt="1">
                <a:prstTxWarp prst="textPlain">
                  <a:avLst>
                    <a:gd name="adj" fmla="val 50000"/>
                  </a:avLst>
                </a:prstTxWarp>
              </a:bodyPr>
              <a:lstStyle/>
              <a:p>
                <a:pPr algn="ctr"/>
                <a:r>
                  <a:rPr lang="ru-RU" sz="3600" kern="10">
                    <a:ln w="9525">
                      <a:solidFill>
                        <a:schemeClr val="bg1"/>
                      </a:solidFill>
                      <a:miter lim="800000"/>
                      <a:headEnd/>
                      <a:tailEnd/>
                    </a:ln>
                    <a:gradFill rotWithShape="1">
                      <a:gsLst>
                        <a:gs pos="0">
                          <a:srgbClr val="FFBF00"/>
                        </a:gs>
                        <a:gs pos="10001">
                          <a:srgbClr val="F27300"/>
                        </a:gs>
                        <a:gs pos="25000">
                          <a:srgbClr val="8F0040"/>
                        </a:gs>
                        <a:gs pos="50000">
                          <a:srgbClr val="400040"/>
                        </a:gs>
                        <a:gs pos="80000">
                          <a:srgbClr val="000040"/>
                        </a:gs>
                        <a:gs pos="100000">
                          <a:srgbClr val="000000"/>
                        </a:gs>
                      </a:gsLst>
                      <a:lin ang="5400000" scaled="1"/>
                    </a:gradFill>
                    <a:effectLst>
                      <a:prstShdw prst="shdw17" dist="17961" dir="2700000">
                        <a:srgbClr val="999999"/>
                      </a:prstShdw>
                    </a:effectLst>
                    <a:latin typeface="Impact"/>
                  </a:rPr>
                  <a:t>НИИ ГИГИЕНЫ И ПРОФИЛАКТИКИ ЗАБОЛЕВАНИЙ ДЕТЕЙ РАО,</a:t>
                </a:r>
              </a:p>
            </p:txBody>
          </p:sp>
        </p:grpSp>
        <p:sp>
          <p:nvSpPr>
            <p:cNvPr id="495663" name="WordArt 47"/>
            <p:cNvSpPr>
              <a:spLocks noChangeArrowheads="1" noChangeShapeType="1" noTextEdit="1"/>
            </p:cNvSpPr>
            <p:nvPr/>
          </p:nvSpPr>
          <p:spPr bwMode="auto">
            <a:xfrm>
              <a:off x="323850" y="1341438"/>
              <a:ext cx="1255713" cy="544512"/>
            </a:xfrm>
            <a:prstGeom prst="rect">
              <a:avLst/>
            </a:prstGeom>
          </p:spPr>
          <p:txBody>
            <a:bodyPr wrap="none" fromWordArt="1">
              <a:prstTxWarp prst="textPlain">
                <a:avLst>
                  <a:gd name="adj" fmla="val 50000"/>
                </a:avLst>
              </a:prstTxWarp>
            </a:bodyPr>
            <a:lstStyle/>
            <a:p>
              <a:pPr algn="ctr"/>
              <a:r>
                <a:rPr lang="ru-RU" sz="3600" kern="10">
                  <a:ln w="9525">
                    <a:noFill/>
                    <a:round/>
                    <a:headEnd type="none" w="sm" len="sm"/>
                    <a:tailEnd type="none" w="sm" len="sm"/>
                  </a:ln>
                  <a:gradFill rotWithShape="1">
                    <a:gsLst>
                      <a:gs pos="0">
                        <a:srgbClr val="FFBF00"/>
                      </a:gs>
                      <a:gs pos="5000">
                        <a:srgbClr val="F27300"/>
                      </a:gs>
                      <a:gs pos="12500">
                        <a:srgbClr val="8F0040"/>
                      </a:gs>
                      <a:gs pos="25000">
                        <a:srgbClr val="400040"/>
                      </a:gs>
                      <a:gs pos="39999">
                        <a:srgbClr val="000040"/>
                      </a:gs>
                      <a:gs pos="50000">
                        <a:srgbClr val="000000"/>
                      </a:gs>
                      <a:gs pos="60001">
                        <a:srgbClr val="000040"/>
                      </a:gs>
                      <a:gs pos="75000">
                        <a:srgbClr val="400040"/>
                      </a:gs>
                      <a:gs pos="87500">
                        <a:srgbClr val="8F0040"/>
                      </a:gs>
                      <a:gs pos="95000">
                        <a:srgbClr val="F27300"/>
                      </a:gs>
                      <a:gs pos="100000">
                        <a:srgbClr val="FFBF00"/>
                      </a:gs>
                    </a:gsLst>
                    <a:lin ang="5400000" scaled="1"/>
                  </a:gradFill>
                  <a:effectLst>
                    <a:outerShdw dist="35921" dir="2700000" algn="ctr" rotWithShape="0">
                      <a:srgbClr val="C0C0C0"/>
                    </a:outerShdw>
                  </a:effectLst>
                  <a:latin typeface="Impact"/>
                </a:rPr>
                <a:t>10%</a:t>
              </a:r>
            </a:p>
          </p:txBody>
        </p:sp>
        <p:sp>
          <p:nvSpPr>
            <p:cNvPr id="495664" name="WordArt 48"/>
            <p:cNvSpPr>
              <a:spLocks noChangeArrowheads="1" noChangeShapeType="1" noTextEdit="1"/>
            </p:cNvSpPr>
            <p:nvPr/>
          </p:nvSpPr>
          <p:spPr bwMode="auto">
            <a:xfrm>
              <a:off x="107950" y="1916113"/>
              <a:ext cx="2592388" cy="777875"/>
            </a:xfrm>
            <a:prstGeom prst="rect">
              <a:avLst/>
            </a:prstGeom>
          </p:spPr>
          <p:txBody>
            <a:bodyPr wrap="none" fromWordArt="1">
              <a:prstTxWarp prst="textFadeUp">
                <a:avLst>
                  <a:gd name="adj" fmla="val 4102"/>
                </a:avLst>
              </a:prstTxWarp>
            </a:bodyPr>
            <a:lstStyle/>
            <a:p>
              <a:pPr algn="ctr"/>
              <a:r>
                <a:rPr lang="ru-RU" sz="3600" kern="10" dirty="0">
                  <a:ln w="9525">
                    <a:solidFill>
                      <a:srgbClr val="000000"/>
                    </a:solidFill>
                    <a:round/>
                    <a:headEnd/>
                    <a:tailEnd/>
                  </a:ln>
                  <a:solidFill>
                    <a:srgbClr val="000000"/>
                  </a:solidFill>
                  <a:latin typeface="Times New Roman" pitchFamily="18" charset="0"/>
                  <a:cs typeface="Arial"/>
                </a:rPr>
                <a:t>молодёжи имеет состояние</a:t>
              </a:r>
            </a:p>
            <a:p>
              <a:pPr algn="ctr"/>
              <a:r>
                <a:rPr lang="ru-RU" sz="3600" kern="10" dirty="0">
                  <a:ln w="9525">
                    <a:solidFill>
                      <a:srgbClr val="000000"/>
                    </a:solidFill>
                    <a:round/>
                    <a:headEnd/>
                    <a:tailEnd/>
                  </a:ln>
                  <a:solidFill>
                    <a:srgbClr val="000000"/>
                  </a:solidFill>
                  <a:latin typeface="Times New Roman" pitchFamily="18" charset="0"/>
                  <a:cs typeface="Arial"/>
                </a:rPr>
                <a:t>здоровья, близкое к норме</a:t>
              </a:r>
            </a:p>
          </p:txBody>
        </p:sp>
        <p:sp>
          <p:nvSpPr>
            <p:cNvPr id="495665" name="WordArt 49"/>
            <p:cNvSpPr>
              <a:spLocks noChangeArrowheads="1" noChangeShapeType="1" noTextEdit="1"/>
            </p:cNvSpPr>
            <p:nvPr/>
          </p:nvSpPr>
          <p:spPr bwMode="auto">
            <a:xfrm>
              <a:off x="138113" y="1082675"/>
              <a:ext cx="730250" cy="155575"/>
            </a:xfrm>
            <a:prstGeom prst="rect">
              <a:avLst/>
            </a:prstGeom>
          </p:spPr>
          <p:txBody>
            <a:bodyPr wrap="none" fromWordArt="1">
              <a:prstTxWarp prst="textPlain">
                <a:avLst>
                  <a:gd name="adj" fmla="val 50000"/>
                </a:avLst>
              </a:prstTxWarp>
            </a:bodyPr>
            <a:lstStyle/>
            <a:p>
              <a:pPr algn="ctr"/>
              <a:r>
                <a:rPr lang="ru-RU" sz="3600" kern="10" dirty="0">
                  <a:ln w="9525">
                    <a:solidFill>
                      <a:srgbClr val="000000"/>
                    </a:solidFill>
                    <a:round/>
                    <a:headEnd/>
                    <a:tailEnd/>
                  </a:ln>
                  <a:solidFill>
                    <a:srgbClr val="000000"/>
                  </a:solidFill>
                  <a:latin typeface="Times New Roman" pitchFamily="18" charset="0"/>
                  <a:cs typeface="Arial"/>
                </a:rPr>
                <a:t>лишь</a:t>
              </a:r>
            </a:p>
          </p:txBody>
        </p:sp>
        <p:sp>
          <p:nvSpPr>
            <p:cNvPr id="495666" name="Line 50"/>
            <p:cNvSpPr>
              <a:spLocks noChangeShapeType="1"/>
            </p:cNvSpPr>
            <p:nvPr/>
          </p:nvSpPr>
          <p:spPr bwMode="auto">
            <a:xfrm>
              <a:off x="2268538" y="692150"/>
              <a:ext cx="6629400" cy="0"/>
            </a:xfrm>
            <a:prstGeom prst="line">
              <a:avLst/>
            </a:prstGeom>
            <a:noFill/>
            <a:ln w="9525">
              <a:solidFill>
                <a:srgbClr val="800000"/>
              </a:solidFill>
              <a:round/>
              <a:headEnd/>
              <a:tailEnd/>
            </a:ln>
          </p:spPr>
          <p:txBody>
            <a:bodyPr/>
            <a:lstStyle/>
            <a:p>
              <a:endParaRPr lang="ru-RU"/>
            </a:p>
          </p:txBody>
        </p:sp>
        <p:pic>
          <p:nvPicPr>
            <p:cNvPr id="20505" name="Picture 51"/>
            <p:cNvPicPr>
              <a:picLocks noChangeAspect="1" noChangeArrowheads="1"/>
            </p:cNvPicPr>
            <p:nvPr/>
          </p:nvPicPr>
          <p:blipFill>
            <a:blip r:embed="rId10" cstate="print">
              <a:clrChange>
                <a:clrFrom>
                  <a:srgbClr val="FFFFFF"/>
                </a:clrFrom>
                <a:clrTo>
                  <a:srgbClr val="FFFFFF">
                    <a:alpha val="0"/>
                  </a:srgbClr>
                </a:clrTo>
              </a:clrChange>
              <a:lum bright="24000" contrast="-24000"/>
            </a:blip>
            <a:srcRect l="23874" t="15218" r="6520"/>
            <a:stretch>
              <a:fillRect/>
            </a:stretch>
          </p:blipFill>
          <p:spPr bwMode="auto">
            <a:xfrm>
              <a:off x="0" y="5838825"/>
              <a:ext cx="1116013" cy="1019175"/>
            </a:xfrm>
            <a:prstGeom prst="rect">
              <a:avLst/>
            </a:prstGeom>
            <a:noFill/>
            <a:ln w="9525" algn="ctr">
              <a:noFill/>
              <a:miter lim="800000"/>
              <a:headEnd/>
              <a:tailEnd/>
            </a:ln>
          </p:spPr>
        </p:pic>
      </p:gr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4294967295"/>
          </p:nvPr>
        </p:nvSpPr>
        <p:spPr>
          <a:xfrm>
            <a:off x="460375" y="620713"/>
            <a:ext cx="8469343" cy="5737225"/>
          </a:xfrm>
        </p:spPr>
        <p:txBody>
          <a:bodyPr>
            <a:normAutofit fontScale="92500" lnSpcReduction="10000"/>
          </a:bodyPr>
          <a:lstStyle/>
          <a:p>
            <a:pPr algn="just">
              <a:buNone/>
            </a:pPr>
            <a:r>
              <a:rPr lang="ru-RU" dirty="0" smtClean="0"/>
              <a:t>И кто, как не родители, призваны принять самое активное участие в решении этой проблемы. Кто, как не папы и мамы, дедушки и бабушки, пестующие своих детей и внуков с пеленок</a:t>
            </a:r>
            <a:r>
              <a:rPr lang="ru-RU" baseline="-25000" dirty="0" smtClean="0"/>
              <a:t>;</a:t>
            </a:r>
            <a:r>
              <a:rPr lang="ru-RU" dirty="0" smtClean="0"/>
              <a:t> могут обеспечить им рациональное питание, приобщить их к спорту, уберечь от вредных привычек, научить правилам гигиены и главное –настроить самих ребят так, чтобы они  без подсказок</a:t>
            </a:r>
          </a:p>
          <a:p>
            <a:pPr algn="just">
              <a:buNone/>
            </a:pPr>
            <a:r>
              <a:rPr lang="ru-RU" dirty="0" smtClean="0"/>
              <a:t>    и  напоминаний </a:t>
            </a:r>
          </a:p>
          <a:p>
            <a:pPr algn="just">
              <a:buNone/>
            </a:pPr>
            <a:r>
              <a:rPr lang="ru-RU" dirty="0" smtClean="0"/>
              <a:t>    взрослых стремились </a:t>
            </a:r>
          </a:p>
          <a:p>
            <a:pPr algn="just">
              <a:buNone/>
            </a:pPr>
            <a:r>
              <a:rPr lang="ru-RU" dirty="0" smtClean="0"/>
              <a:t>    жить разумно,</a:t>
            </a:r>
          </a:p>
          <a:p>
            <a:pPr algn="just">
              <a:buNone/>
            </a:pPr>
            <a:r>
              <a:rPr lang="ru-RU" dirty="0" smtClean="0"/>
              <a:t>    правильно,</a:t>
            </a:r>
          </a:p>
          <a:p>
            <a:pPr algn="just">
              <a:buNone/>
            </a:pPr>
            <a:r>
              <a:rPr lang="ru-RU" dirty="0" smtClean="0"/>
              <a:t>    не во вред, а на пользу</a:t>
            </a:r>
          </a:p>
          <a:p>
            <a:pPr algn="just">
              <a:buNone/>
            </a:pPr>
            <a:r>
              <a:rPr lang="ru-RU" dirty="0" smtClean="0"/>
              <a:t>    своему здоровью. </a:t>
            </a:r>
            <a:endParaRPr lang="ru-RU" dirty="0">
              <a:solidFill>
                <a:srgbClr val="0070C0"/>
              </a:solidFill>
            </a:endParaRPr>
          </a:p>
        </p:txBody>
      </p:sp>
      <p:pic>
        <p:nvPicPr>
          <p:cNvPr id="5" name="Picture 3" descr="C:\Documents and Settings\Pepole\Рабочий стол\happy-family-apogen.jpg"/>
          <p:cNvPicPr>
            <a:picLocks noChangeAspect="1" noChangeArrowheads="1"/>
          </p:cNvPicPr>
          <p:nvPr/>
        </p:nvPicPr>
        <p:blipFill>
          <a:blip r:embed="rId2"/>
          <a:srcRect/>
          <a:stretch>
            <a:fillRect/>
          </a:stretch>
        </p:blipFill>
        <p:spPr bwMode="auto">
          <a:xfrm>
            <a:off x="4357686" y="3357562"/>
            <a:ext cx="4654299" cy="3071834"/>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49" name="Rectangle 1"/>
          <p:cNvSpPr>
            <a:spLocks noGrp="1" noChangeArrowheads="1"/>
          </p:cNvSpPr>
          <p:nvPr>
            <p:ph sz="quarter" idx="1"/>
          </p:nvPr>
        </p:nvSpPr>
        <p:spPr>
          <a:xfrm>
            <a:off x="1403648" y="1022539"/>
            <a:ext cx="6858018" cy="5093702"/>
          </a:xfrm>
          <a:effectLst>
            <a:prstShdw prst="shdw17" dist="17961" dir="2700000">
              <a:schemeClr val="accent1">
                <a:gamma/>
                <a:shade val="60000"/>
                <a:invGamma/>
              </a:schemeClr>
            </a:prstShdw>
          </a:effectLst>
        </p:spPr>
        <p:txBody>
          <a:bodyPr wrap="square" anchor="ctr">
            <a:spAutoFit/>
          </a:bodyPr>
          <a:lstStyle/>
          <a:p>
            <a:pPr marL="0" indent="0" algn="ctr">
              <a:spcBef>
                <a:spcPct val="0"/>
              </a:spcBef>
              <a:buFontTx/>
              <a:buNone/>
              <a:defRPr/>
            </a:pPr>
            <a:endParaRPr lang="ru-RU" b="1" dirty="0" smtClean="0">
              <a:solidFill>
                <a:srgbClr val="002060"/>
              </a:solidFill>
            </a:endParaRPr>
          </a:p>
          <a:p>
            <a:pPr marL="0" indent="0" algn="ctr">
              <a:spcBef>
                <a:spcPct val="0"/>
              </a:spcBef>
              <a:buFontTx/>
              <a:buNone/>
              <a:defRPr/>
            </a:pPr>
            <a:endParaRPr lang="ru-RU" b="1" dirty="0" smtClean="0">
              <a:solidFill>
                <a:srgbClr val="002060"/>
              </a:solidFill>
            </a:endParaRPr>
          </a:p>
          <a:p>
            <a:pPr marL="0" indent="0" algn="ctr">
              <a:spcBef>
                <a:spcPct val="0"/>
              </a:spcBef>
              <a:buFontTx/>
              <a:buNone/>
              <a:defRPr/>
            </a:pPr>
            <a:r>
              <a:rPr lang="ru-RU" b="1" dirty="0" smtClean="0">
                <a:solidFill>
                  <a:srgbClr val="002060"/>
                </a:solidFill>
              </a:rPr>
              <a:t>Закон “Об образовании” (ст.18) возлагает всю ответственность за воспитание детей на семью, </a:t>
            </a:r>
          </a:p>
          <a:p>
            <a:pPr marL="0" indent="0" algn="ctr">
              <a:spcBef>
                <a:spcPct val="0"/>
              </a:spcBef>
              <a:buFontTx/>
              <a:buNone/>
              <a:defRPr/>
            </a:pPr>
            <a:r>
              <a:rPr lang="ru-RU" b="1" dirty="0" smtClean="0">
                <a:solidFill>
                  <a:srgbClr val="002060"/>
                </a:solidFill>
              </a:rPr>
              <a:t>а все остальные социальные институты (в том числе школьные учреждения) призваны содействовать и дополнять семейную воспитательную деятельность.</a:t>
            </a:r>
          </a:p>
          <a:p>
            <a:pPr marL="0" indent="0" algn="ctr">
              <a:spcBef>
                <a:spcPct val="0"/>
              </a:spcBef>
              <a:buFontTx/>
              <a:buNone/>
              <a:defRPr/>
            </a:pPr>
            <a:endParaRPr lang="ru-RU" sz="2800" dirty="0" smtClean="0">
              <a:latin typeface="Arial Narrow"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Grp="1" noChangeAspect="1" noChangeArrowheads="1"/>
          </p:cNvPicPr>
          <p:nvPr>
            <p:ph sz="quarter" idx="1"/>
          </p:nvPr>
        </p:nvPicPr>
        <p:blipFill>
          <a:blip r:embed="rId2"/>
          <a:srcRect/>
          <a:stretch>
            <a:fillRect/>
          </a:stretch>
        </p:blipFill>
        <p:spPr bwMode="auto">
          <a:xfrm>
            <a:off x="571472" y="428604"/>
            <a:ext cx="8072494" cy="6054372"/>
          </a:xfrm>
          <a:prstGeom prst="rect">
            <a:avLst/>
          </a:prstGeom>
          <a:noFill/>
          <a:ln w="9525">
            <a:noFill/>
            <a:round/>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Важность физических упражнений</a:t>
            </a:r>
            <a:endParaRPr lang="ru-RU" dirty="0"/>
          </a:p>
        </p:txBody>
      </p:sp>
      <p:sp>
        <p:nvSpPr>
          <p:cNvPr id="3" name="Содержимое 2"/>
          <p:cNvSpPr>
            <a:spLocks noGrp="1"/>
          </p:cNvSpPr>
          <p:nvPr>
            <p:ph sz="quarter" idx="1"/>
          </p:nvPr>
        </p:nvSpPr>
        <p:spPr/>
        <p:txBody>
          <a:bodyPr>
            <a:normAutofit fontScale="77500" lnSpcReduction="20000"/>
          </a:bodyPr>
          <a:lstStyle/>
          <a:p>
            <a:r>
              <a:rPr lang="ru-RU" dirty="0" smtClean="0"/>
              <a:t>Верный способ повысить сопротивляемость детского организма различным заболеваниям, сделать его выносливым, крепким, сильным – правильное физическое воспитание.  </a:t>
            </a:r>
            <a:r>
              <a:rPr lang="ru-RU" b="1" dirty="0" smtClean="0"/>
              <a:t>  </a:t>
            </a:r>
            <a:r>
              <a:rPr lang="ru-RU" dirty="0" smtClean="0"/>
              <a:t>Систематические занятия физкультурой и спортом способствуют всестороннему физическому совершенствованию, укрепляют здоровье, увеличивают работоспособность, вызывают бодрое настроение, при котором учеба и любая работа лучше спорится. </a:t>
            </a:r>
          </a:p>
          <a:p>
            <a:r>
              <a:rPr lang="ru-RU" dirty="0" smtClean="0"/>
              <a:t>Приучить себя к ежедневной двигатель-</a:t>
            </a:r>
          </a:p>
          <a:p>
            <a:pPr>
              <a:buNone/>
            </a:pPr>
            <a:r>
              <a:rPr lang="ru-RU" dirty="0" smtClean="0"/>
              <a:t>ной нагрузке нелегко даже взрослому. </a:t>
            </a:r>
          </a:p>
          <a:p>
            <a:pPr>
              <a:buNone/>
            </a:pPr>
            <a:r>
              <a:rPr lang="ru-RU" dirty="0" smtClean="0"/>
              <a:t>Ребенку тем более.  И вот тут-то во многом </a:t>
            </a:r>
          </a:p>
          <a:p>
            <a:pPr>
              <a:buNone/>
            </a:pPr>
            <a:r>
              <a:rPr lang="ru-RU" dirty="0" smtClean="0"/>
              <a:t>решающим является пример родителей. </a:t>
            </a:r>
          </a:p>
          <a:p>
            <a:pPr>
              <a:buNone/>
            </a:pPr>
            <a:r>
              <a:rPr lang="ru-RU" dirty="0" smtClean="0"/>
              <a:t>Родители, занимающиеся физической</a:t>
            </a:r>
          </a:p>
          <a:p>
            <a:pPr>
              <a:buNone/>
            </a:pPr>
            <a:r>
              <a:rPr lang="ru-RU" dirty="0" smtClean="0"/>
              <a:t> культурой, – объект для подражания.</a:t>
            </a:r>
          </a:p>
          <a:p>
            <a:endParaRPr lang="ru-RU" dirty="0"/>
          </a:p>
        </p:txBody>
      </p:sp>
      <p:pic>
        <p:nvPicPr>
          <p:cNvPr id="1028" name="Picture 4" descr="C:\Documents and Settings\Pepole\Рабочий стол\vospitanie_ditej.jpg"/>
          <p:cNvPicPr>
            <a:picLocks noChangeAspect="1" noChangeArrowheads="1"/>
          </p:cNvPicPr>
          <p:nvPr/>
        </p:nvPicPr>
        <p:blipFill>
          <a:blip r:embed="rId3"/>
          <a:srcRect/>
          <a:stretch>
            <a:fillRect/>
          </a:stretch>
        </p:blipFill>
        <p:spPr bwMode="auto">
          <a:xfrm>
            <a:off x="5715008" y="3714752"/>
            <a:ext cx="4258546" cy="292895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7f1f5f717d06.png"/>
          <p:cNvPicPr>
            <a:picLocks noChangeAspect="1"/>
          </p:cNvPicPr>
          <p:nvPr/>
        </p:nvPicPr>
        <p:blipFill>
          <a:blip r:embed="rId2" cstate="print"/>
          <a:srcRect/>
          <a:stretch>
            <a:fillRect/>
          </a:stretch>
        </p:blipFill>
        <p:spPr bwMode="auto">
          <a:xfrm>
            <a:off x="7492941" y="5357826"/>
            <a:ext cx="1293887" cy="1258576"/>
          </a:xfrm>
          <a:prstGeom prst="rect">
            <a:avLst/>
          </a:prstGeom>
          <a:ln>
            <a:noFill/>
          </a:ln>
          <a:effectLst>
            <a:outerShdw blurRad="292100" dist="139700" dir="2700000" algn="tl" rotWithShape="0">
              <a:srgbClr val="333333">
                <a:alpha val="65000"/>
              </a:srgbClr>
            </a:outerShdw>
          </a:effectLst>
        </p:spPr>
      </p:pic>
      <p:sp>
        <p:nvSpPr>
          <p:cNvPr id="9" name="Заголовок 8"/>
          <p:cNvSpPr>
            <a:spLocks noGrp="1"/>
          </p:cNvSpPr>
          <p:nvPr>
            <p:ph type="title"/>
          </p:nvPr>
        </p:nvSpPr>
        <p:spPr/>
        <p:txBody>
          <a:bodyPr/>
          <a:lstStyle/>
          <a:p>
            <a:r>
              <a:rPr lang="ru-RU" dirty="0" smtClean="0"/>
              <a:t>Режим дня</a:t>
            </a:r>
            <a:endParaRPr lang="ru-RU" dirty="0"/>
          </a:p>
        </p:txBody>
      </p:sp>
      <p:sp>
        <p:nvSpPr>
          <p:cNvPr id="6" name="Содержимое 5"/>
          <p:cNvSpPr>
            <a:spLocks noGrp="1"/>
          </p:cNvSpPr>
          <p:nvPr>
            <p:ph sz="quarter" idx="1"/>
          </p:nvPr>
        </p:nvSpPr>
        <p:spPr/>
        <p:txBody>
          <a:bodyPr>
            <a:normAutofit/>
          </a:bodyPr>
          <a:lstStyle/>
          <a:p>
            <a:r>
              <a:rPr lang="ru-RU" dirty="0" smtClean="0"/>
              <a:t>Организовать правильное, эффективное физическое воспитание помогает режим дня.  Для каждого ребенка должен быть свой распорядок, который зависит от возраста, индивидуальных особенностей детей, даже от распорядка дня родителей. Равномерное чередование работы и отдыха, т. е. правильный режим дня, необходимо для нормального физического роста школьника, для правильного развития его нервной системы.</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Официальная">
      <a:dk1>
        <a:sysClr val="windowText" lastClr="000000"/>
      </a:dk1>
      <a:lt1>
        <a:sysClr val="window" lastClr="FFFFF9"/>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9"/>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9"/>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592</TotalTime>
  <Words>901</Words>
  <Application>Microsoft Office PowerPoint</Application>
  <PresentationFormat>Экран (4:3)</PresentationFormat>
  <Paragraphs>113</Paragraphs>
  <Slides>20</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Официальная</vt:lpstr>
      <vt:lpstr>Здоровая семья – здоровый ребёнок</vt:lpstr>
      <vt:lpstr>Слайд 2</vt:lpstr>
      <vt:lpstr>Слайд 3</vt:lpstr>
      <vt:lpstr>Слайд 4</vt:lpstr>
      <vt:lpstr>Слайд 5</vt:lpstr>
      <vt:lpstr>Слайд 6</vt:lpstr>
      <vt:lpstr>Слайд 7</vt:lpstr>
      <vt:lpstr>Важность физических упражнений</vt:lpstr>
      <vt:lpstr>Режим дня</vt:lpstr>
      <vt:lpstr>Рациональное питание</vt:lpstr>
      <vt:lpstr>Слайд 11</vt:lpstr>
      <vt:lpstr>Полноценное питание</vt:lpstr>
      <vt:lpstr>Борьба с вредными привычками</vt:lpstr>
      <vt:lpstr>Здоровый сон - залог школьной успеваемости </vt:lpstr>
      <vt:lpstr>Здоровому сну школьника способствуют:</vt:lpstr>
      <vt:lpstr>Гигиенические требования к выполнению домашнего задания</vt:lpstr>
      <vt:lpstr>       Правила  призванные помочь школьникам в процессе выполнения домашних заданий </vt:lpstr>
      <vt:lpstr>Компьютер и здоровье школьников</vt:lpstr>
      <vt:lpstr>Профилактика</vt:lpstr>
      <vt:lpstr>Слайд 20</vt:lpstr>
    </vt:vector>
  </TitlesOfParts>
  <Company>Школа</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Растите удачника! (маленькие хитрости) Советы психолога</dc:title>
  <dc:creator>Ольга Владимировна</dc:creator>
  <cp:lastModifiedBy>Pepole</cp:lastModifiedBy>
  <cp:revision>107</cp:revision>
  <dcterms:created xsi:type="dcterms:W3CDTF">2010-11-26T08:21:12Z</dcterms:created>
  <dcterms:modified xsi:type="dcterms:W3CDTF">2012-04-22T13:27:33Z</dcterms:modified>
</cp:coreProperties>
</file>