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65" r:id="rId10"/>
    <p:sldId id="273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ECCBC2"/>
    <a:srgbClr val="E4B3A6"/>
    <a:srgbClr val="D60093"/>
    <a:srgbClr val="9F5FCF"/>
    <a:srgbClr val="1A0FAD"/>
    <a:srgbClr val="FF5D5D"/>
    <a:srgbClr val="FF6A47"/>
    <a:srgbClr val="FF3300"/>
    <a:srgbClr val="2C1D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3E25E-6F79-475A-9A35-B34682B2CB1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76094AC-EFC9-4275-8823-B5EB830D412A}">
      <dgm:prSet phldrT="[Текст]" custT="1"/>
      <dgm:spPr>
        <a:solidFill>
          <a:srgbClr val="FF5D5D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Инфразвук </a:t>
          </a:r>
          <a:r>
            <a:rPr lang="ru-RU" sz="1800" b="1" dirty="0" smtClean="0">
              <a:solidFill>
                <a:srgbClr val="FFFF00"/>
              </a:solidFill>
            </a:rPr>
            <a:t>(меньше 20Гц)</a:t>
          </a:r>
          <a:endParaRPr lang="ru-RU" sz="1800" b="1" dirty="0">
            <a:solidFill>
              <a:srgbClr val="FFFF00"/>
            </a:solidFill>
          </a:endParaRPr>
        </a:p>
      </dgm:t>
    </dgm:pt>
    <dgm:pt modelId="{952D1E50-265D-400E-845E-8DE6C76D3707}" type="parTrans" cxnId="{FB75A127-6F05-4D3E-8048-E2F06C18D357}">
      <dgm:prSet/>
      <dgm:spPr/>
      <dgm:t>
        <a:bodyPr/>
        <a:lstStyle/>
        <a:p>
          <a:endParaRPr lang="ru-RU"/>
        </a:p>
      </dgm:t>
    </dgm:pt>
    <dgm:pt modelId="{A96689D9-CCAA-45EC-8CE2-900EFC5034C7}" type="sibTrans" cxnId="{FB75A127-6F05-4D3E-8048-E2F06C18D357}">
      <dgm:prSet/>
      <dgm:spPr/>
      <dgm:t>
        <a:bodyPr/>
        <a:lstStyle/>
        <a:p>
          <a:endParaRPr lang="ru-RU"/>
        </a:p>
      </dgm:t>
    </dgm:pt>
    <dgm:pt modelId="{077A8BDB-FB7A-447E-90F1-912D081C01A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Слышимые человеком</a:t>
          </a:r>
        </a:p>
        <a:p>
          <a:r>
            <a:rPr lang="ru-RU" sz="1800" b="1" dirty="0" smtClean="0">
              <a:solidFill>
                <a:srgbClr val="FFFF00"/>
              </a:solidFill>
            </a:rPr>
            <a:t> ( 20  - 20.000Гц)</a:t>
          </a:r>
          <a:endParaRPr lang="ru-RU" sz="1800" b="1" dirty="0">
            <a:solidFill>
              <a:srgbClr val="FFFF00"/>
            </a:solidFill>
          </a:endParaRPr>
        </a:p>
      </dgm:t>
    </dgm:pt>
    <dgm:pt modelId="{3AF3D948-9533-40C3-88FD-BD966FC4C968}" type="parTrans" cxnId="{41628E54-B3C9-42B0-BE3F-BED6E4CD03C1}">
      <dgm:prSet/>
      <dgm:spPr/>
      <dgm:t>
        <a:bodyPr/>
        <a:lstStyle/>
        <a:p>
          <a:endParaRPr lang="ru-RU"/>
        </a:p>
      </dgm:t>
    </dgm:pt>
    <dgm:pt modelId="{9EEF5FB0-5273-4BCC-84E9-3ADF2D940E18}" type="sibTrans" cxnId="{41628E54-B3C9-42B0-BE3F-BED6E4CD03C1}">
      <dgm:prSet/>
      <dgm:spPr/>
      <dgm:t>
        <a:bodyPr/>
        <a:lstStyle/>
        <a:p>
          <a:endParaRPr lang="ru-RU"/>
        </a:p>
      </dgm:t>
    </dgm:pt>
    <dgm:pt modelId="{B11C6DDE-A0BE-4BD7-AB33-EE6E2CB01B4B}">
      <dgm:prSet phldrT="[Текст]" custT="1"/>
      <dgm:spPr>
        <a:solidFill>
          <a:srgbClr val="9F5FCF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Ультразвук </a:t>
          </a:r>
        </a:p>
        <a:p>
          <a:r>
            <a:rPr lang="ru-RU" sz="1800" b="1" dirty="0" smtClean="0">
              <a:solidFill>
                <a:srgbClr val="FFFF00"/>
              </a:solidFill>
            </a:rPr>
            <a:t>(больше 20.000Гц</a:t>
          </a:r>
          <a:r>
            <a:rPr lang="ru-RU" sz="1800" dirty="0" smtClean="0"/>
            <a:t>)</a:t>
          </a:r>
          <a:endParaRPr lang="ru-RU" sz="1800" dirty="0"/>
        </a:p>
      </dgm:t>
    </dgm:pt>
    <dgm:pt modelId="{3D425D89-C101-4599-B669-B3F387F92D53}" type="parTrans" cxnId="{632E8E81-3CBA-43EE-9ECB-D73798A41C86}">
      <dgm:prSet/>
      <dgm:spPr/>
      <dgm:t>
        <a:bodyPr/>
        <a:lstStyle/>
        <a:p>
          <a:endParaRPr lang="ru-RU"/>
        </a:p>
      </dgm:t>
    </dgm:pt>
    <dgm:pt modelId="{7C3D4077-5A24-4778-B51E-64C3CF1BF650}" type="sibTrans" cxnId="{632E8E81-3CBA-43EE-9ECB-D73798A41C86}">
      <dgm:prSet/>
      <dgm:spPr/>
      <dgm:t>
        <a:bodyPr/>
        <a:lstStyle/>
        <a:p>
          <a:endParaRPr lang="ru-RU"/>
        </a:p>
      </dgm:t>
    </dgm:pt>
    <dgm:pt modelId="{63DF3EEB-1530-4BE1-81F0-6E1CAFF19DE2}" type="pres">
      <dgm:prSet presAssocID="{CBA3E25E-6F79-475A-9A35-B34682B2CB1A}" presName="Name0" presStyleCnt="0">
        <dgm:presLayoutVars>
          <dgm:dir/>
          <dgm:animLvl val="lvl"/>
          <dgm:resizeHandles val="exact"/>
        </dgm:presLayoutVars>
      </dgm:prSet>
      <dgm:spPr/>
    </dgm:pt>
    <dgm:pt modelId="{9E33E729-FC43-4496-B4B6-0CB0F0D3B1D9}" type="pres">
      <dgm:prSet presAssocID="{E76094AC-EFC9-4275-8823-B5EB830D412A}" presName="parTxOnly" presStyleLbl="node1" presStyleIdx="0" presStyleCnt="3" custScaleX="117987" custScaleY="1191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407D2-A09E-40EF-8588-6B87FFE898A3}" type="pres">
      <dgm:prSet presAssocID="{A96689D9-CCAA-45EC-8CE2-900EFC5034C7}" presName="parTxOnlySpace" presStyleCnt="0"/>
      <dgm:spPr/>
    </dgm:pt>
    <dgm:pt modelId="{B8D00D6A-2370-48AE-A1DC-4F9A6D6F4734}" type="pres">
      <dgm:prSet presAssocID="{077A8BDB-FB7A-447E-90F1-912D081C01AF}" presName="parTxOnly" presStyleLbl="node1" presStyleIdx="1" presStyleCnt="3" custScaleX="121962" custScaleY="1191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2B31D-7EC7-466C-B062-9A70692B97D1}" type="pres">
      <dgm:prSet presAssocID="{9EEF5FB0-5273-4BCC-84E9-3ADF2D940E18}" presName="parTxOnlySpace" presStyleCnt="0"/>
      <dgm:spPr/>
    </dgm:pt>
    <dgm:pt modelId="{660496A5-CE82-4373-A9E1-26525BEFDFEC}" type="pres">
      <dgm:prSet presAssocID="{B11C6DDE-A0BE-4BD7-AB33-EE6E2CB01B4B}" presName="parTxOnly" presStyleLbl="node1" presStyleIdx="2" presStyleCnt="3" custScaleX="137424" custScaleY="1191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CBE561-496F-4862-9593-BA3AD121BC83}" type="presOf" srcId="{E76094AC-EFC9-4275-8823-B5EB830D412A}" destId="{9E33E729-FC43-4496-B4B6-0CB0F0D3B1D9}" srcOrd="0" destOrd="0" presId="urn:microsoft.com/office/officeart/2005/8/layout/chevron1"/>
    <dgm:cxn modelId="{FB75A127-6F05-4D3E-8048-E2F06C18D357}" srcId="{CBA3E25E-6F79-475A-9A35-B34682B2CB1A}" destId="{E76094AC-EFC9-4275-8823-B5EB830D412A}" srcOrd="0" destOrd="0" parTransId="{952D1E50-265D-400E-845E-8DE6C76D3707}" sibTransId="{A96689D9-CCAA-45EC-8CE2-900EFC5034C7}"/>
    <dgm:cxn modelId="{632E8E81-3CBA-43EE-9ECB-D73798A41C86}" srcId="{CBA3E25E-6F79-475A-9A35-B34682B2CB1A}" destId="{B11C6DDE-A0BE-4BD7-AB33-EE6E2CB01B4B}" srcOrd="2" destOrd="0" parTransId="{3D425D89-C101-4599-B669-B3F387F92D53}" sibTransId="{7C3D4077-5A24-4778-B51E-64C3CF1BF650}"/>
    <dgm:cxn modelId="{95A12822-CBE4-452A-8D8D-77F6E835F2E3}" type="presOf" srcId="{B11C6DDE-A0BE-4BD7-AB33-EE6E2CB01B4B}" destId="{660496A5-CE82-4373-A9E1-26525BEFDFEC}" srcOrd="0" destOrd="0" presId="urn:microsoft.com/office/officeart/2005/8/layout/chevron1"/>
    <dgm:cxn modelId="{41628E54-B3C9-42B0-BE3F-BED6E4CD03C1}" srcId="{CBA3E25E-6F79-475A-9A35-B34682B2CB1A}" destId="{077A8BDB-FB7A-447E-90F1-912D081C01AF}" srcOrd="1" destOrd="0" parTransId="{3AF3D948-9533-40C3-88FD-BD966FC4C968}" sibTransId="{9EEF5FB0-5273-4BCC-84E9-3ADF2D940E18}"/>
    <dgm:cxn modelId="{1E72D185-51D9-4F84-A24C-1625135326B8}" type="presOf" srcId="{077A8BDB-FB7A-447E-90F1-912D081C01AF}" destId="{B8D00D6A-2370-48AE-A1DC-4F9A6D6F4734}" srcOrd="0" destOrd="0" presId="urn:microsoft.com/office/officeart/2005/8/layout/chevron1"/>
    <dgm:cxn modelId="{B7BB0465-49DC-4E65-927C-F488DD731FC8}" type="presOf" srcId="{CBA3E25E-6F79-475A-9A35-B34682B2CB1A}" destId="{63DF3EEB-1530-4BE1-81F0-6E1CAFF19DE2}" srcOrd="0" destOrd="0" presId="urn:microsoft.com/office/officeart/2005/8/layout/chevron1"/>
    <dgm:cxn modelId="{CA88FAE8-45AD-4456-859A-51205588B7F8}" type="presParOf" srcId="{63DF3EEB-1530-4BE1-81F0-6E1CAFF19DE2}" destId="{9E33E729-FC43-4496-B4B6-0CB0F0D3B1D9}" srcOrd="0" destOrd="0" presId="urn:microsoft.com/office/officeart/2005/8/layout/chevron1"/>
    <dgm:cxn modelId="{46F1BFF1-BB92-4BC1-99F2-DBBA25EA9E1D}" type="presParOf" srcId="{63DF3EEB-1530-4BE1-81F0-6E1CAFF19DE2}" destId="{3F6407D2-A09E-40EF-8588-6B87FFE898A3}" srcOrd="1" destOrd="0" presId="urn:microsoft.com/office/officeart/2005/8/layout/chevron1"/>
    <dgm:cxn modelId="{0315B096-C92B-415D-A55C-C358A9070402}" type="presParOf" srcId="{63DF3EEB-1530-4BE1-81F0-6E1CAFF19DE2}" destId="{B8D00D6A-2370-48AE-A1DC-4F9A6D6F4734}" srcOrd="2" destOrd="0" presId="urn:microsoft.com/office/officeart/2005/8/layout/chevron1"/>
    <dgm:cxn modelId="{42CBDED9-420F-49F5-9B18-A0E814313C70}" type="presParOf" srcId="{63DF3EEB-1530-4BE1-81F0-6E1CAFF19DE2}" destId="{7C52B31D-7EC7-466C-B062-9A70692B97D1}" srcOrd="3" destOrd="0" presId="urn:microsoft.com/office/officeart/2005/8/layout/chevron1"/>
    <dgm:cxn modelId="{948E96AA-C0F2-4182-88B8-206B0A16DAFA}" type="presParOf" srcId="{63DF3EEB-1530-4BE1-81F0-6E1CAFF19DE2}" destId="{660496A5-CE82-4373-A9E1-26525BEFDFEC}" srcOrd="4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7EF0D-5C04-42FD-9393-87559E7E02E3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A2058-023C-44B3-9D69-27AD4C5E4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2058-023C-44B3-9D69-27AD4C5E4ED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2058-023C-44B3-9D69-27AD4C5E4ED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2058-023C-44B3-9D69-27AD4C5E4ED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2058-023C-44B3-9D69-27AD4C5E4ED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09013-2ADE-4AC1-AFFE-F1CE406D2ADF}" type="datetimeFigureOut">
              <a:rPr lang="ru-RU" smtClean="0"/>
              <a:pPr/>
              <a:t>26.01.2009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5F6B46-CB1F-403D-BA70-8A968269D9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09013-2ADE-4AC1-AFFE-F1CE406D2ADF}" type="datetimeFigureOut">
              <a:rPr lang="ru-RU" smtClean="0"/>
              <a:pPr/>
              <a:t>26.01.2009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5F6B46-CB1F-403D-BA70-8A968269D9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09013-2ADE-4AC1-AFFE-F1CE406D2ADF}" type="datetimeFigureOut">
              <a:rPr lang="ru-RU" smtClean="0"/>
              <a:pPr/>
              <a:t>26.01.2009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5F6B46-CB1F-403D-BA70-8A968269D9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09013-2ADE-4AC1-AFFE-F1CE406D2ADF}" type="datetimeFigureOut">
              <a:rPr lang="ru-RU" smtClean="0"/>
              <a:pPr/>
              <a:t>26.01.2009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5F6B46-CB1F-403D-BA70-8A968269D9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09013-2ADE-4AC1-AFFE-F1CE406D2ADF}" type="datetimeFigureOut">
              <a:rPr lang="ru-RU" smtClean="0"/>
              <a:pPr/>
              <a:t>26.01.2009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5F6B46-CB1F-403D-BA70-8A968269D9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09013-2ADE-4AC1-AFFE-F1CE406D2ADF}" type="datetimeFigureOut">
              <a:rPr lang="ru-RU" smtClean="0"/>
              <a:pPr/>
              <a:t>26.01.2009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5F6B46-CB1F-403D-BA70-8A968269D9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09013-2ADE-4AC1-AFFE-F1CE406D2ADF}" type="datetimeFigureOut">
              <a:rPr lang="ru-RU" smtClean="0"/>
              <a:pPr/>
              <a:t>26.01.2009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5F6B46-CB1F-403D-BA70-8A968269D9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09013-2ADE-4AC1-AFFE-F1CE406D2ADF}" type="datetimeFigureOut">
              <a:rPr lang="ru-RU" smtClean="0"/>
              <a:pPr/>
              <a:t>26.01.2009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5F6B46-CB1F-403D-BA70-8A968269D9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09013-2ADE-4AC1-AFFE-F1CE406D2ADF}" type="datetimeFigureOut">
              <a:rPr lang="ru-RU" smtClean="0"/>
              <a:pPr/>
              <a:t>26.01.2009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5F6B46-CB1F-403D-BA70-8A968269D9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609013-2ADE-4AC1-AFFE-F1CE406D2ADF}" type="datetimeFigureOut">
              <a:rPr lang="ru-RU" smtClean="0"/>
              <a:pPr/>
              <a:t>26.01.2009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5F6B46-CB1F-403D-BA70-8A968269D9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4609013-2ADE-4AC1-AFFE-F1CE406D2ADF}" type="datetimeFigureOut">
              <a:rPr lang="ru-RU" smtClean="0"/>
              <a:pPr/>
              <a:t>26.01.2009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A5F6B46-CB1F-403D-BA70-8A968269D9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4609013-2ADE-4AC1-AFFE-F1CE406D2ADF}" type="datetimeFigureOut">
              <a:rPr lang="ru-RU" smtClean="0"/>
              <a:pPr/>
              <a:t>26.01.2009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A5F6B46-CB1F-403D-BA70-8A968269D9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hifinews.ru/image/articles/zvuk_03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28604"/>
            <a:ext cx="4000516" cy="3333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28662" y="4286256"/>
            <a:ext cx="767156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solidFill>
                    <a:srgbClr val="D60093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itchFamily="34" charset="0"/>
                <a:cs typeface="Courier New" pitchFamily="49" charset="0"/>
              </a:rPr>
              <a:t>За пределами слышимости …</a:t>
            </a:r>
            <a:endParaRPr lang="ru-RU" sz="6600" b="1" dirty="0">
              <a:ln w="31550" cmpd="sng">
                <a:solidFill>
                  <a:srgbClr val="D60093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42852"/>
            <a:ext cx="6786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 smtClean="0">
                <a:solidFill>
                  <a:srgbClr val="FFC000"/>
                </a:solidFill>
              </a:rPr>
              <a:t>Эхолокация</a:t>
            </a:r>
            <a:r>
              <a:rPr lang="ru-RU" sz="4400" dirty="0" smtClean="0">
                <a:solidFill>
                  <a:srgbClr val="FFC000"/>
                </a:solidFill>
              </a:rPr>
              <a:t> дельфинов</a:t>
            </a:r>
            <a:endParaRPr lang="ru-RU" sz="4400" dirty="0">
              <a:solidFill>
                <a:srgbClr val="FFC000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000100" y="1000108"/>
            <a:ext cx="7286676" cy="5429288"/>
            <a:chOff x="1071538" y="1000108"/>
            <a:chExt cx="7072362" cy="5072098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1071538" y="1000108"/>
              <a:ext cx="7072362" cy="5072098"/>
              <a:chOff x="1785918" y="1357298"/>
              <a:chExt cx="5473641" cy="3643338"/>
            </a:xfrm>
          </p:grpSpPr>
          <p:pic>
            <p:nvPicPr>
              <p:cNvPr id="3" name="Рисунок 2" descr="дельф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785918" y="1357298"/>
                <a:ext cx="5473641" cy="364333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cxnSp>
            <p:nvCxnSpPr>
              <p:cNvPr id="9" name="Прямая со стрелкой 8"/>
              <p:cNvCxnSpPr/>
              <p:nvPr/>
            </p:nvCxnSpPr>
            <p:spPr>
              <a:xfrm rot="16200000" flipV="1">
                <a:off x="4236856" y="4121334"/>
                <a:ext cx="858050" cy="44886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 rot="5400000" flipH="1" flipV="1">
                <a:off x="5644364" y="4071942"/>
                <a:ext cx="284958" cy="794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 rot="5400000" flipH="1" flipV="1">
                <a:off x="2894001" y="3893347"/>
                <a:ext cx="642942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rot="5400000">
                <a:off x="3500430" y="2143116"/>
                <a:ext cx="571504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Соединительная линия уступом 21"/>
              <p:cNvCxnSpPr/>
              <p:nvPr/>
            </p:nvCxnSpPr>
            <p:spPr>
              <a:xfrm rot="5400000">
                <a:off x="3821901" y="2035959"/>
                <a:ext cx="1143008" cy="214314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/>
              <p:nvPr/>
            </p:nvCxnSpPr>
            <p:spPr>
              <a:xfrm rot="5400000">
                <a:off x="4428330" y="2643182"/>
                <a:ext cx="571504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/>
              <p:nvPr/>
            </p:nvCxnSpPr>
            <p:spPr>
              <a:xfrm rot="5400000">
                <a:off x="5572132" y="2500306"/>
                <a:ext cx="428628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>
              <a:xfrm rot="5400000" flipH="1" flipV="1">
                <a:off x="3821901" y="4321975"/>
                <a:ext cx="642942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Прямая со стрелкой 30"/>
            <p:cNvCxnSpPr/>
            <p:nvPr/>
          </p:nvCxnSpPr>
          <p:spPr>
            <a:xfrm rot="5400000">
              <a:off x="5786446" y="3357562"/>
              <a:ext cx="214314" cy="7143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8" y="1214422"/>
            <a:ext cx="335758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Многие животные для общения используют низкочастотные волны - инфразвуки.</a:t>
            </a:r>
          </a:p>
        </p:txBody>
      </p:sp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00108"/>
            <a:ext cx="5522821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643174" y="214290"/>
            <a:ext cx="3786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Book Antiqua" pitchFamily="18" charset="0"/>
              </a:rPr>
              <a:t>Общение</a:t>
            </a:r>
            <a:endParaRPr lang="ru-RU" sz="44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429264"/>
            <a:ext cx="84296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66"/>
                </a:solidFill>
                <a:latin typeface="Bookman Old Style" pitchFamily="18" charset="0"/>
              </a:rPr>
              <a:t>Эта особенность отмечена у многих стадных млекопитающих и у крокодилов.</a:t>
            </a:r>
            <a:endParaRPr lang="ru-RU" sz="2800" dirty="0">
              <a:solidFill>
                <a:srgbClr val="FFFF66"/>
              </a:solidFill>
              <a:latin typeface="Bookman Old Style" pitchFamily="18" charset="0"/>
            </a:endParaRPr>
          </a:p>
        </p:txBody>
      </p:sp>
      <p:pic>
        <p:nvPicPr>
          <p:cNvPr id="13" name="Рисунок 12" descr="много крок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000108"/>
            <a:ext cx="5500726" cy="4071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6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928670"/>
            <a:ext cx="5572164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214290"/>
            <a:ext cx="51443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  <a:latin typeface="Book Antiqua" pitchFamily="18" charset="0"/>
              </a:rPr>
              <a:t>Говорят ли слоны?</a:t>
            </a:r>
            <a:endParaRPr lang="ru-RU" sz="4400" dirty="0">
              <a:solidFill>
                <a:srgbClr val="FFC000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families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571720"/>
            <a:ext cx="571504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00010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66"/>
                </a:solidFill>
                <a:latin typeface="Bookman Old Style" pitchFamily="18" charset="0"/>
              </a:rPr>
              <a:t>Находясь рядом со слоном можно почувствовать колебания воздуха. </a:t>
            </a:r>
            <a:r>
              <a:rPr lang="ru-RU" sz="2800" dirty="0" smtClean="0">
                <a:solidFill>
                  <a:srgbClr val="FFFF66"/>
                </a:solidFill>
              </a:rPr>
              <a:t>Это происходит, потому что </a:t>
            </a:r>
          </a:p>
          <a:p>
            <a:pPr algn="ctr"/>
            <a:r>
              <a:rPr lang="ru-RU" sz="2800" dirty="0" smtClean="0">
                <a:solidFill>
                  <a:srgbClr val="FFFF66"/>
                </a:solidFill>
              </a:rPr>
              <a:t>слон издает инфразвуки частотой около 17 Гц.</a:t>
            </a:r>
            <a:endParaRPr lang="ru-RU" sz="2800" dirty="0">
              <a:solidFill>
                <a:srgbClr val="FFFF6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7" y="2928934"/>
            <a:ext cx="34289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66"/>
                </a:solidFill>
              </a:rPr>
              <a:t>Именно эта способность помогает слонам управлять стадом, рассредоточенным на расстояниях </a:t>
            </a:r>
          </a:p>
          <a:p>
            <a:pPr algn="ctr"/>
            <a:r>
              <a:rPr lang="ru-RU" sz="2800" dirty="0" smtClean="0">
                <a:solidFill>
                  <a:srgbClr val="FFFF66"/>
                </a:solidFill>
              </a:rPr>
              <a:t>до 10 км.</a:t>
            </a:r>
            <a:endParaRPr lang="ru-RU" sz="28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643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Согласно всеобщему заблуждению, жирафы считаются немыми. Но это не так! Инфразвук позволяет травоядным общаться на больших расстояниях. И жирафы, и их родственники окапи могут общаться на частотах ниже 7 Гц. Эти частоты не могут слышать хищники. </a:t>
            </a:r>
            <a:endParaRPr lang="ru-RU" sz="2800" dirty="0">
              <a:solidFill>
                <a:schemeClr val="bg2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j8cotrwt3rnllc463td6ijm8p0w0kt0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214686"/>
            <a:ext cx="4643470" cy="3482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169669"/>
            <a:ext cx="3500462" cy="361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Выноска-облако 6"/>
          <p:cNvSpPr/>
          <p:nvPr/>
        </p:nvSpPr>
        <p:spPr>
          <a:xfrm>
            <a:off x="3500430" y="4857760"/>
            <a:ext cx="1714512" cy="1285884"/>
          </a:xfrm>
          <a:prstGeom prst="cloudCallout">
            <a:avLst>
              <a:gd name="adj1" fmla="val -75399"/>
              <a:gd name="adj2" fmla="val -61280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1A0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ru-RU" sz="3200" dirty="0" smtClean="0">
                <a:solidFill>
                  <a:schemeClr val="bg1"/>
                </a:solidFill>
                <a:latin typeface="Mistral" pitchFamily="66" charset="0"/>
              </a:rPr>
              <a:t>Мы -  окапи</a:t>
            </a:r>
            <a:r>
              <a:rPr lang="ru-RU" sz="2800" dirty="0" smtClean="0">
                <a:solidFill>
                  <a:schemeClr val="bg1"/>
                </a:solidFill>
                <a:latin typeface="Mistral" pitchFamily="66" charset="0"/>
              </a:rPr>
              <a:t>!</a:t>
            </a:r>
            <a:endParaRPr lang="ru-RU" sz="2800" dirty="0">
              <a:solidFill>
                <a:schemeClr val="bg1"/>
              </a:solidFill>
              <a:latin typeface="Mistral" pitchFamily="66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357554" y="3286124"/>
            <a:ext cx="2214578" cy="1500198"/>
          </a:xfrm>
          <a:prstGeom prst="cloudCallout">
            <a:avLst>
              <a:gd name="adj1" fmla="val 61588"/>
              <a:gd name="adj2" fmla="val 4716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43306" y="3429000"/>
            <a:ext cx="178595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3200" dirty="0" smtClean="0">
                <a:solidFill>
                  <a:schemeClr val="bg1"/>
                </a:solidFill>
                <a:latin typeface="Mistral" pitchFamily="66" charset="0"/>
              </a:rPr>
              <a:t>Мы - жирафы!</a:t>
            </a:r>
          </a:p>
          <a:p>
            <a:pPr algn="ctr">
              <a:lnSpc>
                <a:spcPts val="2500"/>
              </a:lnSpc>
            </a:pPr>
            <a:r>
              <a:rPr lang="ru-RU" sz="3200" dirty="0" smtClean="0">
                <a:solidFill>
                  <a:schemeClr val="bg1"/>
                </a:solidFill>
                <a:latin typeface="Mistral" pitchFamily="66" charset="0"/>
              </a:rPr>
              <a:t>А вы кто??</a:t>
            </a:r>
            <a:endParaRPr lang="ru-RU" sz="3200" dirty="0">
              <a:solidFill>
                <a:schemeClr val="bg1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906 0.14685 L 1.11111E-6 2.48844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7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68 -0.15495 L -2.5E-6 -1.3506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8" grpId="0" animBg="1"/>
      <p:bldP spid="8" grpId="1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214290"/>
            <a:ext cx="6054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  <a:latin typeface="Book Antiqua" pitchFamily="18" charset="0"/>
              </a:rPr>
              <a:t>Инфразвук под водой</a:t>
            </a:r>
            <a:endParaRPr lang="ru-RU" sz="4400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06" y="1285860"/>
            <a:ext cx="392909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Оказалось, что низкочастотные звуки усатых китов могут распространяться на</a:t>
            </a:r>
          </a:p>
          <a:p>
            <a:pPr algn="ctr"/>
            <a:r>
              <a:rPr lang="ru-RU" sz="27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 многие мили. Звуковые волны проходят сквозь водную среду примерно в 5 раз быстрее, чем через воздушную. </a:t>
            </a:r>
          </a:p>
        </p:txBody>
      </p:sp>
      <p:pic>
        <p:nvPicPr>
          <p:cNvPr id="6" name="Рисунок 5" descr="k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952" y="1214422"/>
            <a:ext cx="502120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714712" y="4786322"/>
            <a:ext cx="5429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FF66"/>
                </a:solidFill>
                <a:latin typeface="Bookman Old Style" pitchFamily="18" charset="0"/>
              </a:rPr>
              <a:t>Поэтому низкочастотные послания идут гораздо дальше, чем они могли бы идти по суше.</a:t>
            </a:r>
            <a:endParaRPr lang="ru-RU" sz="2800" dirty="0">
              <a:solidFill>
                <a:srgbClr val="FFFF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727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C000"/>
                </a:solidFill>
                <a:latin typeface="Book Antiqua" pitchFamily="18" charset="0"/>
              </a:rPr>
              <a:t>Как найти себе пару?</a:t>
            </a:r>
            <a:endParaRPr lang="ru-RU" sz="4400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9124" y="2764572"/>
            <a:ext cx="45005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FFFF66"/>
                </a:solidFill>
                <a:latin typeface="Bookman Old Style" pitchFamily="18" charset="0"/>
              </a:rPr>
              <a:t>Как показали исследования, большая часть глухариной песни состоит из инфразвуков.  </a:t>
            </a:r>
            <a:r>
              <a:rPr lang="ru-RU" sz="2600" dirty="0" smtClean="0">
                <a:solidFill>
                  <a:srgbClr val="ECCBC2"/>
                </a:solidFill>
                <a:latin typeface="Bookman Old Style" pitchFamily="18" charset="0"/>
              </a:rPr>
              <a:t>Благодаря этому голос самца тетерка слышит также хорошо на больших расстояниях, как и ее американская родственница.</a:t>
            </a:r>
            <a:endParaRPr lang="ru-RU" sz="2600" dirty="0">
              <a:solidFill>
                <a:srgbClr val="ECCBC2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12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000372"/>
            <a:ext cx="4420828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785794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Хорошо известно, что </a:t>
            </a:r>
            <a:r>
              <a:rPr lang="ru-RU" sz="2600" dirty="0" smtClean="0">
                <a:solidFill>
                  <a:srgbClr val="ECCBC2"/>
                </a:solidFill>
                <a:latin typeface="Bookman Old Style" pitchFamily="18" charset="0"/>
              </a:rPr>
              <a:t>луговые тетерева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из Америки издают громкие брачные крики, которые слышны на много километров. </a:t>
            </a:r>
          </a:p>
          <a:p>
            <a:pPr algn="ctr"/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Поэтому ученым показалось странным, что голос </a:t>
            </a:r>
            <a:r>
              <a:rPr lang="ru-RU" sz="2600" dirty="0" smtClean="0">
                <a:solidFill>
                  <a:srgbClr val="ECCBC2"/>
                </a:solidFill>
                <a:latin typeface="Bookman Old Style" pitchFamily="18" charset="0"/>
              </a:rPr>
              <a:t>глухаря</a:t>
            </a:r>
            <a:r>
              <a:rPr lang="ru-RU" sz="2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человеку слышится всего на 200 метров. </a:t>
            </a:r>
          </a:p>
          <a:p>
            <a:pPr algn="ctr"/>
            <a:endParaRPr lang="ru-RU" sz="2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1142984"/>
            <a:ext cx="75724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FF66"/>
                </a:solidFill>
                <a:latin typeface="Monotype Corsiva" pitchFamily="66" charset="0"/>
              </a:rPr>
              <a:t>Вот и все, что я успела вам рассказать. Надеюсь, что моя презентация </a:t>
            </a:r>
          </a:p>
          <a:p>
            <a:pPr algn="ctr"/>
            <a:r>
              <a:rPr lang="ru-RU" sz="4000" dirty="0" smtClean="0">
                <a:solidFill>
                  <a:srgbClr val="FFFF66"/>
                </a:solidFill>
                <a:latin typeface="Monotype Corsiva" pitchFamily="66" charset="0"/>
              </a:rPr>
              <a:t>была интересной и познавательной. </a:t>
            </a:r>
          </a:p>
          <a:p>
            <a:pPr algn="ctr"/>
            <a:r>
              <a:rPr lang="ru-RU" sz="4000" dirty="0" smtClean="0">
                <a:solidFill>
                  <a:srgbClr val="FFFF66"/>
                </a:solidFill>
                <a:latin typeface="Monotype Corsiva" pitchFamily="66" charset="0"/>
              </a:rPr>
              <a:t>Теперь мы знаем, </a:t>
            </a:r>
          </a:p>
          <a:p>
            <a:pPr algn="ctr"/>
            <a:r>
              <a:rPr lang="ru-RU" sz="4000" dirty="0" smtClean="0">
                <a:solidFill>
                  <a:srgbClr val="FFFF66"/>
                </a:solidFill>
                <a:latin typeface="Monotype Corsiva" pitchFamily="66" charset="0"/>
              </a:rPr>
              <a:t>кто и как общается </a:t>
            </a:r>
          </a:p>
          <a:p>
            <a:pPr algn="ctr"/>
            <a:r>
              <a:rPr lang="ru-RU" sz="4000" dirty="0" smtClean="0">
                <a:solidFill>
                  <a:srgbClr val="FFFF66"/>
                </a:solidFill>
                <a:latin typeface="Monotype Corsiva" pitchFamily="66" charset="0"/>
              </a:rPr>
              <a:t>за барьером слышимости!</a:t>
            </a:r>
            <a:endParaRPr lang="ru-RU" sz="4000" dirty="0">
              <a:solidFill>
                <a:srgbClr val="FFFF6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3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3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3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500"/>
                            </p:stCondLst>
                            <p:childTnLst>
                              <p:par>
                                <p:cTn id="66" presetID="5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9" dur="123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70" dur="123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7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72" dur="123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7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7754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C000"/>
                </a:solidFill>
                <a:latin typeface="Book Antiqua" pitchFamily="18" charset="0"/>
              </a:rPr>
              <a:t>Спасибо за внимание!!!</a:t>
            </a:r>
            <a:endParaRPr lang="ru-RU" sz="5400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5357826"/>
            <a:ext cx="64219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latin typeface="Monotype Corsiva" pitchFamily="66" charset="0"/>
              </a:rPr>
              <a:t>Презентацию подготовила</a:t>
            </a:r>
          </a:p>
          <a:p>
            <a:pPr algn="ctr"/>
            <a:r>
              <a:rPr lang="ru-RU" sz="4800" dirty="0" smtClean="0">
                <a:solidFill>
                  <a:srgbClr val="FFC000"/>
                </a:solidFill>
                <a:latin typeface="Monotype Corsiva" pitchFamily="66" charset="0"/>
              </a:rPr>
              <a:t> Нестеренко Катя</a:t>
            </a:r>
            <a:endParaRPr lang="ru-RU" sz="4800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28604"/>
            <a:ext cx="814393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E4B3A6"/>
                </a:solidFill>
                <a:latin typeface="Arial Narrow" pitchFamily="34" charset="0"/>
              </a:rPr>
              <a:t>Оказывается, способности к восприятию окружающего мира  у людей весьма несовершенны. Наши чувства, а именно зрение, вкус, слух, осязание и обоняние, не дают такой полный комплекс ощущений, который оказывается обычным для многих животных. </a:t>
            </a:r>
          </a:p>
          <a:p>
            <a:pPr algn="ctr"/>
            <a:endParaRPr lang="ru-RU" sz="1600" dirty="0" smtClean="0">
              <a:solidFill>
                <a:srgbClr val="E4B3A6"/>
              </a:solidFill>
              <a:latin typeface="Arial Narrow" pitchFamily="34" charset="0"/>
            </a:endParaRPr>
          </a:p>
          <a:p>
            <a:pPr algn="ctr"/>
            <a:r>
              <a:rPr lang="ru-RU" sz="3200" dirty="0" smtClean="0">
                <a:solidFill>
                  <a:srgbClr val="E4B3A6"/>
                </a:solidFill>
                <a:latin typeface="Arial Narrow" pitchFamily="34" charset="0"/>
              </a:rPr>
              <a:t>Живущие с нами на одной планете животные имеют органы чувств во много раз превосходящие наши по остроте восприятия, а некоторые из них  обладают и вовсе недоступными для нас способностями.</a:t>
            </a:r>
            <a:endParaRPr lang="ru-RU" sz="3200" dirty="0">
              <a:solidFill>
                <a:srgbClr val="E4B3A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14282" y="2214554"/>
          <a:ext cx="8572528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0034" y="428604"/>
            <a:ext cx="77153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FF66"/>
                </a:solidFill>
                <a:latin typeface="Monotype Corsiva" pitchFamily="66" charset="0"/>
              </a:rPr>
              <a:t>Человек слышит звуки в пределах </a:t>
            </a:r>
          </a:p>
          <a:p>
            <a:pPr algn="ctr"/>
            <a:r>
              <a:rPr lang="ru-RU" sz="4400" dirty="0" smtClean="0">
                <a:solidFill>
                  <a:srgbClr val="FFFF66"/>
                </a:solidFill>
                <a:latin typeface="Monotype Corsiva" pitchFamily="66" charset="0"/>
              </a:rPr>
              <a:t>от 20 Гц до 20.000 Гц.</a:t>
            </a:r>
            <a:endParaRPr lang="ru-RU" sz="4400" dirty="0">
              <a:solidFill>
                <a:srgbClr val="FFFF66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64344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С возрастом этот промежуток изменяется,</a:t>
            </a:r>
          </a:p>
          <a:p>
            <a:pPr algn="ctr"/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 смещаясь в зону </a:t>
            </a:r>
          </a:p>
          <a:p>
            <a:pPr algn="ctr"/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  <a:latin typeface="Monotype Corsiva" pitchFamily="66" charset="0"/>
              </a:rPr>
              <a:t>инфразвуковых сигналов.</a:t>
            </a:r>
            <a:endParaRPr lang="ru-RU" sz="4000" dirty="0">
              <a:solidFill>
                <a:schemeClr val="tx1">
                  <a:lumMod val="9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357166"/>
            <a:ext cx="67746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  <a:latin typeface="Book Antiqua" pitchFamily="18" charset="0"/>
              </a:rPr>
              <a:t>Ультразвук и инфразвук</a:t>
            </a:r>
            <a:endParaRPr lang="ru-RU" sz="4400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000372"/>
            <a:ext cx="38576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Зато многие </a:t>
            </a:r>
            <a:r>
              <a:rPr lang="ru-RU" sz="2800" dirty="0" smtClean="0">
                <a:latin typeface="Bookman Old Style" pitchFamily="18" charset="0"/>
              </a:rPr>
              <a:t>животные</a:t>
            </a: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 слышат их и используют  с большой пользой: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  <a:latin typeface="Book Antiqua" pitchFamily="18" charset="0"/>
              </a:rPr>
              <a:t>Охота 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  <a:latin typeface="Book Antiqua" pitchFamily="18" charset="0"/>
              </a:rPr>
              <a:t>Тактика уклонения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  <a:latin typeface="Book Antiqua" pitchFamily="18" charset="0"/>
              </a:rPr>
              <a:t>Оружие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 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FF00"/>
                </a:solidFill>
                <a:latin typeface="Book Antiqua" pitchFamily="18" charset="0"/>
              </a:rPr>
              <a:t>Общение   </a:t>
            </a:r>
            <a:endParaRPr lang="ru-RU" sz="2800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8" name="Рисунок 7" descr="щ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071810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1214422"/>
            <a:ext cx="857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B0F0"/>
                </a:solidFill>
                <a:latin typeface="Bookman Old Style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Люди не могут слышать эти звуки, потому что они выходят за пределы восприятия человеческого слуха. 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13" name="Рисунок 12" descr="ё1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3000372"/>
            <a:ext cx="488218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giraffe_chester_zo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2928934"/>
            <a:ext cx="5000660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t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285860"/>
            <a:ext cx="3429428" cy="5183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1428736"/>
            <a:ext cx="47863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Летучие мыши используют технику </a:t>
            </a:r>
            <a:r>
              <a:rPr lang="ru-RU" sz="2800" dirty="0" smtClean="0">
                <a:solidFill>
                  <a:srgbClr val="FFC000"/>
                </a:solidFill>
                <a:latin typeface="Bookman Old Style" pitchFamily="18" charset="0"/>
              </a:rPr>
              <a:t>эхолокации 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– испускают УЗ сигналы и точно оценивают отраженное эхо с помощью слуха. </a:t>
            </a:r>
          </a:p>
          <a:p>
            <a:pPr algn="ctr"/>
            <a:endParaRPr lang="ru-RU" sz="2800" dirty="0" smtClean="0">
              <a:solidFill>
                <a:schemeClr val="accent5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2800" dirty="0" smtClean="0">
                <a:solidFill>
                  <a:srgbClr val="FFFF66"/>
                </a:solidFill>
                <a:latin typeface="Bookman Old Style" pitchFamily="18" charset="0"/>
              </a:rPr>
              <a:t>В полете они могут определять объекты толщиной </a:t>
            </a:r>
          </a:p>
          <a:p>
            <a:pPr algn="ctr"/>
            <a:r>
              <a:rPr lang="ru-RU" sz="2800" dirty="0" smtClean="0">
                <a:solidFill>
                  <a:srgbClr val="FFFF66"/>
                </a:solidFill>
                <a:latin typeface="Bookman Old Style" pitchFamily="18" charset="0"/>
              </a:rPr>
              <a:t>в человеческий волос! </a:t>
            </a:r>
            <a:endParaRPr lang="ru-RU" sz="2800" dirty="0">
              <a:solidFill>
                <a:srgbClr val="FFFF66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214290"/>
            <a:ext cx="1816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latin typeface="Book Antiqua" pitchFamily="18" charset="0"/>
              </a:rPr>
              <a:t>Охота</a:t>
            </a:r>
            <a:endParaRPr lang="ru-RU" sz="4400" b="1" dirty="0">
              <a:solidFill>
                <a:srgbClr val="FFC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richu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571480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Дуга 12"/>
          <p:cNvSpPr/>
          <p:nvPr/>
        </p:nvSpPr>
        <p:spPr>
          <a:xfrm rot="8512391">
            <a:off x="6179087" y="2628553"/>
            <a:ext cx="1357322" cy="1071570"/>
          </a:xfrm>
          <a:prstGeom prst="arc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 rot="9859497">
            <a:off x="5643570" y="2571744"/>
            <a:ext cx="2238280" cy="1727235"/>
          </a:xfrm>
          <a:prstGeom prst="arc">
            <a:avLst>
              <a:gd name="adj1" fmla="val 13394635"/>
              <a:gd name="adj2" fmla="val 20781938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10800000">
            <a:off x="5214942" y="3143248"/>
            <a:ext cx="2955468" cy="1855279"/>
          </a:xfrm>
          <a:prstGeom prst="arc">
            <a:avLst>
              <a:gd name="adj1" fmla="val 11719747"/>
              <a:gd name="adj2" fmla="val 20761881"/>
            </a:avLst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butterfly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5214950"/>
            <a:ext cx="1947625" cy="1000132"/>
          </a:xfrm>
          <a:prstGeom prst="rect">
            <a:avLst/>
          </a:prstGeom>
        </p:spPr>
      </p:pic>
      <p:sp>
        <p:nvSpPr>
          <p:cNvPr id="20" name="Дуга 19"/>
          <p:cNvSpPr/>
          <p:nvPr/>
        </p:nvSpPr>
        <p:spPr>
          <a:xfrm rot="254846">
            <a:off x="5136713" y="4607469"/>
            <a:ext cx="2955468" cy="1855279"/>
          </a:xfrm>
          <a:prstGeom prst="arc">
            <a:avLst>
              <a:gd name="adj1" fmla="val 11719747"/>
              <a:gd name="adj2" fmla="val 2076188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254846">
            <a:off x="5279588" y="3964527"/>
            <a:ext cx="2955468" cy="1855279"/>
          </a:xfrm>
          <a:prstGeom prst="arc">
            <a:avLst>
              <a:gd name="adj1" fmla="val 11719747"/>
              <a:gd name="adj2" fmla="val 2076188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254846">
            <a:off x="5351026" y="3393023"/>
            <a:ext cx="2955468" cy="1855279"/>
          </a:xfrm>
          <a:prstGeom prst="arc">
            <a:avLst>
              <a:gd name="adj1" fmla="val 11719747"/>
              <a:gd name="adj2" fmla="val 2076188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14282" y="357166"/>
            <a:ext cx="457203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Разыскивая свою добычу, кожан пищит примерно 5 раз в секунду с длительностью крика 10-15 мс. 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Когда жертва обнаружена крики становятся чаще и короче. Их количество достигает 200 в секунду. Другие мыши используют для этой цели обертоны. </a:t>
            </a:r>
          </a:p>
          <a:p>
            <a:pPr algn="ctr"/>
            <a:endParaRPr lang="ru-RU" sz="2800" dirty="0" smtClean="0">
              <a:solidFill>
                <a:schemeClr val="bg2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7000" fill="hold" grpId="5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700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7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500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500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5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5" animBg="1"/>
      <p:bldP spid="14" grpId="1" animBg="1"/>
      <p:bldP spid="14" grpId="3" animBg="1"/>
      <p:bldP spid="15" grpId="0" animBg="1"/>
      <p:bldP spid="15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72" y="1142984"/>
            <a:ext cx="45005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ECCBC2"/>
                </a:solidFill>
                <a:latin typeface="Bookman Old Style" pitchFamily="18" charset="0"/>
              </a:rPr>
              <a:t>В Южной Америке живет птица гуахаро. Днем она прячется в пещерах, а ночью выходит на охоту. Плоды и орехи – любимое лакомство гуахары – птица находит используя эхолокацию. Для этого она издает короткие слышимые щелчки.</a:t>
            </a:r>
            <a:endParaRPr lang="ru-RU" sz="2800" dirty="0">
              <a:solidFill>
                <a:srgbClr val="ECCBC2"/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285728"/>
            <a:ext cx="41392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latin typeface="Book Antiqua" pitchFamily="18" charset="0"/>
              </a:rPr>
              <a:t>Добыча пищи</a:t>
            </a:r>
            <a:endParaRPr lang="ru-RU" sz="4400" b="1" dirty="0">
              <a:solidFill>
                <a:srgbClr val="FFC000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1741.jpg"/>
          <p:cNvPicPr>
            <a:picLocks noChangeAspect="1"/>
          </p:cNvPicPr>
          <p:nvPr/>
        </p:nvPicPr>
        <p:blipFill>
          <a:blip r:embed="rId2">
            <a:lum bright="-10000" contrast="30000"/>
          </a:blip>
          <a:stretch>
            <a:fillRect/>
          </a:stretch>
        </p:blipFill>
        <p:spPr>
          <a:xfrm>
            <a:off x="214282" y="3429000"/>
            <a:ext cx="4000528" cy="3237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Овальная выноска 14"/>
          <p:cNvSpPr/>
          <p:nvPr/>
        </p:nvSpPr>
        <p:spPr>
          <a:xfrm>
            <a:off x="785786" y="1643050"/>
            <a:ext cx="2286016" cy="1643074"/>
          </a:xfrm>
          <a:prstGeom prst="wedgeEllipseCallout">
            <a:avLst>
              <a:gd name="adj1" fmla="val 54443"/>
              <a:gd name="adj2" fmla="val 125990"/>
            </a:avLst>
          </a:prstGeom>
          <a:gradFill flip="none" rotWithShape="1">
            <a:gsLst>
              <a:gs pos="0">
                <a:srgbClr val="E4B3A6">
                  <a:shade val="30000"/>
                  <a:satMod val="115000"/>
                </a:srgbClr>
              </a:gs>
              <a:gs pos="50000">
                <a:srgbClr val="E4B3A6">
                  <a:shade val="67500"/>
                  <a:satMod val="115000"/>
                </a:srgbClr>
              </a:gs>
              <a:gs pos="100000">
                <a:srgbClr val="E4B3A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gradFill>
                <a:gsLst>
                  <a:gs pos="20000">
                    <a:srgbClr val="E4B3A6">
                      <a:tint val="66000"/>
                      <a:satMod val="160000"/>
                      <a:alpha val="50000"/>
                    </a:srgbClr>
                  </a:gs>
                  <a:gs pos="20000">
                    <a:srgbClr val="E4B3A6">
                      <a:tint val="66000"/>
                      <a:satMod val="160000"/>
                      <a:alpha val="50000"/>
                    </a:srgbClr>
                  </a:gs>
                  <a:gs pos="50000">
                    <a:srgbClr val="E4B3A6">
                      <a:tint val="44500"/>
                      <a:satMod val="160000"/>
                    </a:srgbClr>
                  </a:gs>
                  <a:gs pos="100000">
                    <a:srgbClr val="E4B3A6">
                      <a:tint val="23500"/>
                      <a:satMod val="160000"/>
                    </a:srgbClr>
                  </a:gs>
                </a:gsLst>
                <a:lin ang="16200000" scaled="1"/>
              </a:gra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76" y="1928802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Щелк…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щелк…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</a:rPr>
              <a:t>щелк…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mph" presetSubtype="0" repeatCount="5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000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2500306"/>
            <a:ext cx="2720895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85918" y="214290"/>
            <a:ext cx="5663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Book Antiqua" pitchFamily="18" charset="0"/>
              </a:rPr>
              <a:t>Тактика уклонения</a:t>
            </a:r>
            <a:endParaRPr lang="ru-RU" sz="4400" b="1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00108"/>
            <a:ext cx="57150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Некоторые ночные бабочки могут слышать эхолокационные крики летучих мышей. </a:t>
            </a:r>
          </a:p>
          <a:p>
            <a:pPr algn="ctr"/>
            <a:r>
              <a:rPr lang="ru-RU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ookman Old Style" pitchFamily="18" charset="0"/>
              </a:rPr>
              <a:t>Когда хищник приближается, бабочка резко изменяет свою траекторию движения  или  падает вниз, сложив крылышки. Ультразвуковые крики летучих мышей она улавливают </a:t>
            </a:r>
            <a:r>
              <a:rPr lang="ru-RU" sz="2800" dirty="0" smtClean="0">
                <a:solidFill>
                  <a:srgbClr val="FFFF66"/>
                </a:solidFill>
                <a:latin typeface="Bookman Old Style" pitchFamily="18" charset="0"/>
              </a:rPr>
              <a:t>с помощью специальных органов на брюшке.</a:t>
            </a:r>
            <a:endParaRPr lang="ru-RU" sz="2800" dirty="0">
              <a:solidFill>
                <a:srgbClr val="FFFF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65133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C000"/>
                </a:solidFill>
                <a:latin typeface="Book Antiqua" pitchFamily="18" charset="0"/>
              </a:rPr>
              <a:t>Ультразвуковое оружие</a:t>
            </a:r>
            <a:endParaRPr lang="ru-RU" sz="4400" dirty="0">
              <a:solidFill>
                <a:srgbClr val="FFC000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3406" y="785794"/>
            <a:ext cx="450059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Наглядный пример использования УЗ как оружия - охота  дельфинов. </a:t>
            </a:r>
          </a:p>
          <a:p>
            <a:pPr algn="ctr"/>
            <a:r>
              <a:rPr lang="ru-RU" sz="26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Они испускают УЗ эхолокационные  щелчки, которые используют для навигации и ловли рыбы в мутной воде. </a:t>
            </a:r>
            <a:endParaRPr lang="ru-RU" sz="2600" dirty="0">
              <a:solidFill>
                <a:schemeClr val="bg2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765119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FFFF00"/>
                </a:solidFill>
                <a:latin typeface="Book Antiqua" pitchFamily="18" charset="0"/>
              </a:rPr>
              <a:t>Эти сигналы заставляют наполненные воздухом плавательные пузыри рыб резонировать, </a:t>
            </a:r>
          </a:p>
          <a:p>
            <a:pPr algn="ctr"/>
            <a:r>
              <a:rPr lang="ru-RU" sz="2600" dirty="0" smtClean="0">
                <a:solidFill>
                  <a:srgbClr val="FFFF00"/>
                </a:solidFill>
                <a:latin typeface="Book Antiqua" pitchFamily="18" charset="0"/>
              </a:rPr>
              <a:t>что дезориентирует рыб. </a:t>
            </a:r>
          </a:p>
          <a:p>
            <a:pPr algn="ctr"/>
            <a:r>
              <a:rPr lang="ru-RU" sz="2600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Также  дельфины могут использовать и низкочастотные звуки.</a:t>
            </a:r>
            <a:endParaRPr lang="ru-RU" sz="2600" dirty="0">
              <a:solidFill>
                <a:schemeClr val="tx1">
                  <a:lumMod val="9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1" name="Рисунок 10" descr="3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857232"/>
            <a:ext cx="4357719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916</TotalTime>
  <Words>650</Words>
  <Application>Microsoft Office PowerPoint</Application>
  <PresentationFormat>Экран (4:3)</PresentationFormat>
  <Paragraphs>76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пределами слышимости…</dc:title>
  <dc:creator>Нестеренко</dc:creator>
  <cp:lastModifiedBy>Нестеренко</cp:lastModifiedBy>
  <cp:revision>137</cp:revision>
  <dcterms:created xsi:type="dcterms:W3CDTF">2009-01-24T09:54:40Z</dcterms:created>
  <dcterms:modified xsi:type="dcterms:W3CDTF">2009-01-26T18:09:28Z</dcterms:modified>
</cp:coreProperties>
</file>