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handoutMasterIdLst>
    <p:handoutMasterId r:id="rId24"/>
  </p:handoutMasterIdLst>
  <p:sldIdLst>
    <p:sldId id="301" r:id="rId2"/>
    <p:sldId id="31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20" r:id="rId12"/>
    <p:sldId id="321" r:id="rId13"/>
    <p:sldId id="311" r:id="rId14"/>
    <p:sldId id="312" r:id="rId15"/>
    <p:sldId id="313" r:id="rId16"/>
    <p:sldId id="314" r:id="rId17"/>
    <p:sldId id="317" r:id="rId18"/>
    <p:sldId id="315" r:id="rId19"/>
    <p:sldId id="322" r:id="rId20"/>
    <p:sldId id="323" r:id="rId21"/>
    <p:sldId id="32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0000"/>
    <a:srgbClr val="CCCC00"/>
    <a:srgbClr val="FFCCCC"/>
    <a:srgbClr val="00FF00"/>
    <a:srgbClr val="FF99FF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DA5214D-1A54-41B5-93A1-1ED9367A4529}" type="datetime1">
              <a:rPr lang="ru-RU"/>
              <a:pPr/>
              <a:t>04.03.2013</a:t>
            </a:fld>
            <a:endParaRPr 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18EA60-C7F4-459F-A2D1-CA8029A189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0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F95F1FB-FB10-47F6-94BC-0CACC00B00F7}" type="datetime1">
              <a:rPr lang="ru-RU"/>
              <a:pPr/>
              <a:t>04.03.2013</a:t>
            </a:fld>
            <a:endParaRPr lang="ru-RU"/>
          </a:p>
        </p:txBody>
      </p:sp>
      <p:sp>
        <p:nvSpPr>
          <p:cNvPr id="1126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65509E2-7CA1-429C-8FF5-DF34EEC318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65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775732-034B-4627-BB81-24C2158AB460}" type="datetime1">
              <a:rPr lang="ru-RU"/>
              <a:pPr/>
              <a:t>04.03.2013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E2C08-1CDA-4D6A-88A9-AD6DAF42C895}" type="slidenum">
              <a:rPr lang="ru-RU"/>
              <a:pPr/>
              <a:t>1</a:t>
            </a:fld>
            <a:endParaRPr lang="ru-RU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34AB-91EB-4257-BED7-C869EB175F09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8EA18-7F3E-41C5-BEBD-6E8A1D786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54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73AC8-C87B-4A84-8989-6C64C501C485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83ABA-AD6C-4725-AE2F-8A47C39F3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7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51705-F771-42AD-8673-67F7DAF9F9C8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7919-920E-40C2-8BE1-5F2D013D6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46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493C8D-4BE2-4434-9883-87273AEDA924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69C-338D-4175-AFCB-B3E63338E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87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0F7D6-025B-4E76-B39A-7B32CCE44D6F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79-9E07-402C-9BF3-5F1A5CAD9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53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BAABC-2129-4A5F-BB7E-DC28A24E1D96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F3D5-9E99-4795-BBF0-421A88B7D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32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55740-48AC-4EFB-B0E3-E5B2665FF227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4E457-7206-4B53-9520-EF0099BBA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69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A0188-DE8F-4663-8ACF-9E4B7DF32A3F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FC82-D3AC-4569-87AF-F56D96628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86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8920F-3D20-4087-BCA6-6FFA00ED702F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1291-29BF-4E09-9676-2DB42FE4A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09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0B49-8B2F-4077-9C73-2541F18C5111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F30E-50A9-43E1-A2EC-38DBF26F1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51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614C8-AF30-4AC0-B4E8-68A983D9FDC0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31C6-5535-494B-99E7-0E322D258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4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F2E1AF6-BE45-4420-8D0E-2C7D6F6D790B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7306F0-C152-4B9F-95FC-0E01EB8CD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/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3.jpeg"/><Relationship Id="rId7" Type="http://schemas.openxmlformats.org/officeDocument/2006/relationships/image" Target="../media/image3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97B1-E43C-4C4D-89EF-1D55FAE110DA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720090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 образуются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понятия</a:t>
            </a:r>
          </a:p>
        </p:txBody>
      </p:sp>
      <p:pic>
        <p:nvPicPr>
          <p:cNvPr id="97289" name="Picture 9" descr="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20161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216058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1" name="Picture 11" descr="7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05263"/>
            <a:ext cx="170497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8672-817A-45ED-A93F-D9AC376C4777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pic>
        <p:nvPicPr>
          <p:cNvPr id="106498" name="Picture 2" descr="клавиату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2F0"/>
              </a:clrFrom>
              <a:clrTo>
                <a:srgbClr val="F3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5602"/>
          <a:stretch>
            <a:fillRect/>
          </a:stretch>
        </p:blipFill>
        <p:spPr bwMode="auto">
          <a:xfrm>
            <a:off x="2565400" y="4364038"/>
            <a:ext cx="246856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076" r="3362" b="2623"/>
          <a:stretch>
            <a:fillRect/>
          </a:stretch>
        </p:blipFill>
        <p:spPr bwMode="auto">
          <a:xfrm>
            <a:off x="4964113" y="1846263"/>
            <a:ext cx="20828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монито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24638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J025444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1690">
            <a:off x="2278063" y="1609725"/>
            <a:ext cx="1408112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>
          <a:xfrm>
            <a:off x="2690813" y="0"/>
            <a:ext cx="4114800" cy="817563"/>
          </a:xfrm>
        </p:spPr>
        <p:txBody>
          <a:bodyPr/>
          <a:lstStyle/>
          <a:p>
            <a:r>
              <a:rPr lang="ru-RU" sz="4000" b="1" i="0">
                <a:solidFill>
                  <a:srgbClr val="FF0000"/>
                </a:solidFill>
              </a:rPr>
              <a:t>5. Обобщение</a:t>
            </a:r>
          </a:p>
        </p:txBody>
      </p:sp>
      <p:pic>
        <p:nvPicPr>
          <p:cNvPr id="106503" name="Picture 7" descr="BD19582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3078">
            <a:off x="2252663" y="3767138"/>
            <a:ext cx="11938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 descr="BS0010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21452" b="18491"/>
          <a:stretch>
            <a:fillRect/>
          </a:stretch>
        </p:blipFill>
        <p:spPr bwMode="auto">
          <a:xfrm>
            <a:off x="5214938" y="4122738"/>
            <a:ext cx="15208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5" name="Picture 9" descr="J029694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205">
            <a:off x="5210175" y="1436688"/>
            <a:ext cx="1387475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1308100" y="952500"/>
            <a:ext cx="6462713" cy="5400675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6507" name="Picture 11" descr="клавиату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5602"/>
          <a:stretch>
            <a:fillRect/>
          </a:stretch>
        </p:blipFill>
        <p:spPr bwMode="auto">
          <a:xfrm rot="356908">
            <a:off x="3660775" y="3879850"/>
            <a:ext cx="1439863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8" name="Picture 12" descr="монито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563813"/>
            <a:ext cx="136842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9" name="Picture 13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076" r="3362" b="2623"/>
          <a:stretch>
            <a:fillRect/>
          </a:stretch>
        </p:blipFill>
        <p:spPr bwMode="auto">
          <a:xfrm>
            <a:off x="4967288" y="2781300"/>
            <a:ext cx="1157287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1351-E137-491A-952C-A572F7A5EA2A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19810" name="AutoShape 2" descr="1219583480_0lik_ru_enot"/>
          <p:cNvSpPr>
            <a:spLocks noChangeArrowheads="1"/>
          </p:cNvSpPr>
          <p:nvPr/>
        </p:nvSpPr>
        <p:spPr bwMode="auto">
          <a:xfrm>
            <a:off x="2051050" y="1916113"/>
            <a:ext cx="4897438" cy="33845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scene3d>
            <a:camera prst="legacyObliqueTopRight"/>
            <a:lightRig rig="legacyFlat4" dir="b"/>
          </a:scene3d>
          <a:sp3d extrusionH="887400" prstMaterial="legacyPlastic">
            <a:bevelT w="13500" h="13500" prst="angle"/>
            <a:bevelB w="13500" h="13500" prst="angle"/>
            <a:extrusionClr>
              <a:srgbClr val="CCFF99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shade val="46275"/>
                  <a:invGamma/>
                </a:srgbClr>
              </a:gs>
              <a:gs pos="5000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shade val="46275"/>
                  <a:invGamma/>
                </a:srgbClr>
              </a:gs>
              <a:gs pos="5000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 rot="16200000" flipH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shade val="46275"/>
                  <a:invGamma/>
                </a:srgbClr>
              </a:gs>
              <a:gs pos="5000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 rot="16200000" flipH="1">
            <a:off x="4441825" y="2155825"/>
            <a:ext cx="260350" cy="9144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shade val="46275"/>
                  <a:invGamma/>
                </a:srgbClr>
              </a:gs>
              <a:gs pos="5000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84213" y="260350"/>
            <a:ext cx="7559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Электронная физминутка для глаз</a:t>
            </a:r>
            <a:r>
              <a:rPr lang="ru-RU" sz="2000" b="1">
                <a:latin typeface="Comic Sans MS" pitchFamily="66" charset="0"/>
                <a:cs typeface="Arial" charset="0"/>
              </a:rPr>
              <a:t> </a:t>
            </a:r>
            <a:r>
              <a:rPr lang="ru-RU" b="1">
                <a:latin typeface="Comic Sans MS" pitchFamily="66" charset="0"/>
                <a:cs typeface="Arial" charset="0"/>
              </a:rPr>
              <a:t>      </a:t>
            </a: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«Крошка Енот»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539750" y="5373688"/>
            <a:ext cx="813593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Галкина И.А.</a:t>
            </a:r>
            <a:r>
              <a:rPr lang="ru-RU" sz="180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algn="ctr"/>
            <a:r>
              <a:rPr lang="ru-RU" sz="180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учитель начальных классов МОУ «Водоватовская СОШ»                        Арзамасского района, Нижегородской области</a:t>
            </a:r>
          </a:p>
          <a:p>
            <a:pPr algn="ctr">
              <a:spcBef>
                <a:spcPct val="50000"/>
              </a:spcBef>
            </a:pPr>
            <a:endParaRPr lang="ru-RU" sz="1800">
              <a:solidFill>
                <a:srgbClr val="3366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9817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68538" y="3789363"/>
            <a:ext cx="179863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7"/>
                  </p:tgtEl>
                </p:cond>
              </p:nextCondLst>
            </p:seq>
          </p:childTnLst>
        </p:cTn>
      </p:par>
    </p:tnLst>
    <p:bldLst>
      <p:bldP spid="1198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7E9-BE4E-4064-9D64-F4DB94267CD9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2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pic>
        <p:nvPicPr>
          <p:cNvPr id="120834" name="Picture 2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5" name="Picture 3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 sz="1800">
              <a:latin typeface="Arial" charset="0"/>
              <a:cs typeface="Arial" charset="0"/>
            </a:endParaRPr>
          </a:p>
        </p:txBody>
      </p:sp>
      <p:pic>
        <p:nvPicPr>
          <p:cNvPr id="120838" name="Picture 6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 sz="1800">
              <a:latin typeface="Arial" charset="0"/>
              <a:cs typeface="Arial" charset="0"/>
            </a:endParaRPr>
          </a:p>
        </p:txBody>
      </p:sp>
      <p:pic>
        <p:nvPicPr>
          <p:cNvPr id="120841" name="Picture 9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2" name="Picture 10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3" name="Picture 11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4" name="Picture 12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5" name="Picture 13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6" name="Picture 14" descr="n_blu05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7" name="Picture 15" descr="b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8" name="Picture 16" descr="n_blu05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9" name="Picture 17" descr="b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50" name="Улыб20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51" name="Picture 19" descr="b2c9562e26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1593903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0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8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208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50"/>
                </p:tgtEl>
              </p:cMediaNode>
            </p:audio>
          </p:childTnLst>
        </p:cTn>
      </p:par>
    </p:tnLst>
    <p:bldLst>
      <p:bldP spid="120837" grpId="0" animBg="1"/>
      <p:bldP spid="120839" grpId="0" animBg="1"/>
      <p:bldP spid="120840" grpId="0" animBg="1"/>
      <p:bldP spid="120852" grpId="0" animBg="1"/>
      <p:bldP spid="120852" grpId="1" animBg="1"/>
      <p:bldP spid="120852" grpId="2" animBg="1"/>
      <p:bldP spid="120852" grpId="3" animBg="1"/>
      <p:bldP spid="120852" grpId="4" animBg="1"/>
      <p:bldP spid="120852" grpId="5" animBg="1"/>
      <p:bldP spid="120852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9B98-EAB9-4C69-B1C8-8E52928A4378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5903913" cy="777875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Задачи: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981075"/>
            <a:ext cx="8785225" cy="4895850"/>
          </a:xfrm>
        </p:spPr>
        <p:txBody>
          <a:bodyPr/>
          <a:lstStyle/>
          <a:p>
            <a:r>
              <a:rPr lang="ru-RU" sz="3000"/>
              <a:t>Какое из понятий «последовательность» или «множество» аналогично понятию «класс»?</a:t>
            </a:r>
          </a:p>
          <a:p>
            <a:r>
              <a:rPr lang="ru-RU" sz="3000"/>
              <a:t>На столе стояло 3 стакана с вишней. Оксана съела один стакан вишни. Сколько стаканов осталось?</a:t>
            </a:r>
          </a:p>
          <a:p>
            <a:r>
              <a:rPr lang="ru-RU" sz="3000"/>
              <a:t>Зажгли 7 свечей, 2 из них погасли. Сколько свечей осталось?</a:t>
            </a:r>
          </a:p>
          <a:p>
            <a:r>
              <a:rPr lang="ru-RU" sz="3000"/>
              <a:t>Чем кончается </a:t>
            </a:r>
            <a:r>
              <a:rPr lang="ru-RU" sz="3000" b="1"/>
              <a:t>день</a:t>
            </a:r>
            <a:r>
              <a:rPr lang="ru-RU" sz="3000"/>
              <a:t> и </a:t>
            </a:r>
            <a:r>
              <a:rPr lang="ru-RU" sz="3000" b="1"/>
              <a:t>ночь</a:t>
            </a:r>
            <a:r>
              <a:rPr lang="ru-RU" sz="3000"/>
              <a:t>?</a:t>
            </a:r>
          </a:p>
          <a:p>
            <a:r>
              <a:rPr lang="ru-RU" sz="3000"/>
              <a:t>Чем кончается </a:t>
            </a:r>
            <a:r>
              <a:rPr lang="ru-RU" sz="3000" b="1"/>
              <a:t>лето</a:t>
            </a:r>
            <a:r>
              <a:rPr lang="ru-RU" sz="3000"/>
              <a:t> и начинается </a:t>
            </a:r>
            <a:r>
              <a:rPr lang="ru-RU" sz="3000" b="1"/>
              <a:t>осень</a:t>
            </a:r>
            <a:r>
              <a:rPr lang="ru-RU" sz="3000"/>
              <a:t>?</a:t>
            </a:r>
          </a:p>
          <a:p>
            <a:pPr>
              <a:buFontTx/>
              <a:buNone/>
            </a:pPr>
            <a:endParaRPr lang="ru-RU" sz="3000"/>
          </a:p>
        </p:txBody>
      </p:sp>
      <p:pic>
        <p:nvPicPr>
          <p:cNvPr id="107524" name="Picture 4" descr="j03367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60350"/>
            <a:ext cx="7540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684213" y="1557338"/>
            <a:ext cx="2447925" cy="503237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627313" y="306863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771775" y="2852738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3  </a:t>
            </a:r>
            <a:r>
              <a:rPr lang="ru-RU" sz="2800">
                <a:solidFill>
                  <a:srgbClr val="FF0000"/>
                </a:solidFill>
              </a:rPr>
              <a:t>(стаканы Оксана не ела)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771775" y="3860800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2  </a:t>
            </a:r>
            <a:r>
              <a:rPr lang="ru-RU" sz="2800">
                <a:solidFill>
                  <a:srgbClr val="FF0000"/>
                </a:solidFill>
              </a:rPr>
              <a:t>(погасшие свечи остались)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5508625" y="4365625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буквой</a:t>
            </a:r>
            <a:r>
              <a:rPr lang="ru-RU" sz="3600" b="1">
                <a:solidFill>
                  <a:srgbClr val="FF0000"/>
                </a:solidFill>
              </a:rPr>
              <a:t> Ь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7885113" y="4941888"/>
            <a:ext cx="57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5" grpId="0" animBg="1"/>
      <p:bldP spid="107527" grpId="0"/>
      <p:bldP spid="107528" grpId="0"/>
      <p:bldP spid="107529" grpId="0"/>
      <p:bldP spid="107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E7E8-B368-47A0-8C58-9EC70C033F33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20713"/>
            <a:ext cx="8893175" cy="4537075"/>
          </a:xfrm>
        </p:spPr>
        <p:txBody>
          <a:bodyPr/>
          <a:lstStyle/>
          <a:p>
            <a:r>
              <a:rPr lang="ru-RU" sz="3000" b="1"/>
              <a:t>Без языка живет, не ест и не пьет, а говорит и поет.</a:t>
            </a:r>
          </a:p>
          <a:p>
            <a:pPr algn="just"/>
            <a:r>
              <a:rPr lang="ru-RU" sz="3000" b="1"/>
              <a:t>Моря есть – плавать нельзя, дороги есть – ехать нельзя, земля есть – пахать нельзя. Что это?</a:t>
            </a:r>
          </a:p>
          <a:p>
            <a:r>
              <a:rPr lang="ru-RU" sz="3000" b="1"/>
              <a:t>Выходили 12 молодцев, выносили 52 сокола, выпускали 365 лебедей. Что это?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692275" y="1268413"/>
            <a:ext cx="2233613" cy="504825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РАДИО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619250" y="2636838"/>
            <a:ext cx="4752975" cy="504825"/>
          </a:xfrm>
          <a:prstGeom prst="rect">
            <a:avLst/>
          </a:prstGeom>
          <a:solidFill>
            <a:srgbClr val="CC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ГЕОГРАФИЧЕСКАЯ КАРТА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6443663" y="3716338"/>
            <a:ext cx="2017712" cy="50482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ГОД</a:t>
            </a:r>
          </a:p>
        </p:txBody>
      </p:sp>
      <p:pic>
        <p:nvPicPr>
          <p:cNvPr id="108553" name="Picture 9" descr="1607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1858962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  <p:bldP spid="1085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43F-8FCD-45A6-B673-1BDCC2352538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425575"/>
          </a:xfrm>
        </p:spPr>
        <p:txBody>
          <a:bodyPr/>
          <a:lstStyle/>
          <a:p>
            <a:r>
              <a:rPr lang="ru-RU" sz="4000" b="1" i="0">
                <a:solidFill>
                  <a:srgbClr val="000066"/>
                </a:solidFill>
              </a:rPr>
              <a:t>Найди закономерность и продолжи последовательность: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628775"/>
            <a:ext cx="8785225" cy="3671888"/>
          </a:xfrm>
        </p:spPr>
        <p:txBody>
          <a:bodyPr/>
          <a:lstStyle/>
          <a:p>
            <a:r>
              <a:rPr lang="ru-RU" sz="3600"/>
              <a:t>а, б, в, г, …</a:t>
            </a:r>
          </a:p>
          <a:p>
            <a:r>
              <a:rPr lang="ru-RU" sz="3600"/>
              <a:t>а, в, д, ё,…</a:t>
            </a:r>
          </a:p>
          <a:p>
            <a:r>
              <a:rPr lang="ru-RU"/>
              <a:t>Анна, Борис, Валентина, Геннадий,…</a:t>
            </a:r>
          </a:p>
          <a:p>
            <a:r>
              <a:rPr lang="ru-RU" sz="3600"/>
              <a:t>о, д, т, ч, п,…</a:t>
            </a:r>
          </a:p>
          <a:p>
            <a:r>
              <a:rPr lang="ru-RU"/>
              <a:t>Москва, Абакан, Норильск, Киев</a:t>
            </a:r>
            <a:r>
              <a:rPr lang="ru-RU" sz="3600"/>
              <a:t>,…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11413" y="1628775"/>
            <a:ext cx="532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C00000"/>
                </a:solidFill>
              </a:rPr>
              <a:t>д, е, ё, ж, з, и…</a:t>
            </a:r>
            <a:r>
              <a:rPr lang="ru-RU" sz="3200">
                <a:solidFill>
                  <a:srgbClr val="C00000"/>
                </a:solidFill>
              </a:rPr>
              <a:t>(алфавит)</a:t>
            </a:r>
            <a:endParaRPr lang="ru-RU" sz="3200" b="1" i="1">
              <a:solidFill>
                <a:srgbClr val="C00000"/>
              </a:solidFill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411413" y="2276475"/>
            <a:ext cx="5976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C00000"/>
                </a:solidFill>
              </a:rPr>
              <a:t>з, й, л, н, п…</a:t>
            </a:r>
            <a:r>
              <a:rPr lang="ru-RU" sz="3200">
                <a:solidFill>
                  <a:srgbClr val="C00000"/>
                </a:solidFill>
              </a:rPr>
              <a:t>(нечётные буквы)</a:t>
            </a:r>
            <a:endParaRPr lang="ru-RU" sz="3600" b="1" i="1">
              <a:solidFill>
                <a:srgbClr val="C00000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948488" y="2924175"/>
            <a:ext cx="1439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</a:rPr>
              <a:t>Денис.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987675" y="3500438"/>
            <a:ext cx="615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C00000"/>
                </a:solidFill>
              </a:rPr>
              <a:t>е, у, ш, р, ё…</a:t>
            </a:r>
            <a:r>
              <a:rPr lang="ru-RU"/>
              <a:t>(</a:t>
            </a:r>
            <a:r>
              <a:rPr lang="ru-RU" sz="2200"/>
              <a:t>16,5,20,25,17,</a:t>
            </a:r>
            <a:r>
              <a:rPr lang="ru-RU" sz="2200">
                <a:solidFill>
                  <a:srgbClr val="800000"/>
                </a:solidFill>
              </a:rPr>
              <a:t>6,21,25,18…</a:t>
            </a:r>
            <a:r>
              <a:rPr lang="ru-RU" sz="2200"/>
              <a:t>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516688" y="4221163"/>
            <a:ext cx="1871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</a:rPr>
              <a:t>Воркута.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uiExpand="1" build="p"/>
      <p:bldP spid="109572" grpId="0"/>
      <p:bldP spid="109573" grpId="0"/>
      <p:bldP spid="109574" grpId="0"/>
      <p:bldP spid="109575" grpId="0"/>
      <p:bldP spid="1095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1474-1D01-415E-A01C-0FB883BE6F80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5832475" cy="927100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Решите задачу: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08962" cy="2160587"/>
          </a:xfrm>
        </p:spPr>
        <p:txBody>
          <a:bodyPr/>
          <a:lstStyle/>
          <a:p>
            <a:pPr marL="0" indent="365125" algn="just">
              <a:buFontTx/>
              <a:buNone/>
            </a:pPr>
            <a:r>
              <a:rPr lang="ru-RU" sz="2400"/>
              <a:t>Катя, Соня, Галя и Тамара родились 2 марта, 17 мая, 2 июля, 20 марта.  Соня и Галя родились в одном месяце, а дни рождения Гали и Кати обозначаются одинаковыми числами. </a:t>
            </a:r>
          </a:p>
          <a:p>
            <a:pPr marL="0" indent="365125" algn="just">
              <a:buFontTx/>
              <a:buNone/>
            </a:pPr>
            <a:r>
              <a:rPr lang="ru-RU" sz="2400"/>
              <a:t>Назовите дату рождения каждой девочки.</a:t>
            </a:r>
          </a:p>
        </p:txBody>
      </p:sp>
      <p:pic>
        <p:nvPicPr>
          <p:cNvPr id="110596" name="Picture 4" descr="j02836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6492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j02836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809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j02836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095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j028365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10191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827088" y="3357563"/>
            <a:ext cx="3529012" cy="1655762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i="1">
                <a:solidFill>
                  <a:srgbClr val="C00000"/>
                </a:solidFill>
              </a:rPr>
              <a:t>Катя родилась 2 июля</a:t>
            </a:r>
          </a:p>
          <a:p>
            <a:r>
              <a:rPr lang="ru-RU" b="1" i="1">
                <a:solidFill>
                  <a:srgbClr val="C00000"/>
                </a:solidFill>
              </a:rPr>
              <a:t>Соня – 20 марта</a:t>
            </a:r>
          </a:p>
          <a:p>
            <a:r>
              <a:rPr lang="ru-RU" b="1" i="1">
                <a:solidFill>
                  <a:srgbClr val="C00000"/>
                </a:solidFill>
              </a:rPr>
              <a:t>Галя – 2 марта</a:t>
            </a:r>
          </a:p>
          <a:p>
            <a:r>
              <a:rPr lang="ru-RU" b="1" i="1">
                <a:solidFill>
                  <a:srgbClr val="C00000"/>
                </a:solidFill>
              </a:rPr>
              <a:t>Тамара – 17 мая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  <p:bldP spid="1106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5DEE-3854-4C31-8057-D00ECC576FAC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2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900113" y="1916113"/>
            <a:ext cx="7207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763713" y="184467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:  9  = 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2843213" y="1916113"/>
            <a:ext cx="3603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971550" y="2563813"/>
            <a:ext cx="35877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547813" y="24923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+</a:t>
            </a: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1908175" y="2563813"/>
            <a:ext cx="3603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411413" y="2492375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8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900113" y="32115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3  *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619250" y="3284538"/>
            <a:ext cx="7207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411413" y="321151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162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900113" y="38608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9  - </a:t>
            </a:r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1692275" y="38608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2339975" y="38608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</a:t>
            </a: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2843213" y="3932238"/>
            <a:ext cx="35877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827088" y="404813"/>
            <a:ext cx="7561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841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4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684213" y="188913"/>
            <a:ext cx="8280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Какие числа закодированы кругом, треугольником, квадратом и прямоугольником, если верны приведённые ниже равенства: </a:t>
            </a: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5580063" y="3933825"/>
            <a:ext cx="7207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57" name="AutoShape 21"/>
          <p:cNvSpPr>
            <a:spLocks noChangeArrowheads="1"/>
          </p:cNvSpPr>
          <p:nvPr/>
        </p:nvSpPr>
        <p:spPr bwMode="auto">
          <a:xfrm>
            <a:off x="5724525" y="2492375"/>
            <a:ext cx="503238" cy="5048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5724525" y="18446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5724525" y="3213100"/>
            <a:ext cx="43021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443663" y="38608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54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6443663" y="32131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2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6443663" y="249237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6</a:t>
            </a: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6443663" y="184467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=  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/>
      <p:bldP spid="116742" grpId="0" animBg="1"/>
      <p:bldP spid="116743" grpId="0" animBg="1"/>
      <p:bldP spid="116744" grpId="0"/>
      <p:bldP spid="116745" grpId="0" animBg="1"/>
      <p:bldP spid="116746" grpId="0"/>
      <p:bldP spid="116747" grpId="0"/>
      <p:bldP spid="116748" grpId="0" animBg="1"/>
      <p:bldP spid="116749" grpId="0"/>
      <p:bldP spid="116750" grpId="0"/>
      <p:bldP spid="116751" grpId="0" animBg="1"/>
      <p:bldP spid="116752" grpId="0"/>
      <p:bldP spid="116753" grpId="0" animBg="1"/>
      <p:bldP spid="116755" grpId="0"/>
      <p:bldP spid="116756" grpId="0" animBg="1"/>
      <p:bldP spid="116757" grpId="0" animBg="1"/>
      <p:bldP spid="116758" grpId="0" animBg="1"/>
      <p:bldP spid="116759" grpId="0" animBg="1"/>
      <p:bldP spid="116760" grpId="0"/>
      <p:bldP spid="116761" grpId="0"/>
      <p:bldP spid="116762" grpId="0"/>
      <p:bldP spid="1167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63F3-A938-40D9-ADBF-2558C7464194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Домашнее задание</a:t>
            </a:r>
          </a:p>
        </p:txBody>
      </p:sp>
      <p:pic>
        <p:nvPicPr>
          <p:cNvPr id="111634" name="Picture 18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121150"/>
            <a:ext cx="20685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1116013" y="1844675"/>
            <a:ext cx="6696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§</a:t>
            </a:r>
            <a:r>
              <a:rPr lang="ru-RU" sz="3200" b="1"/>
              <a:t>2.3 </a:t>
            </a:r>
            <a:r>
              <a:rPr lang="ru-RU" sz="3200"/>
              <a:t>(стр. 39-42)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РТ </a:t>
            </a:r>
            <a:r>
              <a:rPr lang="ru-RU" sz="3200"/>
              <a:t>№11 (с. 45); №17 (с.48)</a:t>
            </a:r>
            <a:endParaRPr lang="en-US" sz="32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6E37-141E-4412-8559-3BD52AE32455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21858" name="WordArt 2"/>
          <p:cNvSpPr>
            <a:spLocks noChangeArrowheads="1" noChangeShapeType="1" noTextEdit="1"/>
          </p:cNvSpPr>
          <p:nvPr/>
        </p:nvSpPr>
        <p:spPr bwMode="auto">
          <a:xfrm>
            <a:off x="1511300" y="981075"/>
            <a:ext cx="6084888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>
                        <a:alpha val="89499"/>
                      </a:srgbClr>
                    </a:gs>
                    <a:gs pos="17501">
                      <a:srgbClr val="1A8D48">
                        <a:alpha val="82499"/>
                      </a:srgbClr>
                    </a:gs>
                    <a:gs pos="26000">
                      <a:srgbClr val="FFFF00">
                        <a:alpha val="74000"/>
                      </a:srgbClr>
                    </a:gs>
                    <a:gs pos="36500">
                      <a:srgbClr val="EE3F17">
                        <a:alpha val="63500"/>
                      </a:srgbClr>
                    </a:gs>
                    <a:gs pos="44000">
                      <a:srgbClr val="E81766">
                        <a:alpha val="56000"/>
                      </a:srgbClr>
                    </a:gs>
                    <a:gs pos="50000">
                      <a:srgbClr val="A603AB">
                        <a:alpha val="50000"/>
                      </a:srgbClr>
                    </a:gs>
                    <a:gs pos="56000">
                      <a:srgbClr val="E81766">
                        <a:alpha val="56000"/>
                      </a:srgbClr>
                    </a:gs>
                    <a:gs pos="63500">
                      <a:srgbClr val="EE3F17">
                        <a:alpha val="63500"/>
                      </a:srgbClr>
                    </a:gs>
                    <a:gs pos="74000">
                      <a:srgbClr val="FFFF00">
                        <a:alpha val="74000"/>
                      </a:srgbClr>
                    </a:gs>
                    <a:gs pos="82500">
                      <a:srgbClr val="1A8D48">
                        <a:alpha val="82499"/>
                      </a:srgbClr>
                    </a:gs>
                    <a:gs pos="89500">
                      <a:srgbClr val="0819FB">
                        <a:alpha val="89499"/>
                      </a:srgbClr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  <p:pic>
        <p:nvPicPr>
          <p:cNvPr id="121859" name="Picture 3" descr="i-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14793"/>
              </a:clrFrom>
              <a:clrTo>
                <a:srgbClr val="41479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44675"/>
            <a:ext cx="6072188" cy="45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46F-1CCA-444E-BCF3-3BEE5EC6F0DE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42988" y="188913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Почти все окружающие нас объекты состоят из отдельных частей.</a:t>
            </a:r>
          </a:p>
        </p:txBody>
      </p:sp>
      <p:pic>
        <p:nvPicPr>
          <p:cNvPr id="115718" name="Picture 6" descr="д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716463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0" name="Picture 8" descr="1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484313"/>
            <a:ext cx="31718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8713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00000"/>
                </a:solidFill>
              </a:rPr>
              <a:t>Анализ, синтез, сравнение, абстрагирование и обобщение – основные логические приёмы формирования понятий.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3FA2-AFE4-489F-99B5-23B53B2DF60D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800000"/>
                </a:solidFill>
                <a:latin typeface="Monotype Corsiva" pitchFamily="66" charset="0"/>
              </a:rPr>
              <a:t>Источники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AutoNum type="arabicPeriod"/>
            </a:pPr>
            <a:r>
              <a:rPr lang="ru-RU" b="1" i="1">
                <a:solidFill>
                  <a:srgbClr val="C00000"/>
                </a:solidFill>
              </a:rPr>
              <a:t>Информатика и ИКТ : учебник для 6 класса/ </a:t>
            </a:r>
            <a:r>
              <a:rPr lang="ru-RU" i="1"/>
              <a:t>Л. Л. Босова. – М.: БИНОМ. Лаборатория знаний,  2009. - 208 с.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b="1" i="1">
                <a:solidFill>
                  <a:schemeClr val="accent2"/>
                </a:solidFill>
              </a:rPr>
              <a:t>http://www.lit.msu.ru/ru/new/study</a:t>
            </a:r>
            <a:r>
              <a:rPr lang="ru-RU" b="1" i="1"/>
              <a:t>  (графики, схемы)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b="1" i="1">
                <a:solidFill>
                  <a:schemeClr val="accent2"/>
                </a:solidFill>
              </a:rPr>
              <a:t>http://images.yandex.ru</a:t>
            </a:r>
            <a:r>
              <a:rPr lang="ru-RU" b="1" i="1"/>
              <a:t>   (картинки)</a:t>
            </a:r>
            <a:endParaRPr lang="ru-RU" sz="2000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6BD-0B5B-43CB-BE5A-E17B6E56C962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3708400" y="908050"/>
            <a:ext cx="4176713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Презентацию приготовила</a:t>
            </a:r>
          </a:p>
        </p:txBody>
      </p:sp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4211638" y="1773238"/>
            <a:ext cx="3887787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atin typeface="Arial"/>
                <a:cs typeface="Arial"/>
              </a:rPr>
              <a:t>Поспелова Г.В.</a:t>
            </a:r>
          </a:p>
        </p:txBody>
      </p:sp>
      <p:sp>
        <p:nvSpPr>
          <p:cNvPr id="125958" name="WordArt 6"/>
          <p:cNvSpPr>
            <a:spLocks noChangeArrowheads="1" noChangeShapeType="1" noTextEdit="1"/>
          </p:cNvSpPr>
          <p:nvPr/>
        </p:nvSpPr>
        <p:spPr bwMode="auto">
          <a:xfrm rot="-169166">
            <a:off x="684213" y="5157788"/>
            <a:ext cx="7920037" cy="642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b="1" i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Желаю всем приятного просмотра!!!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348038" y="2781300"/>
            <a:ext cx="53276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CC"/>
                </a:solidFill>
                <a:latin typeface="Arial" charset="0"/>
                <a:cs typeface="Arial" charset="0"/>
              </a:rPr>
              <a:t>Учитель информатики МОУ «СОШ № 20</a:t>
            </a:r>
            <a:r>
              <a:rPr lang="en-US" b="1" i="1">
                <a:solidFill>
                  <a:srgbClr val="0000CC"/>
                </a:solidFill>
                <a:latin typeface="Arial" charset="0"/>
                <a:cs typeface="Arial" charset="0"/>
              </a:rPr>
              <a:t>»</a:t>
            </a:r>
            <a:endParaRPr lang="ru-RU" b="1" i="1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CC"/>
                </a:solidFill>
                <a:latin typeface="Arial" charset="0"/>
                <a:cs typeface="Arial" charset="0"/>
              </a:rPr>
              <a:t>           г. Новомосковск 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CC"/>
                </a:solidFill>
                <a:latin typeface="Arial" charset="0"/>
                <a:cs typeface="Arial" charset="0"/>
              </a:rPr>
              <a:t>Тульская область, 2010 г.</a:t>
            </a:r>
            <a:endParaRPr lang="en-US" b="1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25960" name="Picture 8" descr="Поспел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201612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4F1-3A86-4263-82A0-32645FB59905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pic>
        <p:nvPicPr>
          <p:cNvPr id="99335" name="Picture 7" descr="6(1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376488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543800" cy="792162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Анализ </a:t>
            </a:r>
            <a:r>
              <a:rPr lang="ru-RU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8172450" cy="2519363"/>
          </a:xfrm>
        </p:spPr>
        <p:txBody>
          <a:bodyPr/>
          <a:lstStyle/>
          <a:p>
            <a:pPr marL="0" indent="365125">
              <a:buClr>
                <a:schemeClr val="tx1"/>
              </a:buClr>
              <a:buFont typeface="Wingdings" pitchFamily="2" charset="2"/>
              <a:buNone/>
            </a:pPr>
            <a:r>
              <a:rPr lang="ru-RU"/>
              <a:t> М</a:t>
            </a:r>
            <a:r>
              <a:rPr lang="ru-RU" sz="2800"/>
              <a:t>ысленное разделение объекта на составные части или выделение признаков объекта.</a:t>
            </a:r>
          </a:p>
          <a:p>
            <a:pPr marL="0" indent="365125" algn="just">
              <a:buClr>
                <a:schemeClr val="tx1"/>
              </a:buCl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800">
                <a:solidFill>
                  <a:srgbClr val="800000"/>
                </a:solidFill>
              </a:rPr>
              <a:t>Когда ребенок разбирает игрушку, он проводит своеобразный анализ – ему интересно, как устроена игрушка.</a:t>
            </a:r>
          </a:p>
        </p:txBody>
      </p:sp>
      <p:pic>
        <p:nvPicPr>
          <p:cNvPr id="99333" name="Picture 5" descr="11863__en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89275"/>
            <a:ext cx="374650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0276-413E-4CB9-86BD-3005672094C0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855662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Синтез</a:t>
            </a:r>
            <a:r>
              <a:rPr lang="ru-RU" b="1" i="0"/>
              <a:t> </a:t>
            </a:r>
            <a:r>
              <a:rPr lang="ru-RU"/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353425" cy="2447925"/>
          </a:xfrm>
        </p:spPr>
        <p:txBody>
          <a:bodyPr/>
          <a:lstStyle/>
          <a:p>
            <a:pPr marL="0" indent="365125" algn="just">
              <a:buClr>
                <a:schemeClr val="tx1"/>
              </a:buClr>
              <a:buFontTx/>
              <a:buNone/>
            </a:pPr>
            <a:r>
              <a:rPr lang="ru-RU"/>
              <a:t> </a:t>
            </a:r>
            <a:r>
              <a:rPr lang="ru-RU" sz="2800"/>
              <a:t>Мысленное соединение в единое целое частей объекта или его признаков, полученных в процессе анализа.</a:t>
            </a:r>
          </a:p>
          <a:p>
            <a:pPr marL="0" indent="365125" algn="just">
              <a:buClr>
                <a:schemeClr val="tx1"/>
              </a:buClr>
              <a:buFontTx/>
              <a:buNone/>
            </a:pPr>
            <a:r>
              <a:rPr lang="ru-RU" sz="2800">
                <a:solidFill>
                  <a:srgbClr val="800000"/>
                </a:solidFill>
              </a:rPr>
              <a:t>Ребенок, собирающий игрушку из ее частей, проводит своеобразный синтез.</a:t>
            </a:r>
          </a:p>
        </p:txBody>
      </p:sp>
      <p:pic>
        <p:nvPicPr>
          <p:cNvPr id="100357" name="Picture 5" descr="pazz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2808288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razvivaushaya-igrushka-d061-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3384550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E9CA-AF27-4327-93D0-3D14927AAAFB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803275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Сравнение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8064500" cy="1584325"/>
          </a:xfrm>
        </p:spPr>
        <p:txBody>
          <a:bodyPr/>
          <a:lstStyle/>
          <a:p>
            <a:pPr marL="0" indent="365125" algn="just">
              <a:buClr>
                <a:schemeClr val="tx1"/>
              </a:buClr>
              <a:buFontTx/>
              <a:buNone/>
            </a:pPr>
            <a:r>
              <a:rPr lang="ru-RU"/>
              <a:t> </a:t>
            </a:r>
            <a:r>
              <a:rPr lang="ru-RU" sz="2800"/>
              <a:t>Мысленное установление сходства или различия объектов по существенным или несущественным признакам</a:t>
            </a:r>
            <a:r>
              <a:rPr lang="ru-RU" sz="2800">
                <a:solidFill>
                  <a:schemeClr val="accent2"/>
                </a:solidFill>
              </a:rPr>
              <a:t>.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01381" name="Picture 5" descr="4b278399-cf2a-4cec-a4d5-e51b9b7e2dc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960813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0929875827612c00d771656d3ff46a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673475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0B6-3363-48EF-94E6-184902848C1F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792163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Абстрагирование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8137525" cy="2016125"/>
          </a:xfrm>
        </p:spPr>
        <p:txBody>
          <a:bodyPr/>
          <a:lstStyle/>
          <a:p>
            <a:pPr marL="0" indent="266700" algn="just">
              <a:buClr>
                <a:schemeClr val="tx1"/>
              </a:buClr>
              <a:buFontTx/>
              <a:buNone/>
            </a:pPr>
            <a:r>
              <a:rPr lang="ru-RU" sz="2800"/>
              <a:t>Мысленное выделение одних признаков объекта и отвлечение от других.</a:t>
            </a:r>
          </a:p>
          <a:p>
            <a:pPr marL="0" indent="266700" algn="just">
              <a:buClr>
                <a:schemeClr val="tx1"/>
              </a:buClr>
              <a:buFontTx/>
              <a:buNone/>
            </a:pPr>
            <a:r>
              <a:rPr lang="ru-RU" sz="2800">
                <a:solidFill>
                  <a:srgbClr val="800000"/>
                </a:solidFill>
              </a:rPr>
              <a:t>Чаще всего мы выделяем существенные признаки и отвлекаемся от несущественных.</a:t>
            </a:r>
          </a:p>
        </p:txBody>
      </p:sp>
      <p:pic>
        <p:nvPicPr>
          <p:cNvPr id="102405" name="Picture 5" descr="бер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2206625" cy="333216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168775" y="2817813"/>
            <a:ext cx="2798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</a:rPr>
              <a:t>Существенные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914775" y="3382963"/>
            <a:ext cx="3725863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ru-RU">
                <a:solidFill>
                  <a:srgbClr val="000099"/>
                </a:solidFill>
              </a:rPr>
              <a:t>Цвет и форма ствола,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ru-RU">
                <a:solidFill>
                  <a:srgbClr val="000099"/>
                </a:solidFill>
              </a:rPr>
              <a:t>Цвет и форма листьев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932363" y="4292600"/>
            <a:ext cx="324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</a:rPr>
              <a:t>Несущественные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067300" y="4751388"/>
            <a:ext cx="324008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ru-RU">
                <a:solidFill>
                  <a:srgbClr val="000099"/>
                </a:solidFill>
              </a:rPr>
              <a:t>Возраст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ru-RU">
                <a:solidFill>
                  <a:srgbClr val="000099"/>
                </a:solidFill>
              </a:rPr>
              <a:t>Высота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ru-RU">
                <a:solidFill>
                  <a:srgbClr val="000099"/>
                </a:solidFill>
              </a:rPr>
              <a:t>Месторасположение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  <p:bldP spid="102406" grpId="0"/>
      <p:bldP spid="102407" grpId="0"/>
      <p:bldP spid="102409" grpId="0"/>
      <p:bldP spid="102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CF69-E46C-4BB9-AA6D-356CF124367C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792162"/>
          </a:xfrm>
        </p:spPr>
        <p:txBody>
          <a:bodyPr/>
          <a:lstStyle/>
          <a:p>
            <a:r>
              <a:rPr lang="ru-RU" b="1" i="0">
                <a:solidFill>
                  <a:srgbClr val="000066"/>
                </a:solidFill>
              </a:rPr>
              <a:t>Обобщение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80400" cy="2592387"/>
          </a:xfrm>
        </p:spPr>
        <p:txBody>
          <a:bodyPr/>
          <a:lstStyle/>
          <a:p>
            <a:pPr marL="0" indent="365125" algn="just">
              <a:buClr>
                <a:schemeClr val="tx1"/>
              </a:buClr>
              <a:buFontTx/>
              <a:buNone/>
            </a:pPr>
            <a:r>
              <a:rPr lang="ru-RU"/>
              <a:t> </a:t>
            </a:r>
            <a:r>
              <a:rPr lang="ru-RU" sz="2800"/>
              <a:t>Мысленное объединение однородных объектов.</a:t>
            </a:r>
          </a:p>
          <a:p>
            <a:pPr marL="0" indent="365125" algn="just">
              <a:buClr>
                <a:schemeClr val="tx1"/>
              </a:buClr>
              <a:buFontTx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800000"/>
                </a:solidFill>
              </a:rPr>
              <a:t>Класс – это совокупность объектов, выделенных по какому-либо признаку.</a:t>
            </a:r>
          </a:p>
          <a:p>
            <a:pPr marL="0" indent="365125" algn="just">
              <a:buClr>
                <a:schemeClr val="tx1"/>
              </a:buClr>
              <a:buFontTx/>
              <a:buNone/>
            </a:pPr>
            <a:r>
              <a:rPr lang="ru-RU" sz="2800" u="sng">
                <a:solidFill>
                  <a:srgbClr val="800000"/>
                </a:solidFill>
              </a:rPr>
              <a:t>Примеры классов</a:t>
            </a:r>
            <a:r>
              <a:rPr lang="ru-RU" sz="2800">
                <a:solidFill>
                  <a:srgbClr val="800000"/>
                </a:solidFill>
              </a:rPr>
              <a:t>: класс устройств ввода информации; класс животных и т.д.</a:t>
            </a:r>
          </a:p>
        </p:txBody>
      </p:sp>
      <p:pic>
        <p:nvPicPr>
          <p:cNvPr id="103432" name="Picture 8" descr="sem3 - коп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508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sem3 - копия (2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995362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sem3 - копия (3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366837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Picture 11" descr="sem3 - копия (4)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3091">
            <a:off x="1941513" y="4618037"/>
            <a:ext cx="1328738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Picture 12" descr="sem3 - копия (5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E7E7"/>
              </a:clrFrom>
              <a:clrTo>
                <a:srgbClr val="ED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73463"/>
            <a:ext cx="1611312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7" name="Picture 13" descr="sem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1260475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1" name="Picture 17" descr="птицы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3357563"/>
            <a:ext cx="3375025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91E-E64D-4A30-9995-BE240920B7C4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0"/>
            <a:ext cx="3600450" cy="561975"/>
          </a:xfrm>
        </p:spPr>
        <p:txBody>
          <a:bodyPr/>
          <a:lstStyle/>
          <a:p>
            <a:r>
              <a:rPr lang="ru-RU" sz="4000" b="1" i="0">
                <a:solidFill>
                  <a:srgbClr val="000066"/>
                </a:solidFill>
              </a:rPr>
              <a:t>Вывод: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496300" cy="6092825"/>
          </a:xfrm>
        </p:spPr>
        <p:txBody>
          <a:bodyPr/>
          <a:lstStyle/>
          <a:p>
            <a:pPr marL="0" indent="266700" algn="just">
              <a:buFontTx/>
              <a:buNone/>
            </a:pPr>
            <a:r>
              <a:rPr lang="ru-RU" sz="2500"/>
              <a:t>Для выделения отдельных признаков требуется произвести </a:t>
            </a:r>
            <a:r>
              <a:rPr lang="ru-RU" sz="2500" b="1">
                <a:solidFill>
                  <a:srgbClr val="FF0000"/>
                </a:solidFill>
              </a:rPr>
              <a:t>анализ</a:t>
            </a:r>
            <a:r>
              <a:rPr lang="ru-RU" sz="2500"/>
              <a:t>, т.е. мысленно расчленить целый предмет на его составные части или отдельные признаки;</a:t>
            </a:r>
          </a:p>
          <a:p>
            <a:pPr marL="0" indent="266700" algn="just">
              <a:buFontTx/>
              <a:buNone/>
            </a:pPr>
            <a:r>
              <a:rPr lang="ru-RU" sz="2500"/>
              <a:t>а затем осуществить обратную операцию - </a:t>
            </a:r>
            <a:r>
              <a:rPr lang="ru-RU" sz="2500" b="1">
                <a:solidFill>
                  <a:srgbClr val="FF0000"/>
                </a:solidFill>
              </a:rPr>
              <a:t>синтез</a:t>
            </a:r>
            <a:r>
              <a:rPr lang="ru-RU" sz="2500"/>
              <a:t> (мысленное объединение) частей предмета или отдельных его признаков в единое целое.</a:t>
            </a:r>
          </a:p>
          <a:p>
            <a:pPr marL="0" indent="266700" algn="just">
              <a:buFontTx/>
              <a:buNone/>
            </a:pPr>
            <a:r>
              <a:rPr lang="ru-RU" sz="2500"/>
              <a:t>Для выделения существенных признаков требуется отвлечься (</a:t>
            </a:r>
            <a:r>
              <a:rPr lang="ru-RU" sz="2500" b="1">
                <a:solidFill>
                  <a:srgbClr val="FF0000"/>
                </a:solidFill>
              </a:rPr>
              <a:t>абстрагироваться</a:t>
            </a:r>
            <a:r>
              <a:rPr lang="ru-RU" sz="2500"/>
              <a:t>) от несущественных признаков, которых в любом предмете очень много.</a:t>
            </a:r>
          </a:p>
          <a:p>
            <a:pPr marL="0" indent="266700" algn="just">
              <a:buFontTx/>
              <a:buNone/>
            </a:pPr>
            <a:r>
              <a:rPr lang="ru-RU" sz="2500"/>
              <a:t>Этому способствует </a:t>
            </a:r>
            <a:r>
              <a:rPr lang="ru-RU" sz="2500" b="1">
                <a:solidFill>
                  <a:srgbClr val="FF0000"/>
                </a:solidFill>
              </a:rPr>
              <a:t>сравнение</a:t>
            </a:r>
            <a:r>
              <a:rPr lang="ru-RU" sz="2500"/>
              <a:t> или сопоставление предметов.</a:t>
            </a:r>
          </a:p>
          <a:p>
            <a:pPr marL="0" indent="266700" algn="just">
              <a:buFontTx/>
              <a:buNone/>
            </a:pPr>
            <a:r>
              <a:rPr lang="ru-RU" sz="2500"/>
              <a:t>Понятие формируется на основе </a:t>
            </a:r>
            <a:r>
              <a:rPr lang="ru-RU" sz="2500" b="1">
                <a:solidFill>
                  <a:srgbClr val="FF0000"/>
                </a:solidFill>
              </a:rPr>
              <a:t>обобщения</a:t>
            </a:r>
            <a:r>
              <a:rPr lang="ru-RU" sz="2500"/>
              <a:t> существенных признаков, присущих классу однородных объектов.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6C74-B119-4177-9F7B-2EBFF4DD3C55}" type="datetime1">
              <a:rPr lang="ru-RU"/>
              <a:pPr/>
              <a:t>04.03.2013</a:t>
            </a:fld>
            <a:endParaRPr lang="en-US"/>
          </a:p>
        </p:txBody>
      </p:sp>
      <p:sp>
        <p:nvSpPr>
          <p:cNvPr id="2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 класс. По учебнику Л. Л. Босовой</a:t>
            </a:r>
          </a:p>
        </p:txBody>
      </p:sp>
      <p:pic>
        <p:nvPicPr>
          <p:cNvPr id="105474" name="Picture 2" descr="клавиатур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5602"/>
          <a:stretch>
            <a:fillRect/>
          </a:stretch>
        </p:blipFill>
        <p:spPr bwMode="auto">
          <a:xfrm>
            <a:off x="2565400" y="4364038"/>
            <a:ext cx="246856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5" name="Picture 3" descr="сканер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13083"/>
          <a:stretch>
            <a:fillRect/>
          </a:stretch>
        </p:blipFill>
        <p:spPr bwMode="auto">
          <a:xfrm>
            <a:off x="5754688" y="4044950"/>
            <a:ext cx="222885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076" r="3362" b="2623"/>
          <a:stretch>
            <a:fillRect/>
          </a:stretch>
        </p:blipFill>
        <p:spPr bwMode="auto">
          <a:xfrm>
            <a:off x="4964113" y="1846263"/>
            <a:ext cx="20828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VEB-камер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27188"/>
            <a:ext cx="6985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мыш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0300"/>
            <a:ext cx="935037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 descr="монитор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24638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кол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8"/>
          <a:stretch>
            <a:fillRect/>
          </a:stretch>
        </p:blipFill>
        <p:spPr bwMode="auto">
          <a:xfrm>
            <a:off x="2101850" y="3243263"/>
            <a:ext cx="600075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1" name="Picture 9" descr="printer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13754" r="1672" b="17325"/>
          <a:stretch>
            <a:fillRect/>
          </a:stretch>
        </p:blipFill>
        <p:spPr bwMode="auto">
          <a:xfrm>
            <a:off x="7127875" y="2324100"/>
            <a:ext cx="20161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470150" y="115888"/>
            <a:ext cx="6673850" cy="676275"/>
          </a:xfrm>
        </p:spPr>
        <p:txBody>
          <a:bodyPr/>
          <a:lstStyle/>
          <a:p>
            <a:r>
              <a:rPr lang="ru-RU" sz="4000"/>
              <a:t>Формирование понятия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0" y="4219575"/>
            <a:ext cx="1279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Микрофон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059113" y="2565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Монитор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0" y="2208213"/>
            <a:ext cx="147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Web-</a:t>
            </a:r>
            <a:r>
              <a:rPr lang="ru-RU" sz="1800">
                <a:latin typeface="Tahoma" pitchFamily="34" charset="0"/>
              </a:rPr>
              <a:t>камера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7615238" y="1627188"/>
            <a:ext cx="1076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Принтер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8067675" y="6491288"/>
            <a:ext cx="931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Сканер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5724525" y="5734050"/>
            <a:ext cx="811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Мышь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3419475" y="5229225"/>
            <a:ext cx="1408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Клавиатура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0" y="6342063"/>
            <a:ext cx="1068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ahoma" pitchFamily="34" charset="0"/>
              </a:rPr>
              <a:t>Колонки</a:t>
            </a:r>
          </a:p>
        </p:txBody>
      </p:sp>
      <p:pic>
        <p:nvPicPr>
          <p:cNvPr id="105491" name="Picture 19" descr="колон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3"/>
          <a:stretch>
            <a:fillRect/>
          </a:stretch>
        </p:blipFill>
        <p:spPr bwMode="auto">
          <a:xfrm>
            <a:off x="4670425" y="3317875"/>
            <a:ext cx="5969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2" name="Picture 20" descr="микрофон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924300"/>
            <a:ext cx="5461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650163" y="4624388"/>
            <a:ext cx="1343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800">
                <a:latin typeface="Tahoma" pitchFamily="34" charset="0"/>
              </a:rPr>
              <a:t>Системный</a:t>
            </a:r>
          </a:p>
          <a:p>
            <a:pPr algn="ctr"/>
            <a:r>
              <a:rPr lang="ru-RU" sz="1800">
                <a:latin typeface="Tahoma" pitchFamily="34" charset="0"/>
              </a:rPr>
              <a:t>блок</a:t>
            </a:r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1308100" y="952500"/>
            <a:ext cx="6462713" cy="5400675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219450" y="171450"/>
            <a:ext cx="2870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 Анализ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3194050" y="3335338"/>
            <a:ext cx="2870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 Синтез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3009900" y="171450"/>
            <a:ext cx="38846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3. Сравнение</a:t>
            </a: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1997075" y="185738"/>
            <a:ext cx="57007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4. Абстрагирование</a:t>
            </a:r>
          </a:p>
        </p:txBody>
      </p:sp>
      <p:sp>
        <p:nvSpPr>
          <p:cNvPr id="105499" name="WordArt 27"/>
          <p:cNvSpPr>
            <a:spLocks noChangeArrowheads="1" noChangeShapeType="1" noTextEdit="1"/>
          </p:cNvSpPr>
          <p:nvPr/>
        </p:nvSpPr>
        <p:spPr bwMode="auto">
          <a:xfrm>
            <a:off x="1747838" y="473075"/>
            <a:ext cx="5610225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50842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Минимальный набор</a:t>
            </a:r>
          </a:p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устройств компьютера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226 -0.2967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8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5104 -0.1407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70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01077 -0.3032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15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41823 0.2842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142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059 0.1863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93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9861 0.1627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8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416 0.178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9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026 0.2986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149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2658 -0.0932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-46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2848 0.0682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00278 0.475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 tmFilter="0,0; .5, 0; 1, 1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47037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51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 tmFilter="0,0; .5, 0; 1, 1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 tmFilter="0,0; .5, 0; 1, 1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 tmFilter="0,0; .5, 0; 1, 1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 tmFilter="0,0; .5, 0; 1, 1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 tmFilter="0,0; .5, 0; 1, 1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 tmFilter="0,0; .5, 0; 1, 1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 tmFilter="0,0; .5, 0; 1, 1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 tmFilter="0,0; .5, 0; 1, 1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29676 L 0.00052 -0.00139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476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9 -0.13726 L 3.61111E-6 -4.44444E-6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685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36 0.1882 L 4.72222E-6 -4.07407E-6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9421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16274 L -0.00365 -0.00532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840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787 L -0.00138 0.00023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893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23 0.28425 L 0.00191 -0.00047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1423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61 0.29861 L 0.00173 -0.00093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497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98 -0.0919 L 2.77778E-7 2.59259E-6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4583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3044 L 0 -3.7037E-7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52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.06829 L 0.00139 0.00185 " pathEditMode="relative" rAng="0" ptsTypes="AA">
                                      <p:cBhvr>
                                        <p:cTn id="192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3" grpId="0"/>
      <p:bldP spid="105483" grpId="1"/>
      <p:bldP spid="105484" grpId="0"/>
      <p:bldP spid="105484" grpId="1"/>
      <p:bldP spid="105485" grpId="0"/>
      <p:bldP spid="105485" grpId="1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3" grpId="0"/>
      <p:bldP spid="105493" grpId="1"/>
      <p:bldP spid="105494" grpId="0" animBg="1"/>
      <p:bldP spid="105495" grpId="0"/>
      <p:bldP spid="105495" grpId="1"/>
      <p:bldP spid="105495" grpId="2"/>
      <p:bldP spid="105496" grpId="0"/>
      <p:bldP spid="105496" grpId="1"/>
      <p:bldP spid="105496" grpId="2"/>
      <p:bldP spid="105497" grpId="0"/>
      <p:bldP spid="105497" grpId="1"/>
      <p:bldP spid="105498" grpId="0"/>
      <p:bldP spid="105498" grpId="1"/>
      <p:bldP spid="105499" grpId="0" animBg="1"/>
    </p:bldLst>
  </p:timing>
</p:sld>
</file>

<file path=ppt/theme/theme1.xml><?xml version="1.0" encoding="utf-8"?>
<a:theme xmlns:a="http://schemas.openxmlformats.org/drawingml/2006/main" name="голубой с кадратиками">
  <a:themeElements>
    <a:clrScheme name="голубой с кадратикам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лубой с кадратиками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лубой с кадратикам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ой с кадратикам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931</TotalTime>
  <Words>928</Words>
  <Application>Microsoft Office PowerPoint</Application>
  <PresentationFormat>Экран (4:3)</PresentationFormat>
  <Paragraphs>157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Wingdings</vt:lpstr>
      <vt:lpstr>Tahoma</vt:lpstr>
      <vt:lpstr>Comic Sans MS</vt:lpstr>
      <vt:lpstr>Monotype Corsiva</vt:lpstr>
      <vt:lpstr>голубой с кадратиками</vt:lpstr>
      <vt:lpstr>Презентация PowerPoint</vt:lpstr>
      <vt:lpstr>Презентация PowerPoint</vt:lpstr>
      <vt:lpstr>Анализ  </vt:lpstr>
      <vt:lpstr>Синтез  </vt:lpstr>
      <vt:lpstr>Сравнение</vt:lpstr>
      <vt:lpstr>Абстрагирование</vt:lpstr>
      <vt:lpstr>Обобщение </vt:lpstr>
      <vt:lpstr>Вывод:</vt:lpstr>
      <vt:lpstr>Формирование понятия</vt:lpstr>
      <vt:lpstr>5. Обобщение</vt:lpstr>
      <vt:lpstr>Презентация PowerPoint</vt:lpstr>
      <vt:lpstr>Презентация PowerPoint</vt:lpstr>
      <vt:lpstr>Задачи:</vt:lpstr>
      <vt:lpstr>Презентация PowerPoint</vt:lpstr>
      <vt:lpstr>Найди закономерность и продолжи последовательность:</vt:lpstr>
      <vt:lpstr>Решите задачу:</vt:lpstr>
      <vt:lpstr>Презентация PowerPoint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«Логика как наука»</dc:title>
  <dc:creator>PozdnyakovaJulia</dc:creator>
  <cp:lastModifiedBy>PC</cp:lastModifiedBy>
  <cp:revision>50</cp:revision>
  <dcterms:created xsi:type="dcterms:W3CDTF">2006-04-02T02:15:43Z</dcterms:created>
  <dcterms:modified xsi:type="dcterms:W3CDTF">2013-03-04T16:34:19Z</dcterms:modified>
</cp:coreProperties>
</file>