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62" r:id="rId4"/>
    <p:sldId id="272" r:id="rId5"/>
    <p:sldId id="274" r:id="rId6"/>
    <p:sldId id="264" r:id="rId7"/>
    <p:sldId id="265" r:id="rId8"/>
    <p:sldId id="266"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p:scale>
          <a:sx n="100" d="100"/>
          <a:sy n="100" d="100"/>
        </p:scale>
        <p:origin x="-7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1C9DF4F-AAE7-4C55-B379-3349716A8FE4}" type="datetimeFigureOut">
              <a:rPr lang="ru-RU" smtClean="0"/>
              <a:pPr/>
              <a:t>24.10.2012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79893F3-003B-4F72-8E0B-36F961D96B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1C9DF4F-AAE7-4C55-B379-3349716A8FE4}" type="datetimeFigureOut">
              <a:rPr lang="ru-RU" smtClean="0"/>
              <a:pPr/>
              <a:t>24.10.2012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79893F3-003B-4F72-8E0B-36F961D96B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1C9DF4F-AAE7-4C55-B379-3349716A8FE4}" type="datetimeFigureOut">
              <a:rPr lang="ru-RU" smtClean="0"/>
              <a:pPr/>
              <a:t>24.10.2012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79893F3-003B-4F72-8E0B-36F961D96B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1C9DF4F-AAE7-4C55-B379-3349716A8FE4}" type="datetimeFigureOut">
              <a:rPr lang="ru-RU" smtClean="0"/>
              <a:pPr/>
              <a:t>24.10.2012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79893F3-003B-4F72-8E0B-36F961D96B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1C9DF4F-AAE7-4C55-B379-3349716A8FE4}" type="datetimeFigureOut">
              <a:rPr lang="ru-RU" smtClean="0"/>
              <a:pPr/>
              <a:t>24.10.2012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79893F3-003B-4F72-8E0B-36F961D96BA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1C9DF4F-AAE7-4C55-B379-3349716A8FE4}" type="datetimeFigureOut">
              <a:rPr lang="ru-RU" smtClean="0"/>
              <a:pPr/>
              <a:t>24.10.2012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79893F3-003B-4F72-8E0B-36F961D96B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86116" y="714356"/>
            <a:ext cx="5286412" cy="2544336"/>
          </a:xfrm>
        </p:spPr>
        <p:txBody>
          <a:bodyPr/>
          <a:lstStyle/>
          <a:p>
            <a:r>
              <a:rPr lang="en-US" sz="6000" dirty="0" smtClean="0">
                <a:effectLst>
                  <a:outerShdw blurRad="38100" dist="38100" dir="2700000" algn="tl">
                    <a:srgbClr val="000000">
                      <a:alpha val="43137"/>
                    </a:srgbClr>
                  </a:outerShdw>
                </a:effectLst>
              </a:rPr>
              <a:t>Alice in Wonderland</a:t>
            </a:r>
            <a:endParaRPr lang="ru-RU" sz="6000" dirty="0">
              <a:effectLst>
                <a:outerShdw blurRad="38100" dist="38100" dir="2700000" algn="tl">
                  <a:srgbClr val="000000">
                    <a:alpha val="43137"/>
                  </a:srgbClr>
                </a:outerShdw>
              </a:effectLst>
            </a:endParaRPr>
          </a:p>
        </p:txBody>
      </p:sp>
      <p:pic>
        <p:nvPicPr>
          <p:cNvPr id="5" name="Рисунок 4" descr="Копия kinopoisk.ru-Alice-in-Wonderland-1088962.jpg"/>
          <p:cNvPicPr>
            <a:picLocks noChangeAspect="1"/>
          </p:cNvPicPr>
          <p:nvPr/>
        </p:nvPicPr>
        <p:blipFill>
          <a:blip r:embed="rId2" cstate="print"/>
          <a:stretch>
            <a:fillRect/>
          </a:stretch>
        </p:blipFill>
        <p:spPr>
          <a:xfrm>
            <a:off x="0" y="0"/>
            <a:ext cx="2704298"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0"/>
            <a:ext cx="5000660" cy="1143000"/>
          </a:xfrm>
        </p:spPr>
        <p:txBody>
          <a:bodyPr>
            <a:normAutofit/>
          </a:bodyPr>
          <a:lstStyle/>
          <a:p>
            <a:r>
              <a:rPr lang="en-US" sz="2400" dirty="0" smtClean="0"/>
              <a:t>Charles </a:t>
            </a:r>
            <a:r>
              <a:rPr lang="en-US" sz="2400" dirty="0" err="1" smtClean="0"/>
              <a:t>Lutwidge</a:t>
            </a:r>
            <a:r>
              <a:rPr lang="en-US" sz="2400" dirty="0" smtClean="0"/>
              <a:t> Dodgson and Alice Liddell</a:t>
            </a:r>
            <a:endParaRPr lang="ru-RU" sz="2400" dirty="0"/>
          </a:p>
        </p:txBody>
      </p:sp>
      <p:sp>
        <p:nvSpPr>
          <p:cNvPr id="3" name="Содержимое 2"/>
          <p:cNvSpPr>
            <a:spLocks noGrp="1"/>
          </p:cNvSpPr>
          <p:nvPr>
            <p:ph idx="1"/>
          </p:nvPr>
        </p:nvSpPr>
        <p:spPr>
          <a:xfrm>
            <a:off x="3500430" y="1214422"/>
            <a:ext cx="4500594" cy="4846320"/>
          </a:xfrm>
        </p:spPr>
        <p:txBody>
          <a:bodyPr>
            <a:noAutofit/>
          </a:bodyPr>
          <a:lstStyle/>
          <a:p>
            <a:pPr>
              <a:lnSpc>
                <a:spcPct val="80000"/>
              </a:lnSpc>
            </a:pPr>
            <a:r>
              <a:rPr lang="en-US" sz="2000" b="1" dirty="0" smtClean="0">
                <a:latin typeface="Giddyup Std" pitchFamily="50" charset="0"/>
              </a:rPr>
              <a:t>Charles </a:t>
            </a:r>
            <a:r>
              <a:rPr lang="en-US" sz="2000" b="1" dirty="0" err="1" smtClean="0">
                <a:latin typeface="Giddyup Std" pitchFamily="50" charset="0"/>
              </a:rPr>
              <a:t>Lutwidge</a:t>
            </a:r>
            <a:r>
              <a:rPr lang="en-US" sz="2000" b="1" dirty="0" smtClean="0">
                <a:latin typeface="Giddyup Std" pitchFamily="50" charset="0"/>
              </a:rPr>
              <a:t> Dodgson </a:t>
            </a:r>
            <a:r>
              <a:rPr lang="en-US" sz="2000" b="1" dirty="0" smtClean="0">
                <a:latin typeface="Giddyup Std" pitchFamily="50" charset="0"/>
              </a:rPr>
              <a:t>(</a:t>
            </a:r>
            <a:r>
              <a:rPr lang="en-US" sz="2000" b="1" dirty="0" smtClean="0">
                <a:latin typeface="Giddyup Std" pitchFamily="50" charset="0"/>
              </a:rPr>
              <a:t> 27 January 1832 – 14 January 1898), better known by the pseudonym Lewis </a:t>
            </a:r>
            <a:r>
              <a:rPr lang="en-US" sz="2000" b="1" dirty="0" smtClean="0">
                <a:latin typeface="Giddyup Std" pitchFamily="50" charset="0"/>
              </a:rPr>
              <a:t>Carroll was </a:t>
            </a:r>
            <a:r>
              <a:rPr lang="en-US" sz="2000" b="1" dirty="0" smtClean="0">
                <a:latin typeface="Giddyup Std" pitchFamily="50" charset="0"/>
              </a:rPr>
              <a:t>an English author, mathematician, logician, Anglican deacon and photographer. His most famous writings are Alice's Adventures in Wonderland and its sequel Through the Looking-Glass, as well as the poems "The Hunting of the </a:t>
            </a:r>
            <a:r>
              <a:rPr lang="en-US" sz="2000" b="1" dirty="0" err="1" smtClean="0">
                <a:latin typeface="Giddyup Std" pitchFamily="50" charset="0"/>
              </a:rPr>
              <a:t>Snark</a:t>
            </a:r>
            <a:r>
              <a:rPr lang="en-US" sz="2000" b="1" dirty="0" smtClean="0">
                <a:latin typeface="Giddyup Std" pitchFamily="50" charset="0"/>
              </a:rPr>
              <a:t>" and "Jabberwocky", all examples of the genre of literary </a:t>
            </a:r>
            <a:r>
              <a:rPr lang="en-US" sz="2000" b="1" dirty="0" smtClean="0">
                <a:latin typeface="Giddyup Std" pitchFamily="50" charset="0"/>
              </a:rPr>
              <a:t>nonsense. </a:t>
            </a:r>
            <a:endParaRPr lang="en-US" sz="2000" b="1" dirty="0" smtClean="0">
              <a:latin typeface="Giddyup Std" pitchFamily="50" charset="0"/>
            </a:endParaRPr>
          </a:p>
          <a:p>
            <a:pPr>
              <a:lnSpc>
                <a:spcPct val="80000"/>
              </a:lnSpc>
            </a:pPr>
            <a:r>
              <a:rPr lang="en-US" sz="2000" b="1" dirty="0" smtClean="0">
                <a:latin typeface="Giddyup Std" pitchFamily="50" charset="0"/>
              </a:rPr>
              <a:t>When he was 23 he </a:t>
            </a:r>
            <a:r>
              <a:rPr lang="en-US" sz="2000" b="1" dirty="0" smtClean="0">
                <a:latin typeface="Giddyup Std" pitchFamily="50" charset="0"/>
              </a:rPr>
              <a:t>took on several different posts at Christ Church College in Oxford, where he eventually came to know the dean Henry George Liddell and his family, including seven year old Alice. </a:t>
            </a:r>
          </a:p>
          <a:p>
            <a:pPr>
              <a:lnSpc>
                <a:spcPct val="80000"/>
              </a:lnSpc>
            </a:pPr>
            <a:r>
              <a:rPr lang="en-US" sz="2000" b="1" dirty="0" smtClean="0">
                <a:latin typeface="Giddyup Std" pitchFamily="50" charset="0"/>
              </a:rPr>
              <a:t>Finding </a:t>
            </a:r>
            <a:r>
              <a:rPr lang="en-US" sz="2000" b="1" dirty="0" smtClean="0">
                <a:latin typeface="Giddyup Std" pitchFamily="50" charset="0"/>
              </a:rPr>
              <a:t>a great interest in photography as well as writing, Dodgson became enamored with the little Liddell girls, especially Alice. They are the subjects of some of his most famous photographs, and little Alice went on to become the heroine of his most famous story </a:t>
            </a:r>
            <a:r>
              <a:rPr lang="en-US" sz="2000" b="1" i="1" dirty="0" smtClean="0">
                <a:latin typeface="Giddyup Std" pitchFamily="50" charset="0"/>
              </a:rPr>
              <a:t>Alice’s Adventures in Wonderland</a:t>
            </a:r>
            <a:r>
              <a:rPr lang="en-US" sz="2000" b="1" dirty="0" smtClean="0">
                <a:latin typeface="Giddyup Std" pitchFamily="50" charset="0"/>
              </a:rPr>
              <a:t>, initially entitled </a:t>
            </a:r>
            <a:r>
              <a:rPr lang="en-US" sz="2000" b="1" i="1" dirty="0" smtClean="0">
                <a:latin typeface="Giddyup Std" pitchFamily="50" charset="0"/>
              </a:rPr>
              <a:t>Alice Underground</a:t>
            </a:r>
            <a:r>
              <a:rPr lang="en-US" sz="2000" b="1" dirty="0" smtClean="0">
                <a:latin typeface="Giddyup Std" pitchFamily="50" charset="0"/>
              </a:rPr>
              <a:t>. </a:t>
            </a:r>
          </a:p>
          <a:p>
            <a:pPr>
              <a:buNone/>
            </a:pPr>
            <a:endParaRPr lang="ru-RU" sz="2000" dirty="0"/>
          </a:p>
        </p:txBody>
      </p:sp>
      <p:pic>
        <p:nvPicPr>
          <p:cNvPr id="4" name="Picture 5" descr="Lewis_Carroll_1863"/>
          <p:cNvPicPr>
            <a:picLocks noChangeAspect="1" noChangeArrowheads="1"/>
          </p:cNvPicPr>
          <p:nvPr/>
        </p:nvPicPr>
        <p:blipFill>
          <a:blip r:embed="rId2" cstate="print"/>
          <a:srcRect/>
          <a:stretch>
            <a:fillRect/>
          </a:stretch>
        </p:blipFill>
        <p:spPr bwMode="auto">
          <a:xfrm rot="20626034">
            <a:off x="457490" y="-60534"/>
            <a:ext cx="2643174" cy="3650114"/>
          </a:xfrm>
          <a:prstGeom prst="rect">
            <a:avLst/>
          </a:prstGeom>
          <a:noFill/>
        </p:spPr>
      </p:pic>
      <p:pic>
        <p:nvPicPr>
          <p:cNvPr id="5" name="Picture 4" descr="Alice_Liddell"/>
          <p:cNvPicPr>
            <a:picLocks noChangeAspect="1" noChangeArrowheads="1"/>
          </p:cNvPicPr>
          <p:nvPr/>
        </p:nvPicPr>
        <p:blipFill>
          <a:blip r:embed="rId3" cstate="print"/>
          <a:srcRect/>
          <a:stretch>
            <a:fillRect/>
          </a:stretch>
        </p:blipFill>
        <p:spPr bwMode="auto">
          <a:xfrm rot="20980935">
            <a:off x="308222" y="3415292"/>
            <a:ext cx="2571768" cy="367395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571480"/>
            <a:ext cx="2500330" cy="714372"/>
          </a:xfrm>
        </p:spPr>
        <p:txBody>
          <a:bodyPr>
            <a:noAutofit/>
          </a:bodyPr>
          <a:lstStyle/>
          <a:p>
            <a:r>
              <a:rPr lang="en-US" sz="6000" dirty="0" smtClean="0">
                <a:latin typeface="Bickham Script Pro Regular" pitchFamily="66" charset="0"/>
              </a:rPr>
              <a:t>A</a:t>
            </a:r>
            <a:r>
              <a:rPr lang="en-US" sz="6000" dirty="0" smtClean="0">
                <a:latin typeface="Bickham Script Pro Regular" pitchFamily="66" charset="0"/>
              </a:rPr>
              <a:t>lice</a:t>
            </a:r>
            <a:endParaRPr lang="ru-RU" sz="6000" dirty="0"/>
          </a:p>
        </p:txBody>
      </p:sp>
      <p:sp>
        <p:nvSpPr>
          <p:cNvPr id="6" name="Содержимое 5"/>
          <p:cNvSpPr>
            <a:spLocks noGrp="1"/>
          </p:cNvSpPr>
          <p:nvPr>
            <p:ph idx="1"/>
          </p:nvPr>
        </p:nvSpPr>
        <p:spPr>
          <a:xfrm>
            <a:off x="4143372" y="1428736"/>
            <a:ext cx="3643338" cy="5000660"/>
          </a:xfrm>
        </p:spPr>
        <p:txBody>
          <a:bodyPr>
            <a:normAutofit fontScale="92500" lnSpcReduction="20000"/>
          </a:bodyPr>
          <a:lstStyle/>
          <a:p>
            <a:pPr algn="just"/>
            <a:r>
              <a:rPr lang="en-US" sz="2800" b="1" dirty="0" smtClean="0">
                <a:latin typeface="Giddyup Std" pitchFamily="50" charset="0"/>
              </a:rPr>
              <a:t>Sitting </a:t>
            </a:r>
            <a:r>
              <a:rPr lang="en-US" sz="2800" b="1" dirty="0" smtClean="0">
                <a:latin typeface="Giddyup Std" pitchFamily="50" charset="0"/>
              </a:rPr>
              <a:t>on the riverbank with her </a:t>
            </a:r>
            <a:r>
              <a:rPr lang="en-US" sz="2800" b="1" dirty="0" smtClean="0">
                <a:latin typeface="Giddyup Std" pitchFamily="50" charset="0"/>
              </a:rPr>
              <a:t>sister, </a:t>
            </a:r>
            <a:r>
              <a:rPr lang="en-US" sz="2800" b="1" dirty="0" smtClean="0">
                <a:latin typeface="Giddyup Std" pitchFamily="50" charset="0"/>
              </a:rPr>
              <a:t>Alice notices a talking, clothed White Rabbit with a pocket watch run past. She follows it down a rabbit hole, when suddenly she falls a long way to a curious hall with many locked doors of all sizes </a:t>
            </a:r>
            <a:r>
              <a:rPr lang="en-US" sz="2800" b="1" dirty="0" smtClean="0">
                <a:latin typeface="Giddyup Std" pitchFamily="50" charset="0"/>
              </a:rPr>
              <a:t>and there begins her adventure </a:t>
            </a:r>
            <a:r>
              <a:rPr lang="en-US" sz="2800" b="1" dirty="0" smtClean="0">
                <a:latin typeface="Giddyup Std" pitchFamily="50" charset="0"/>
              </a:rPr>
              <a:t>into a world both like and unlike her own in which she meets fantastical creatures, strange rules, and even stranger characters. </a:t>
            </a:r>
            <a:endParaRPr lang="ru-RU" sz="2800" b="1" dirty="0"/>
          </a:p>
        </p:txBody>
      </p:sp>
      <p:pic>
        <p:nvPicPr>
          <p:cNvPr id="3" name="Рисунок 2" descr="Копия kinopoisk.ru-Alice-in-Wonderland-1146765--w--800.jpg"/>
          <p:cNvPicPr>
            <a:picLocks noChangeAspect="1"/>
          </p:cNvPicPr>
          <p:nvPr/>
        </p:nvPicPr>
        <p:blipFill>
          <a:blip r:embed="rId2" cstate="print"/>
          <a:stretch>
            <a:fillRect/>
          </a:stretch>
        </p:blipFill>
        <p:spPr>
          <a:xfrm>
            <a:off x="0" y="0"/>
            <a:ext cx="3799703"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285728"/>
            <a:ext cx="3643338" cy="1357322"/>
          </a:xfrm>
        </p:spPr>
        <p:txBody>
          <a:bodyPr>
            <a:normAutofit fontScale="90000"/>
          </a:bodyPr>
          <a:lstStyle/>
          <a:p>
            <a:pPr algn="ctr"/>
            <a:r>
              <a:rPr lang="en-US" dirty="0" smtClean="0">
                <a:latin typeface="Giddyup Std" pitchFamily="50" charset="0"/>
              </a:rPr>
              <a:t>Tweedledee and tweedledum</a:t>
            </a:r>
            <a:endParaRPr lang="ru-RU" dirty="0"/>
          </a:p>
        </p:txBody>
      </p:sp>
      <p:sp>
        <p:nvSpPr>
          <p:cNvPr id="5" name="Содержимое 4"/>
          <p:cNvSpPr>
            <a:spLocks noGrp="1"/>
          </p:cNvSpPr>
          <p:nvPr>
            <p:ph idx="1"/>
          </p:nvPr>
        </p:nvSpPr>
        <p:spPr>
          <a:xfrm>
            <a:off x="2428860" y="1714488"/>
            <a:ext cx="3857652" cy="2500330"/>
          </a:xfrm>
        </p:spPr>
        <p:txBody>
          <a:bodyPr>
            <a:normAutofit fontScale="55000" lnSpcReduction="20000"/>
          </a:bodyPr>
          <a:lstStyle/>
          <a:p>
            <a:pPr algn="just"/>
            <a:r>
              <a:rPr lang="en-US" dirty="0" err="1" smtClean="0"/>
              <a:t>Tweedledum</a:t>
            </a:r>
            <a:r>
              <a:rPr lang="en-US" dirty="0" smtClean="0"/>
              <a:t> and </a:t>
            </a:r>
            <a:r>
              <a:rPr lang="en-US" dirty="0" err="1" smtClean="0"/>
              <a:t>Tweedledee</a:t>
            </a:r>
            <a:r>
              <a:rPr lang="en-US" dirty="0" smtClean="0"/>
              <a:t> </a:t>
            </a:r>
            <a:endParaRPr lang="en-US" dirty="0" smtClean="0"/>
          </a:p>
          <a:p>
            <a:pPr algn="just"/>
            <a:r>
              <a:rPr lang="en-US" dirty="0" smtClean="0"/>
              <a:t>Agreed </a:t>
            </a:r>
            <a:r>
              <a:rPr lang="en-US" dirty="0" smtClean="0"/>
              <a:t>to have a battle</a:t>
            </a:r>
            <a:r>
              <a:rPr lang="en-US" dirty="0" smtClean="0"/>
              <a:t>;</a:t>
            </a:r>
          </a:p>
          <a:p>
            <a:pPr algn="just"/>
            <a:r>
              <a:rPr lang="en-US" dirty="0" smtClean="0"/>
              <a:t>For </a:t>
            </a:r>
            <a:r>
              <a:rPr lang="en-US" dirty="0" err="1" smtClean="0"/>
              <a:t>Tweedledum</a:t>
            </a:r>
            <a:r>
              <a:rPr lang="en-US" dirty="0" smtClean="0"/>
              <a:t> said </a:t>
            </a:r>
            <a:r>
              <a:rPr lang="en-US" dirty="0" err="1" smtClean="0"/>
              <a:t>Tweedledee</a:t>
            </a:r>
            <a:r>
              <a:rPr lang="en-US" dirty="0" smtClean="0"/>
              <a:t>    </a:t>
            </a:r>
            <a:endParaRPr lang="en-US" dirty="0" smtClean="0"/>
          </a:p>
          <a:p>
            <a:pPr algn="just"/>
            <a:r>
              <a:rPr lang="en-US" dirty="0" smtClean="0"/>
              <a:t>Had </a:t>
            </a:r>
            <a:r>
              <a:rPr lang="en-US" dirty="0" smtClean="0"/>
              <a:t>spoiled his nice new rattle</a:t>
            </a:r>
            <a:r>
              <a:rPr lang="en-US" dirty="0" smtClean="0"/>
              <a:t>.</a:t>
            </a:r>
          </a:p>
          <a:p>
            <a:pPr algn="just"/>
            <a:r>
              <a:rPr lang="en-US" dirty="0" smtClean="0"/>
              <a:t>Just </a:t>
            </a:r>
            <a:r>
              <a:rPr lang="en-US" dirty="0" smtClean="0"/>
              <a:t>then flew down a monstrous crow,   </a:t>
            </a:r>
            <a:endParaRPr lang="en-US" dirty="0" smtClean="0"/>
          </a:p>
          <a:p>
            <a:pPr algn="just"/>
            <a:r>
              <a:rPr lang="en-US" dirty="0" smtClean="0"/>
              <a:t> As black as a tar-barrel</a:t>
            </a:r>
            <a:r>
              <a:rPr lang="en-US" dirty="0" smtClean="0"/>
              <a:t>;</a:t>
            </a:r>
          </a:p>
          <a:p>
            <a:pPr algn="just"/>
            <a:r>
              <a:rPr lang="en-US" dirty="0" smtClean="0"/>
              <a:t>Which </a:t>
            </a:r>
            <a:r>
              <a:rPr lang="en-US" dirty="0" smtClean="0"/>
              <a:t>frightened both the heroes so,    </a:t>
            </a:r>
            <a:endParaRPr lang="en-US" dirty="0" smtClean="0"/>
          </a:p>
          <a:p>
            <a:pPr algn="just"/>
            <a:r>
              <a:rPr lang="en-US" dirty="0" smtClean="0"/>
              <a:t>They </a:t>
            </a:r>
            <a:r>
              <a:rPr lang="en-US" dirty="0" smtClean="0"/>
              <a:t>quite forgot their quarrel</a:t>
            </a:r>
            <a:r>
              <a:rPr lang="en-US" dirty="0" smtClean="0"/>
              <a:t>.</a:t>
            </a:r>
          </a:p>
          <a:p>
            <a:pPr algn="just"/>
            <a:endParaRPr lang="ru-RU" dirty="0" smtClean="0"/>
          </a:p>
        </p:txBody>
      </p:sp>
      <p:pic>
        <p:nvPicPr>
          <p:cNvPr id="3" name="Рисунок 2" descr="AliceInWonderlandPoster4.jpg"/>
          <p:cNvPicPr>
            <a:picLocks noChangeAspect="1"/>
          </p:cNvPicPr>
          <p:nvPr/>
        </p:nvPicPr>
        <p:blipFill>
          <a:blip r:embed="rId2" cstate="print"/>
          <a:stretch>
            <a:fillRect/>
          </a:stretch>
        </p:blipFill>
        <p:spPr>
          <a:xfrm>
            <a:off x="6715125" y="0"/>
            <a:ext cx="2428875" cy="6858000"/>
          </a:xfrm>
          <a:prstGeom prst="rect">
            <a:avLst/>
          </a:prstGeom>
        </p:spPr>
      </p:pic>
      <p:pic>
        <p:nvPicPr>
          <p:cNvPr id="4" name="Рисунок 3" descr="Копия AliceInWonderlandPoster4.jpg"/>
          <p:cNvPicPr>
            <a:picLocks noChangeAspect="1"/>
          </p:cNvPicPr>
          <p:nvPr/>
        </p:nvPicPr>
        <p:blipFill>
          <a:blip r:embed="rId3" cstate="print"/>
          <a:stretch>
            <a:fillRect/>
          </a:stretch>
        </p:blipFill>
        <p:spPr>
          <a:xfrm>
            <a:off x="0" y="0"/>
            <a:ext cx="2436395"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320040"/>
            <a:ext cx="3413000" cy="1143000"/>
          </a:xfrm>
        </p:spPr>
        <p:txBody>
          <a:bodyPr>
            <a:normAutofit fontScale="90000"/>
          </a:bodyPr>
          <a:lstStyle/>
          <a:p>
            <a:r>
              <a:rPr lang="en-US" dirty="0" smtClean="0">
                <a:latin typeface="Monotype Corsiva" pitchFamily="66" charset="0"/>
              </a:rPr>
              <a:t>The white rabbit</a:t>
            </a:r>
            <a:endParaRPr lang="ru-RU" dirty="0">
              <a:latin typeface="Monotype Corsiva" pitchFamily="66" charset="0"/>
            </a:endParaRPr>
          </a:p>
        </p:txBody>
      </p:sp>
      <p:sp>
        <p:nvSpPr>
          <p:cNvPr id="4" name="Содержимое 3"/>
          <p:cNvSpPr>
            <a:spLocks noGrp="1"/>
          </p:cNvSpPr>
          <p:nvPr>
            <p:ph sz="half" idx="2"/>
          </p:nvPr>
        </p:nvSpPr>
        <p:spPr/>
        <p:txBody>
          <a:bodyPr>
            <a:normAutofit fontScale="77500" lnSpcReduction="20000"/>
          </a:bodyPr>
          <a:lstStyle/>
          <a:p>
            <a:r>
              <a:rPr lang="en-US" dirty="0" smtClean="0">
                <a:latin typeface="Monotype Corsiva" pitchFamily="66" charset="0"/>
              </a:rPr>
              <a:t>He appears at the very beginning of the book, in chapter one, wearing </a:t>
            </a:r>
            <a:r>
              <a:rPr lang="en-US" dirty="0" smtClean="0">
                <a:latin typeface="Monotype Corsiva" pitchFamily="66" charset="0"/>
              </a:rPr>
              <a:t>a waist-coat</a:t>
            </a:r>
            <a:r>
              <a:rPr lang="en-US" dirty="0" smtClean="0">
                <a:latin typeface="Monotype Corsiva" pitchFamily="66" charset="0"/>
              </a:rPr>
              <a:t>, and muttering "Oh dear! Oh dear! I shall be too late!" Alice follows him down the rabbit hole into Wonderland. Alice encounters him again when he mistakes her for his housemaid Mary Ann and she becomes trapped in his house after growing too large. The Rabbit shows up again in the last few chapters, as a herald-like servant of the King </a:t>
            </a:r>
            <a:r>
              <a:rPr lang="en-US" dirty="0" err="1" smtClean="0">
                <a:latin typeface="Monotype Corsiva" pitchFamily="66" charset="0"/>
              </a:rPr>
              <a:t>andQueen</a:t>
            </a:r>
            <a:r>
              <a:rPr lang="en-US" dirty="0" smtClean="0">
                <a:latin typeface="Monotype Corsiva" pitchFamily="66" charset="0"/>
              </a:rPr>
              <a:t> of Hearts.</a:t>
            </a:r>
            <a:endParaRPr lang="ru-RU" dirty="0">
              <a:latin typeface="Monotype Corsiva" pitchFamily="66" charset="0"/>
            </a:endParaRPr>
          </a:p>
        </p:txBody>
      </p:sp>
      <p:pic>
        <p:nvPicPr>
          <p:cNvPr id="24578" name="Picture 2" descr="http://www.dvd-ppt-slideshow.com/blog/wp-content/uploads/2010/03/alice-in-wonderland-powerpoint-picture-13.jpg"/>
          <p:cNvPicPr>
            <a:picLocks noChangeAspect="1" noChangeArrowheads="1"/>
          </p:cNvPicPr>
          <p:nvPr/>
        </p:nvPicPr>
        <p:blipFill>
          <a:blip r:embed="rId2" cstate="print"/>
          <a:srcRect/>
          <a:stretch>
            <a:fillRect/>
          </a:stretch>
        </p:blipFill>
        <p:spPr bwMode="auto">
          <a:xfrm>
            <a:off x="0" y="0"/>
            <a:ext cx="4071934" cy="68786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3429024" cy="1214446"/>
          </a:xfrm>
        </p:spPr>
        <p:txBody>
          <a:bodyPr/>
          <a:lstStyle/>
          <a:p>
            <a:pPr algn="ctr"/>
            <a:r>
              <a:rPr lang="en-US" dirty="0" smtClean="0">
                <a:latin typeface="Brush Script Std" pitchFamily="50" charset="0"/>
              </a:rPr>
              <a:t>The </a:t>
            </a:r>
            <a:r>
              <a:rPr lang="en-US" dirty="0" smtClean="0">
                <a:latin typeface="Brush Script Std" pitchFamily="50" charset="0"/>
              </a:rPr>
              <a:t>hatter</a:t>
            </a:r>
            <a:endParaRPr lang="ru-RU" dirty="0"/>
          </a:p>
        </p:txBody>
      </p:sp>
      <p:sp>
        <p:nvSpPr>
          <p:cNvPr id="5" name="Содержимое 4"/>
          <p:cNvSpPr>
            <a:spLocks noGrp="1"/>
          </p:cNvSpPr>
          <p:nvPr>
            <p:ph idx="1"/>
          </p:nvPr>
        </p:nvSpPr>
        <p:spPr>
          <a:xfrm>
            <a:off x="428596" y="1857364"/>
            <a:ext cx="3643338" cy="4572032"/>
          </a:xfrm>
        </p:spPr>
        <p:txBody>
          <a:bodyPr>
            <a:normAutofit fontScale="85000" lnSpcReduction="20000"/>
          </a:bodyPr>
          <a:lstStyle/>
          <a:p>
            <a:pPr algn="just"/>
            <a:r>
              <a:rPr lang="en-US" dirty="0" smtClean="0">
                <a:latin typeface="Giddyup Std" pitchFamily="50" charset="0"/>
              </a:rPr>
              <a:t>He</a:t>
            </a:r>
            <a:r>
              <a:rPr lang="en-US" dirty="0" smtClean="0">
                <a:latin typeface="Giddyup Std" pitchFamily="50" charset="0"/>
              </a:rPr>
              <a:t> is a fictional character in Lewis Carroll's Alice's Adventures in Wonderland and the story's sequel Through the Looking-Glass. He is often referred to as the Mad Hatter, though this term was never used by Carroll. The phrase "mad as a hatter" pre-dates Carroll's works and the characters the Hatter and the March Hare are initially referred to as "both mad" by the Cheshire Cat, with both first appearing in Alice's Adventures in Wonderland, in the seventh chapter titled "A Mad Tea-Party".</a:t>
            </a:r>
            <a:endParaRPr lang="ru-RU" dirty="0"/>
          </a:p>
        </p:txBody>
      </p:sp>
      <p:pic>
        <p:nvPicPr>
          <p:cNvPr id="4" name="Рисунок 3" descr="kinopoisk.ru-Alice-in-Wonderland-1117998--w--1280.jpg"/>
          <p:cNvPicPr>
            <a:picLocks noChangeAspect="1"/>
          </p:cNvPicPr>
          <p:nvPr/>
        </p:nvPicPr>
        <p:blipFill>
          <a:blip r:embed="rId2" cstate="print"/>
          <a:stretch>
            <a:fillRect/>
          </a:stretch>
        </p:blipFill>
        <p:spPr>
          <a:xfrm>
            <a:off x="4564856" y="0"/>
            <a:ext cx="457914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328982" cy="1285884"/>
          </a:xfrm>
        </p:spPr>
        <p:txBody>
          <a:bodyPr>
            <a:normAutofit fontScale="90000"/>
          </a:bodyPr>
          <a:lstStyle/>
          <a:p>
            <a:pPr algn="ctr"/>
            <a:r>
              <a:rPr lang="en-US" dirty="0" smtClean="0">
                <a:latin typeface="Adobe Caslon Pro" pitchFamily="18" charset="0"/>
              </a:rPr>
              <a:t>The </a:t>
            </a:r>
            <a:br>
              <a:rPr lang="en-US" dirty="0" smtClean="0">
                <a:latin typeface="Adobe Caslon Pro" pitchFamily="18" charset="0"/>
              </a:rPr>
            </a:br>
            <a:r>
              <a:rPr lang="en-US" dirty="0" smtClean="0">
                <a:latin typeface="Adobe Caslon Pro" pitchFamily="18" charset="0"/>
              </a:rPr>
              <a:t>Cheshire cat</a:t>
            </a:r>
            <a:endParaRPr lang="ru-RU" dirty="0"/>
          </a:p>
        </p:txBody>
      </p:sp>
      <p:sp>
        <p:nvSpPr>
          <p:cNvPr id="5" name="Содержимое 4"/>
          <p:cNvSpPr>
            <a:spLocks noGrp="1"/>
          </p:cNvSpPr>
          <p:nvPr>
            <p:ph idx="1"/>
          </p:nvPr>
        </p:nvSpPr>
        <p:spPr>
          <a:xfrm>
            <a:off x="357158" y="1857364"/>
            <a:ext cx="3214710" cy="4357718"/>
          </a:xfrm>
        </p:spPr>
        <p:txBody>
          <a:bodyPr>
            <a:normAutofit/>
          </a:bodyPr>
          <a:lstStyle/>
          <a:p>
            <a:pPr algn="just"/>
            <a:r>
              <a:rPr lang="en-US" dirty="0" smtClean="0">
                <a:latin typeface="Giddyup Std" pitchFamily="50" charset="0"/>
              </a:rPr>
              <a:t>He is a dapper tabby with the ability to appear and disappear. He is all calm, casual sensuality with a seductive grin that masks his cowardice.</a:t>
            </a:r>
            <a:endParaRPr lang="ru-RU" dirty="0"/>
          </a:p>
        </p:txBody>
      </p:sp>
      <p:pic>
        <p:nvPicPr>
          <p:cNvPr id="4" name="Рисунок 3" descr="kinopoisk.ru-Alice-in-Wonderland-1185447.jpg"/>
          <p:cNvPicPr>
            <a:picLocks noChangeAspect="1"/>
          </p:cNvPicPr>
          <p:nvPr/>
        </p:nvPicPr>
        <p:blipFill>
          <a:blip r:embed="rId2" cstate="print"/>
          <a:stretch>
            <a:fillRect/>
          </a:stretch>
        </p:blipFill>
        <p:spPr>
          <a:xfrm>
            <a:off x="3988942" y="0"/>
            <a:ext cx="5155058"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3857652" cy="928694"/>
          </a:xfrm>
        </p:spPr>
        <p:txBody>
          <a:bodyPr>
            <a:normAutofit fontScale="90000"/>
          </a:bodyPr>
          <a:lstStyle/>
          <a:p>
            <a:r>
              <a:rPr lang="en-US" dirty="0" smtClean="0">
                <a:latin typeface="Adobe Caslon Pro" pitchFamily="18" charset="0"/>
                <a:cs typeface="GothicE" pitchFamily="2" charset="0"/>
              </a:rPr>
              <a:t>The red queen</a:t>
            </a:r>
            <a:endParaRPr lang="ru-RU" dirty="0">
              <a:latin typeface="GothicE" pitchFamily="2" charset="0"/>
              <a:cs typeface="GothicE" pitchFamily="2" charset="0"/>
            </a:endParaRPr>
          </a:p>
        </p:txBody>
      </p:sp>
      <p:sp>
        <p:nvSpPr>
          <p:cNvPr id="4" name="Содержимое 3"/>
          <p:cNvSpPr>
            <a:spLocks noGrp="1"/>
          </p:cNvSpPr>
          <p:nvPr>
            <p:ph idx="1"/>
          </p:nvPr>
        </p:nvSpPr>
        <p:spPr>
          <a:xfrm>
            <a:off x="285720" y="1928802"/>
            <a:ext cx="3929090" cy="4071966"/>
          </a:xfrm>
        </p:spPr>
        <p:txBody>
          <a:bodyPr>
            <a:normAutofit/>
          </a:bodyPr>
          <a:lstStyle/>
          <a:p>
            <a:pPr algn="just"/>
            <a:r>
              <a:rPr lang="en-US" dirty="0" smtClean="0">
                <a:latin typeface="Giddyup Std" pitchFamily="50" charset="0"/>
              </a:rPr>
              <a:t>The Queen of Hearts is the main villain of "Alice in Wonderland". She is a mean, nasty, short-tempered tyrant that rules Wonderland with an iron fist.</a:t>
            </a:r>
            <a:endParaRPr lang="ru-RU" dirty="0"/>
          </a:p>
        </p:txBody>
      </p:sp>
      <p:pic>
        <p:nvPicPr>
          <p:cNvPr id="3" name="Рисунок 2" descr="kinopoisk.ru-Alice-in-Wonderland-1177203--w--800.jpg"/>
          <p:cNvPicPr>
            <a:picLocks noChangeAspect="1"/>
          </p:cNvPicPr>
          <p:nvPr/>
        </p:nvPicPr>
        <p:blipFill>
          <a:blip r:embed="rId2" cstate="print"/>
          <a:stretch>
            <a:fillRect/>
          </a:stretch>
        </p:blipFill>
        <p:spPr>
          <a:xfrm>
            <a:off x="4549140" y="0"/>
            <a:ext cx="459486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614184">
            <a:off x="5737728" y="783126"/>
            <a:ext cx="2714644" cy="3714776"/>
          </a:xfrm>
        </p:spPr>
        <p:txBody>
          <a:bodyPr>
            <a:noAutofit/>
          </a:bodyPr>
          <a:lstStyle/>
          <a:p>
            <a:r>
              <a:rPr lang="en-US" sz="8000" dirty="0" smtClean="0"/>
              <a:t>The end</a:t>
            </a:r>
            <a:endParaRPr lang="ru-RU" sz="8000" dirty="0"/>
          </a:p>
        </p:txBody>
      </p:sp>
      <p:pic>
        <p:nvPicPr>
          <p:cNvPr id="3" name="Рисунок 2" descr="kinopoisk.ru-Alice-in-Wonderland-1002415.jpg"/>
          <p:cNvPicPr>
            <a:picLocks noChangeAspect="1"/>
          </p:cNvPicPr>
          <p:nvPr/>
        </p:nvPicPr>
        <p:blipFill>
          <a:blip r:embed="rId2" cstate="print"/>
          <a:stretch>
            <a:fillRect/>
          </a:stretch>
        </p:blipFill>
        <p:spPr>
          <a:xfrm>
            <a:off x="0" y="0"/>
            <a:ext cx="5122373"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146</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Alice in Wonderland</vt:lpstr>
      <vt:lpstr>Charles Lutwidge Dodgson and Alice Liddell</vt:lpstr>
      <vt:lpstr>Alice</vt:lpstr>
      <vt:lpstr>Tweedledee and tweedledum</vt:lpstr>
      <vt:lpstr>The white rabbit</vt:lpstr>
      <vt:lpstr>The hatter</vt:lpstr>
      <vt:lpstr>The  Cheshire cat</vt:lpstr>
      <vt:lpstr>The red queen</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in Wonderland</dc:title>
  <dc:creator>Windows XP SP3</dc:creator>
  <cp:lastModifiedBy>Admin</cp:lastModifiedBy>
  <cp:revision>56</cp:revision>
  <dcterms:created xsi:type="dcterms:W3CDTF">2010-02-25T15:03:11Z</dcterms:created>
  <dcterms:modified xsi:type="dcterms:W3CDTF">2012-10-24T15:59:00Z</dcterms:modified>
</cp:coreProperties>
</file>