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912" y="-96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B247EF-6808-4BFF-9973-D2722823E729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909E0-B7D4-43CF-9DE8-8CEB6AA17B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A5F92-0F85-4971-B8E9-EA817E30E4D3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B38DE7-7BF7-4CCF-8705-399C9D454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Челябинск 2010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38DE7-7BF7-4CCF-8705-399C9D454A3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Экономические</a:t>
            </a:r>
            <a:r>
              <a:rPr lang="ru-RU" sz="1400" b="1" baseline="0" dirty="0" smtClean="0">
                <a:latin typeface="Times New Roman" pitchFamily="18" charset="0"/>
                <a:cs typeface="Times New Roman" pitchFamily="18" charset="0"/>
              </a:rPr>
              <a:t> последствия совершенной конкуренции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B38DE7-7BF7-4CCF-8705-399C9D454A31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1285883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Arial Black" pitchFamily="34" charset="0"/>
              </a:rPr>
              <a:t>Федеральное </a:t>
            </a:r>
            <a:r>
              <a:rPr lang="ru-RU" sz="1600" dirty="0" err="1" smtClean="0">
                <a:latin typeface="Arial Black" pitchFamily="34" charset="0"/>
              </a:rPr>
              <a:t>агенство</a:t>
            </a:r>
            <a:r>
              <a:rPr lang="ru-RU" sz="1600" dirty="0" smtClean="0">
                <a:latin typeface="Arial Black" pitchFamily="34" charset="0"/>
              </a:rPr>
              <a:t> по образованию</a:t>
            </a:r>
            <a:br>
              <a:rPr lang="ru-RU" sz="1600" dirty="0" smtClean="0">
                <a:latin typeface="Arial Black" pitchFamily="34" charset="0"/>
              </a:rPr>
            </a:br>
            <a:r>
              <a:rPr lang="ru-RU" sz="1600" dirty="0" smtClean="0">
                <a:latin typeface="Arial Black" pitchFamily="34" charset="0"/>
              </a:rPr>
              <a:t>Челябинский Государственный университет</a:t>
            </a:r>
            <a:r>
              <a:rPr lang="ru-RU" sz="1600" smtClean="0">
                <a:latin typeface="Arial Black" pitchFamily="34" charset="0"/>
              </a:rPr>
              <a:t/>
            </a:r>
            <a:br>
              <a:rPr lang="ru-RU" sz="1600" smtClean="0">
                <a:latin typeface="Arial Black" pitchFamily="34" charset="0"/>
              </a:rPr>
            </a:br>
            <a:endParaRPr lang="ru-RU" sz="1600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2976" y="2214554"/>
            <a:ext cx="6400800" cy="1752600"/>
          </a:xfrm>
        </p:spPr>
        <p:txBody>
          <a:bodyPr>
            <a:normAutofit lnSpcReduction="10000"/>
          </a:bodyPr>
          <a:lstStyle/>
          <a:p>
            <a:r>
              <a:rPr lang="ru-RU" sz="2400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Презентация</a:t>
            </a:r>
          </a:p>
          <a:p>
            <a:r>
              <a:rPr lang="ru-RU" sz="2000" b="1" i="1" dirty="0" smtClean="0">
                <a:latin typeface="Arial Black" pitchFamily="34" charset="0"/>
              </a:rPr>
              <a:t>по  дисциплине: «Микроэкономика»</a:t>
            </a:r>
          </a:p>
          <a:p>
            <a:r>
              <a:rPr lang="ru-RU" sz="2000" b="1" i="1" dirty="0" smtClean="0">
                <a:latin typeface="Arial Black" pitchFamily="34" charset="0"/>
              </a:rPr>
              <a:t>на  тему: «</a:t>
            </a:r>
            <a:r>
              <a:rPr lang="ru-RU" sz="2000" b="1" i="1" dirty="0" err="1" smtClean="0">
                <a:latin typeface="Arial Black" pitchFamily="34" charset="0"/>
              </a:rPr>
              <a:t>Конкуренция:экономическая</a:t>
            </a:r>
            <a:r>
              <a:rPr lang="ru-RU" sz="2000" b="1" i="1" dirty="0" smtClean="0">
                <a:latin typeface="Arial Black" pitchFamily="34" charset="0"/>
              </a:rPr>
              <a:t> </a:t>
            </a:r>
            <a:r>
              <a:rPr lang="ru-RU" sz="2000" b="1" i="1" dirty="0" err="1" smtClean="0">
                <a:latin typeface="Arial Black" pitchFamily="34" charset="0"/>
              </a:rPr>
              <a:t>сущность,преимущества,виды</a:t>
            </a:r>
            <a:r>
              <a:rPr lang="ru-RU" sz="2000" b="1" i="1" dirty="0" smtClean="0">
                <a:latin typeface="Arial Black" pitchFamily="34" charset="0"/>
              </a:rPr>
              <a:t>»</a:t>
            </a:r>
          </a:p>
          <a:p>
            <a:r>
              <a:rPr lang="ru-RU" sz="1800" b="1" i="1" dirty="0" smtClean="0">
                <a:latin typeface="Arial Black" pitchFamily="34" charset="0"/>
              </a:rPr>
              <a:t>  </a:t>
            </a:r>
            <a:endParaRPr lang="ru-RU" sz="1800" b="1" i="1" dirty="0">
              <a:latin typeface="Arial Black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43306" y="6286520"/>
            <a:ext cx="19288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Челябинск 2010</a:t>
            </a:r>
            <a:endParaRPr lang="ru-RU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2071678"/>
            <a:ext cx="78581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latin typeface="Arial Black" pitchFamily="34" charset="0"/>
              </a:rPr>
              <a:t>Функция распределения. </a:t>
            </a:r>
            <a:r>
              <a:rPr lang="ru-RU" sz="2000" dirty="0" smtClean="0">
                <a:latin typeface="Arial Black" pitchFamily="34" charset="0"/>
              </a:rPr>
              <a:t>Конкуренция не только включает стимулы к более высокой продуктивности, но и позволяет распределять доход среди предприятий и домашних хозяйств в соответствии с их эффективным вкладом. Это отвечает господствующему в конкурентной борьбе принципу вознаграждения по результатам.</a:t>
            </a:r>
            <a:endParaRPr lang="ru-RU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1714488"/>
            <a:ext cx="721523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latin typeface="Arial Black" pitchFamily="34" charset="0"/>
              </a:rPr>
              <a:t>Функция контроля.</a:t>
            </a:r>
            <a:r>
              <a:rPr lang="ru-RU" sz="2000" b="1" u="sng" dirty="0" smtClean="0"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Конкуренция ограничивает и контролирует экономическую силу каждого предприятия. Например, монополист может назначать цену. В то же время конкуренция предоставляет покупателю возможность выбора среди нескольких продавцов. Чем совершеннее конкуренция, тем справедливее цена.</a:t>
            </a:r>
            <a:br>
              <a:rPr lang="ru-RU" dirty="0" smtClean="0">
                <a:latin typeface="Arial Black" pitchFamily="34" charset="0"/>
              </a:rPr>
            </a:br>
            <a:r>
              <a:rPr lang="ru-RU" dirty="0" smtClean="0">
                <a:latin typeface="Arial Black" pitchFamily="34" charset="0"/>
              </a:rPr>
              <a:t>Политика в области конкуренции призвана заботиться о том, чтобы конкуренция могла выполнять свои функции. 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571480"/>
            <a:ext cx="8072494" cy="203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В каждой рыночной экономике существует опасность того, что участники конкурентной борьбы попытаются уклониться от обязательных норм и риска, связанных со свободной конкуренцией, прибегая, например, к сговору о ценах или имитации товарных знаков. Поэтому государство должно издавать нормативные документы, которые регламентируют правила конкурентной борьбы и гарантируют: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28596" y="2786058"/>
            <a:ext cx="8215370" cy="341632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качество конкуренции;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само существование конкуренции;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цены и качество изделий должны быть в центре внимания конкуренции;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предлагаемая услуга должна быть соразмерной по цене и другим договорным условиям;</a:t>
            </a: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защищенные правовыми нормами товарные знаки и марки помогают покупателю различать товары по их происхождению и своеобразию, а также судить о некоторых их качествах;</a:t>
            </a:r>
            <a:b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</a:b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- ограниченная по времени патентная защита (20 лет) и зарегистрированные промышленные образцы, а также образцы промышленной эстетики.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 smtClean="0">
                <a:latin typeface="Arial Black" pitchFamily="34" charset="0"/>
              </a:rPr>
              <a:t>Виды конкуренции:</a:t>
            </a:r>
            <a:endParaRPr lang="ru-RU" sz="2000" b="1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596" y="1357298"/>
            <a:ext cx="3828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b="1" i="1" u="sng" dirty="0" smtClean="0"/>
              <a:t>Различают конкуренцию</a:t>
            </a:r>
            <a:r>
              <a:rPr lang="ru-RU" sz="2400" b="1" i="1" dirty="0" smtClean="0"/>
              <a:t>:</a:t>
            </a:r>
            <a:endParaRPr lang="ru-RU" sz="2400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2000240"/>
            <a:ext cx="7252306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latin typeface="Arial Black" pitchFamily="34" charset="0"/>
              </a:rPr>
              <a:t>-Функциональную</a:t>
            </a:r>
            <a:r>
              <a:rPr lang="ru-RU" sz="1600" b="1" i="1" dirty="0" smtClean="0">
                <a:latin typeface="Arial Black" pitchFamily="34" charset="0"/>
              </a:rPr>
              <a:t> (конкуренция определенного товара);</a:t>
            </a:r>
          </a:p>
          <a:p>
            <a:endParaRPr lang="ru-RU" sz="1600" b="1" i="1" dirty="0" smtClean="0">
              <a:latin typeface="Arial Black" pitchFamily="34" charset="0"/>
            </a:endParaRPr>
          </a:p>
          <a:p>
            <a:r>
              <a:rPr lang="ru-RU" b="1" i="1" dirty="0" smtClean="0">
                <a:latin typeface="Arial Black" pitchFamily="34" charset="0"/>
              </a:rPr>
              <a:t>-Видовую </a:t>
            </a:r>
            <a:r>
              <a:rPr lang="ru-RU" sz="1600" b="1" i="1" dirty="0" smtClean="0">
                <a:latin typeface="Arial Black" pitchFamily="34" charset="0"/>
              </a:rPr>
              <a:t>(по цене и качеству);</a:t>
            </a:r>
          </a:p>
          <a:p>
            <a:endParaRPr lang="ru-RU" sz="1600" b="1" i="1" dirty="0" smtClean="0">
              <a:latin typeface="Arial Black" pitchFamily="34" charset="0"/>
            </a:endParaRPr>
          </a:p>
          <a:p>
            <a:r>
              <a:rPr lang="ru-RU" b="1" i="1" dirty="0" smtClean="0">
                <a:latin typeface="Arial Black" pitchFamily="34" charset="0"/>
              </a:rPr>
              <a:t>-Межфирменную</a:t>
            </a:r>
            <a:r>
              <a:rPr lang="ru-RU" sz="1600" b="1" i="1" dirty="0" smtClean="0">
                <a:latin typeface="Arial Black" pitchFamily="34" charset="0"/>
              </a:rPr>
              <a:t> (среди отдельных предприятий и фирм);</a:t>
            </a:r>
          </a:p>
          <a:p>
            <a:endParaRPr lang="ru-RU" sz="1600" b="1" i="1" dirty="0" smtClean="0">
              <a:latin typeface="Arial Black" pitchFamily="34" charset="0"/>
            </a:endParaRPr>
          </a:p>
          <a:p>
            <a:r>
              <a:rPr lang="ru-RU" b="1" i="1" dirty="0" smtClean="0">
                <a:latin typeface="Arial Black" pitchFamily="34" charset="0"/>
              </a:rPr>
              <a:t>-Внутриотраслевую и межотраслевую;</a:t>
            </a:r>
          </a:p>
          <a:p>
            <a:endParaRPr lang="ru-RU" b="1" i="1" dirty="0" smtClean="0">
              <a:latin typeface="Arial Black" pitchFamily="34" charset="0"/>
            </a:endParaRPr>
          </a:p>
          <a:p>
            <a:r>
              <a:rPr lang="ru-RU" b="1" i="1" dirty="0" smtClean="0">
                <a:latin typeface="Arial Black" pitchFamily="34" charset="0"/>
              </a:rPr>
              <a:t>-Совершенную и несовершенную;</a:t>
            </a:r>
          </a:p>
          <a:p>
            <a:endParaRPr lang="ru-RU" b="1" i="1" dirty="0" smtClean="0">
              <a:latin typeface="Arial Black" pitchFamily="34" charset="0"/>
            </a:endParaRPr>
          </a:p>
          <a:p>
            <a:r>
              <a:rPr lang="ru-RU" b="1" i="1" dirty="0" smtClean="0">
                <a:latin typeface="Arial Black" pitchFamily="34" charset="0"/>
              </a:rPr>
              <a:t>-Добросовестную и недобросовестную;</a:t>
            </a:r>
          </a:p>
          <a:p>
            <a:endParaRPr lang="ru-RU" b="1" i="1" dirty="0" smtClean="0">
              <a:latin typeface="Arial Black" pitchFamily="34" charset="0"/>
            </a:endParaRPr>
          </a:p>
          <a:p>
            <a:endParaRPr lang="ru-RU" b="1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процесс 2"/>
          <p:cNvSpPr/>
          <p:nvPr/>
        </p:nvSpPr>
        <p:spPr>
          <a:xfrm>
            <a:off x="3071802" y="500042"/>
            <a:ext cx="2500330" cy="1000132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Неограниченное количество участников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4" name="Блок-схема: процесс 3"/>
          <p:cNvSpPr/>
          <p:nvPr/>
        </p:nvSpPr>
        <p:spPr>
          <a:xfrm>
            <a:off x="500034" y="2214554"/>
            <a:ext cx="2143140" cy="114300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Свобода принятия решений каждым участником конкуренции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071802" y="2214554"/>
            <a:ext cx="2500330" cy="114300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Признаки свободной (совершенной) конкуренции 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6072198" y="2214554"/>
            <a:ext cx="2428892" cy="1857388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Полная информированность каждого участника конкуренции о </a:t>
            </a:r>
            <a:r>
              <a:rPr lang="ru-RU" sz="1400" b="1" dirty="0" err="1" smtClean="0">
                <a:latin typeface="Arial Black" pitchFamily="34" charset="0"/>
              </a:rPr>
              <a:t>ценах,спросе,предложении</a:t>
            </a:r>
            <a:r>
              <a:rPr lang="ru-RU" sz="1400" b="1" dirty="0" smtClean="0">
                <a:latin typeface="Arial Black" pitchFamily="34" charset="0"/>
              </a:rPr>
              <a:t> и т.д.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071802" y="4143380"/>
            <a:ext cx="2428892" cy="1285884"/>
          </a:xfrm>
          <a:prstGeom prst="flowChartProces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latin typeface="Arial Black" pitchFamily="34" charset="0"/>
              </a:rPr>
              <a:t>Абсолютная мобильность </a:t>
            </a:r>
            <a:r>
              <a:rPr lang="ru-RU" sz="1400" b="1" dirty="0" err="1" smtClean="0">
                <a:latin typeface="Arial Black" pitchFamily="34" charset="0"/>
              </a:rPr>
              <a:t>материальных,трудовых,финансовых</a:t>
            </a:r>
            <a:r>
              <a:rPr lang="ru-RU" sz="1400" b="1" dirty="0" smtClean="0">
                <a:latin typeface="Arial Black" pitchFamily="34" charset="0"/>
              </a:rPr>
              <a:t> и пр.ресурсов</a:t>
            </a:r>
            <a:endParaRPr lang="ru-RU" sz="1400" b="1" dirty="0">
              <a:latin typeface="Arial Black" pitchFamily="34" charset="0"/>
            </a:endParaRPr>
          </a:p>
        </p:txBody>
      </p:sp>
      <p:cxnSp>
        <p:nvCxnSpPr>
          <p:cNvPr id="9" name="Прямая со стрелкой 8"/>
          <p:cNvCxnSpPr>
            <a:stCxn id="5" idx="0"/>
            <a:endCxn id="3" idx="2"/>
          </p:cNvCxnSpPr>
          <p:nvPr/>
        </p:nvCxnSpPr>
        <p:spPr>
          <a:xfrm rot="5400000" flipH="1" flipV="1">
            <a:off x="3964777" y="185736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5" idx="1"/>
            <a:endCxn id="4" idx="3"/>
          </p:cNvCxnSpPr>
          <p:nvPr/>
        </p:nvCxnSpPr>
        <p:spPr>
          <a:xfrm rot="10800000">
            <a:off x="2643174" y="278605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5" idx="3"/>
          </p:cNvCxnSpPr>
          <p:nvPr/>
        </p:nvCxnSpPr>
        <p:spPr>
          <a:xfrm>
            <a:off x="5572132" y="2786058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5" idx="2"/>
            <a:endCxn id="7" idx="0"/>
          </p:cNvCxnSpPr>
          <p:nvPr/>
        </p:nvCxnSpPr>
        <p:spPr>
          <a:xfrm rot="5400000">
            <a:off x="3911199" y="3732612"/>
            <a:ext cx="78581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428596" y="6000768"/>
            <a:ext cx="506260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u="sng" dirty="0" smtClean="0">
                <a:latin typeface="Arial Black" pitchFamily="34" charset="0"/>
              </a:rPr>
              <a:t>Рис.Признаки совершенной конкуренции</a:t>
            </a:r>
            <a:endParaRPr lang="ru-RU" sz="1600" b="1" u="sng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500042"/>
            <a:ext cx="944361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u="sng" dirty="0" smtClean="0">
                <a:latin typeface="Arial Black" pitchFamily="34" charset="0"/>
              </a:rPr>
              <a:t>Совершенная конкуренция</a:t>
            </a:r>
            <a:r>
              <a:rPr lang="ru-RU" sz="1600" b="1" dirty="0" smtClean="0">
                <a:latin typeface="Arial Black" pitchFamily="34" charset="0"/>
              </a:rPr>
              <a:t> означает такое состояние экономической </a:t>
            </a:r>
          </a:p>
          <a:p>
            <a:endParaRPr lang="ru-RU" sz="1600" b="1" dirty="0" smtClean="0">
              <a:latin typeface="Arial Black" pitchFamily="34" charset="0"/>
            </a:endParaRPr>
          </a:p>
          <a:p>
            <a:r>
              <a:rPr lang="ru-RU" sz="1600" b="1" dirty="0" smtClean="0">
                <a:latin typeface="Arial Black" pitchFamily="34" charset="0"/>
              </a:rPr>
              <a:t>системы, когда влияние каждого участника экономического </a:t>
            </a:r>
            <a:r>
              <a:rPr lang="ru-RU" sz="1600" b="1" dirty="0" err="1" smtClean="0">
                <a:latin typeface="Arial Black" pitchFamily="34" charset="0"/>
              </a:rPr>
              <a:t>прцесса</a:t>
            </a:r>
            <a:r>
              <a:rPr lang="ru-RU" sz="1600" b="1" dirty="0" smtClean="0">
                <a:latin typeface="Arial Black" pitchFamily="34" charset="0"/>
              </a:rPr>
              <a:t> </a:t>
            </a:r>
          </a:p>
          <a:p>
            <a:endParaRPr lang="ru-RU" sz="1600" b="1" u="sng" dirty="0" smtClean="0">
              <a:latin typeface="Arial Black" pitchFamily="34" charset="0"/>
            </a:endParaRPr>
          </a:p>
          <a:p>
            <a:r>
              <a:rPr lang="ru-RU" sz="1600" b="1" dirty="0" smtClean="0">
                <a:latin typeface="Arial Black" pitchFamily="34" charset="0"/>
              </a:rPr>
              <a:t>на общую ситуацию настолько </a:t>
            </a:r>
            <a:r>
              <a:rPr lang="ru-RU" sz="1600" b="1" dirty="0" err="1" smtClean="0">
                <a:latin typeface="Arial Black" pitchFamily="34" charset="0"/>
              </a:rPr>
              <a:t>мало,что</a:t>
            </a:r>
            <a:r>
              <a:rPr lang="ru-RU" sz="1600" b="1" dirty="0" smtClean="0">
                <a:latin typeface="Arial Black" pitchFamily="34" charset="0"/>
              </a:rPr>
              <a:t> им можно </a:t>
            </a:r>
            <a:r>
              <a:rPr lang="ru-RU" sz="1600" b="1" dirty="0" err="1" smtClean="0">
                <a:latin typeface="Arial Black" pitchFamily="34" charset="0"/>
              </a:rPr>
              <a:t>принебречь</a:t>
            </a:r>
            <a:r>
              <a:rPr lang="ru-RU" sz="1600" b="1" dirty="0" smtClean="0">
                <a:latin typeface="Arial Black" pitchFamily="34" charset="0"/>
              </a:rPr>
              <a:t>.</a:t>
            </a:r>
            <a:endParaRPr lang="ru-RU" sz="1600" b="1" dirty="0"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2000240"/>
            <a:ext cx="8438529" cy="33855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i="1" dirty="0" smtClean="0">
                <a:latin typeface="Arial Black" pitchFamily="34" charset="0"/>
              </a:rPr>
              <a:t>Обычно выделяются следующие признаки совершенной конкуренции:</a:t>
            </a:r>
            <a:endParaRPr lang="ru-RU" sz="1600" i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7158" y="3071810"/>
            <a:ext cx="315503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 Black" pitchFamily="34" charset="0"/>
              </a:rPr>
              <a:t>Множественность продавцов</a:t>
            </a:r>
          </a:p>
          <a:p>
            <a:r>
              <a:rPr lang="ru-RU" sz="1400" b="1" dirty="0" smtClean="0">
                <a:latin typeface="Arial Black" pitchFamily="34" charset="0"/>
              </a:rPr>
              <a:t>и покупателей 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14810" y="3071810"/>
            <a:ext cx="3155031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 Black" pitchFamily="34" charset="0"/>
              </a:rPr>
              <a:t>Однородность выпускаемого</a:t>
            </a:r>
          </a:p>
          <a:p>
            <a:r>
              <a:rPr lang="ru-RU" sz="1400" b="1" dirty="0" smtClean="0">
                <a:latin typeface="Arial Black" pitchFamily="34" charset="0"/>
              </a:rPr>
              <a:t>продукта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4286256"/>
            <a:ext cx="2810385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 Black" pitchFamily="34" charset="0"/>
              </a:rPr>
              <a:t>Отсутствие возможности </a:t>
            </a:r>
          </a:p>
          <a:p>
            <a:r>
              <a:rPr lang="ru-RU" sz="1400" b="1" dirty="0" smtClean="0">
                <a:latin typeface="Arial Black" pitchFamily="34" charset="0"/>
              </a:rPr>
              <a:t>покупателей и продавцов</a:t>
            </a:r>
          </a:p>
          <a:p>
            <a:r>
              <a:rPr lang="ru-RU" sz="1400" b="1" dirty="0" smtClean="0">
                <a:latin typeface="Arial Black" pitchFamily="34" charset="0"/>
              </a:rPr>
              <a:t>Влиять на цены 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57752" y="4286256"/>
            <a:ext cx="3919663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 Black" pitchFamily="34" charset="0"/>
              </a:rPr>
              <a:t>Полное знание предпринимателями</a:t>
            </a:r>
          </a:p>
          <a:p>
            <a:r>
              <a:rPr lang="ru-RU" sz="1400" b="1" dirty="0" smtClean="0">
                <a:latin typeface="Arial Black" pitchFamily="34" charset="0"/>
              </a:rPr>
              <a:t>состояние рынка</a:t>
            </a:r>
            <a:endParaRPr lang="ru-RU" sz="1400" b="1" dirty="0">
              <a:latin typeface="Arial Black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5572140"/>
            <a:ext cx="4831772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Arial Black" pitchFamily="34" charset="0"/>
              </a:rPr>
              <a:t>Абсолютная мобильность производственных</a:t>
            </a:r>
          </a:p>
          <a:p>
            <a:r>
              <a:rPr lang="ru-RU" sz="1400" b="1" dirty="0" smtClean="0">
                <a:latin typeface="Arial Black" pitchFamily="34" charset="0"/>
              </a:rPr>
              <a:t>ресурсов</a:t>
            </a:r>
            <a:endParaRPr lang="ru-RU" sz="1400" b="1" dirty="0">
              <a:latin typeface="Arial Black" pitchFamily="34" charset="0"/>
            </a:endParaRPr>
          </a:p>
        </p:txBody>
      </p:sp>
      <p:cxnSp>
        <p:nvCxnSpPr>
          <p:cNvPr id="12" name="Прямая со стрелкой 11"/>
          <p:cNvCxnSpPr/>
          <p:nvPr/>
        </p:nvCxnSpPr>
        <p:spPr>
          <a:xfrm rot="5400000">
            <a:off x="1429522" y="271382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5400000">
            <a:off x="2357422" y="4000504"/>
            <a:ext cx="314327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6" idx="0"/>
          </p:cNvCxnSpPr>
          <p:nvPr/>
        </p:nvCxnSpPr>
        <p:spPr>
          <a:xfrm rot="16200000" flipH="1">
            <a:off x="5432196" y="2711680"/>
            <a:ext cx="714380" cy="58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2678893" y="3321843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6679421" y="3321843"/>
            <a:ext cx="192882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785794"/>
            <a:ext cx="8444035" cy="221599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u="sng" dirty="0" smtClean="0">
                <a:latin typeface="Arial Black" pitchFamily="34" charset="0"/>
              </a:rPr>
              <a:t>Несовершенная конкуренция </a:t>
            </a:r>
            <a:r>
              <a:rPr lang="ru-RU" sz="1600" b="1" dirty="0" smtClean="0">
                <a:latin typeface="Arial Black" pitchFamily="34" charset="0"/>
              </a:rPr>
              <a:t>предполагает функционирование</a:t>
            </a:r>
          </a:p>
          <a:p>
            <a:r>
              <a:rPr lang="ru-RU" sz="1600" b="1" dirty="0" smtClean="0">
                <a:latin typeface="Arial Black" pitchFamily="34" charset="0"/>
              </a:rPr>
              <a:t>на рынке</a:t>
            </a:r>
            <a:r>
              <a:rPr lang="ru-RU" b="1" dirty="0" smtClean="0">
                <a:latin typeface="Arial Black" pitchFamily="34" charset="0"/>
              </a:rPr>
              <a:t> </a:t>
            </a:r>
            <a:r>
              <a:rPr lang="ru-RU" sz="1600" b="1" dirty="0" smtClean="0">
                <a:latin typeface="Arial Black" pitchFamily="34" charset="0"/>
              </a:rPr>
              <a:t>одной или нескольких  крупных </a:t>
            </a:r>
            <a:r>
              <a:rPr lang="ru-RU" sz="1600" b="1" dirty="0" err="1" smtClean="0">
                <a:latin typeface="Arial Black" pitchFamily="34" charset="0"/>
              </a:rPr>
              <a:t>фирм,производящих</a:t>
            </a:r>
            <a:r>
              <a:rPr lang="ru-RU" sz="1600" b="1" dirty="0" smtClean="0">
                <a:latin typeface="Arial Black" pitchFamily="34" charset="0"/>
              </a:rPr>
              <a:t> </a:t>
            </a:r>
          </a:p>
          <a:p>
            <a:r>
              <a:rPr lang="ru-RU" sz="1600" b="1" dirty="0" smtClean="0">
                <a:latin typeface="Arial Black" pitchFamily="34" charset="0"/>
              </a:rPr>
              <a:t>основную массу определенного </a:t>
            </a:r>
            <a:r>
              <a:rPr lang="ru-RU" sz="1600" b="1" dirty="0" err="1" smtClean="0">
                <a:latin typeface="Arial Black" pitchFamily="34" charset="0"/>
              </a:rPr>
              <a:t>товара.Она</a:t>
            </a:r>
            <a:r>
              <a:rPr lang="ru-RU" sz="1600" b="1" dirty="0" smtClean="0">
                <a:latin typeface="Arial Black" pitchFamily="34" charset="0"/>
              </a:rPr>
              <a:t> проявляется в виде</a:t>
            </a:r>
          </a:p>
          <a:p>
            <a:r>
              <a:rPr lang="ru-RU" sz="1600" b="1" dirty="0" smtClean="0">
                <a:latin typeface="Arial Black" pitchFamily="34" charset="0"/>
              </a:rPr>
              <a:t>монополии (один продавец) и монопсонии (один покупатель),когда</a:t>
            </a:r>
          </a:p>
          <a:p>
            <a:r>
              <a:rPr lang="ru-RU" sz="1600" b="1" dirty="0" smtClean="0">
                <a:latin typeface="Arial Black" pitchFamily="34" charset="0"/>
              </a:rPr>
              <a:t>отдельный   рыночный субъект занимает  доминирующее положение</a:t>
            </a:r>
          </a:p>
          <a:p>
            <a:r>
              <a:rPr lang="ru-RU" sz="1600" b="1" dirty="0" smtClean="0">
                <a:latin typeface="Arial Black" pitchFamily="34" charset="0"/>
              </a:rPr>
              <a:t>и контролирует рынок данного </a:t>
            </a:r>
            <a:r>
              <a:rPr lang="ru-RU" sz="1600" b="1" dirty="0" err="1" smtClean="0">
                <a:latin typeface="Arial Black" pitchFamily="34" charset="0"/>
              </a:rPr>
              <a:t>товара.Определяющим</a:t>
            </a:r>
            <a:r>
              <a:rPr lang="ru-RU" sz="1600" b="1" dirty="0" smtClean="0">
                <a:latin typeface="Arial Black" pitchFamily="34" charset="0"/>
              </a:rPr>
              <a:t> при этом </a:t>
            </a:r>
          </a:p>
          <a:p>
            <a:r>
              <a:rPr lang="ru-RU" sz="1600" b="1" dirty="0" smtClean="0">
                <a:latin typeface="Arial Black" pitchFamily="34" charset="0"/>
              </a:rPr>
              <a:t>являются не размеры </a:t>
            </a:r>
            <a:r>
              <a:rPr lang="ru-RU" sz="1600" b="1" dirty="0" err="1" smtClean="0">
                <a:latin typeface="Arial Black" pitchFamily="34" charset="0"/>
              </a:rPr>
              <a:t>предприятия,а</a:t>
            </a:r>
            <a:r>
              <a:rPr lang="ru-RU" sz="1600" b="1" dirty="0" smtClean="0">
                <a:latin typeface="Arial Black" pitchFamily="34" charset="0"/>
              </a:rPr>
              <a:t> его доля в объеме рынка.  </a:t>
            </a:r>
            <a:endParaRPr lang="ru-RU" sz="1600" b="1" dirty="0"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3714752"/>
            <a:ext cx="8650645" cy="11695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i="1" dirty="0" smtClean="0">
                <a:latin typeface="Arial Black" pitchFamily="34" charset="0"/>
              </a:rPr>
              <a:t>К несовершенной  конкуренции также относятся олигополии</a:t>
            </a:r>
          </a:p>
          <a:p>
            <a:r>
              <a:rPr lang="ru-RU" sz="1600" i="1" dirty="0" smtClean="0">
                <a:latin typeface="Arial Black" pitchFamily="34" charset="0"/>
              </a:rPr>
              <a:t>(несколько крупных продавцов),</a:t>
            </a:r>
            <a:r>
              <a:rPr lang="ru-RU" i="1" dirty="0" smtClean="0">
                <a:latin typeface="Arial Black" pitchFamily="34" charset="0"/>
              </a:rPr>
              <a:t>олигопсонии</a:t>
            </a:r>
            <a:r>
              <a:rPr lang="ru-RU" sz="1600" i="1" dirty="0" smtClean="0">
                <a:latin typeface="Arial Black" pitchFamily="34" charset="0"/>
              </a:rPr>
              <a:t>(несколько крупных</a:t>
            </a:r>
          </a:p>
          <a:p>
            <a:r>
              <a:rPr lang="ru-RU" sz="1600" i="1" dirty="0" smtClean="0">
                <a:latin typeface="Arial Black" pitchFamily="34" charset="0"/>
              </a:rPr>
              <a:t>покупателей),</a:t>
            </a:r>
            <a:r>
              <a:rPr lang="ru-RU" i="1" dirty="0" smtClean="0">
                <a:latin typeface="Arial Black" pitchFamily="34" charset="0"/>
              </a:rPr>
              <a:t>монополистическая </a:t>
            </a:r>
            <a:r>
              <a:rPr lang="ru-RU" sz="1600" i="1" dirty="0" smtClean="0">
                <a:latin typeface="Arial Black" pitchFamily="34" charset="0"/>
              </a:rPr>
              <a:t>конкуренция(множество продавцов</a:t>
            </a:r>
          </a:p>
          <a:p>
            <a:r>
              <a:rPr lang="ru-RU" sz="1600" i="1" dirty="0" smtClean="0">
                <a:latin typeface="Arial Black" pitchFamily="34" charset="0"/>
              </a:rPr>
              <a:t>дифференцированной  продукции).</a:t>
            </a:r>
            <a:endParaRPr lang="ru-RU" sz="1600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901014" cy="857256"/>
          </a:xfrm>
        </p:spPr>
        <p:txBody>
          <a:bodyPr>
            <a:normAutofit/>
          </a:bodyPr>
          <a:lstStyle/>
          <a:p>
            <a:r>
              <a:rPr lang="ru-RU" sz="1600" b="1" u="sng" dirty="0" smtClean="0">
                <a:latin typeface="Arial Black" pitchFamily="34" charset="0"/>
              </a:rPr>
              <a:t>Конкуренцию можно условно разделить на добросовестную и</a:t>
            </a:r>
            <a:br>
              <a:rPr lang="ru-RU" sz="1600" b="1" u="sng" dirty="0" smtClean="0">
                <a:latin typeface="Arial Black" pitchFamily="34" charset="0"/>
              </a:rPr>
            </a:br>
            <a:r>
              <a:rPr lang="ru-RU" sz="1600" b="1" u="sng" dirty="0" smtClean="0">
                <a:latin typeface="Arial Black" pitchFamily="34" charset="0"/>
              </a:rPr>
              <a:t>недобросовестную.</a:t>
            </a:r>
            <a:endParaRPr lang="ru-RU" sz="1600" b="1" u="sng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596" y="1928802"/>
            <a:ext cx="4038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u-RU" sz="1600" b="1" dirty="0" smtClean="0">
              <a:latin typeface="Arial Black" pitchFamily="34" charset="0"/>
            </a:endParaRPr>
          </a:p>
          <a:p>
            <a:r>
              <a:rPr lang="ru-RU" sz="1600" b="1" dirty="0" smtClean="0">
                <a:latin typeface="Arial Black" pitchFamily="34" charset="0"/>
              </a:rPr>
              <a:t>Повышение качества продукции;</a:t>
            </a:r>
          </a:p>
          <a:p>
            <a:r>
              <a:rPr lang="ru-RU" sz="1600" b="1" dirty="0" smtClean="0">
                <a:latin typeface="Arial Black" pitchFamily="34" charset="0"/>
              </a:rPr>
              <a:t>Снижение цен(«война цен»);</a:t>
            </a:r>
          </a:p>
          <a:p>
            <a:endParaRPr lang="ru-RU" sz="1600" b="1" dirty="0" smtClean="0">
              <a:latin typeface="Arial Black" pitchFamily="34" charset="0"/>
            </a:endParaRPr>
          </a:p>
          <a:p>
            <a:r>
              <a:rPr lang="ru-RU" sz="1600" b="1" dirty="0" smtClean="0">
                <a:latin typeface="Arial Black" pitchFamily="34" charset="0"/>
              </a:rPr>
              <a:t>Реклама;</a:t>
            </a:r>
          </a:p>
          <a:p>
            <a:endParaRPr lang="ru-RU" sz="1600" b="1" dirty="0" smtClean="0">
              <a:latin typeface="Arial Black" pitchFamily="34" charset="0"/>
            </a:endParaRPr>
          </a:p>
          <a:p>
            <a:r>
              <a:rPr lang="ru-RU" sz="1600" b="1" dirty="0" smtClean="0">
                <a:latin typeface="Arial Black" pitchFamily="34" charset="0"/>
              </a:rPr>
              <a:t>Развитие до- и послепродажного обслуживания;</a:t>
            </a:r>
          </a:p>
          <a:p>
            <a:endParaRPr lang="ru-RU" sz="1600" b="1" dirty="0" smtClean="0">
              <a:latin typeface="Arial Black" pitchFamily="34" charset="0"/>
            </a:endParaRPr>
          </a:p>
          <a:p>
            <a:r>
              <a:rPr lang="ru-RU" sz="1600" b="1" dirty="0" smtClean="0">
                <a:latin typeface="Arial Black" pitchFamily="34" charset="0"/>
              </a:rPr>
              <a:t>Создание новых товаров и услуг </a:t>
            </a:r>
            <a:endParaRPr lang="ru-RU" sz="1600" b="1" dirty="0"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928802"/>
            <a:ext cx="4038600" cy="452596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b="1" dirty="0" smtClean="0">
                <a:latin typeface="Arial Black" pitchFamily="34" charset="0"/>
              </a:rPr>
              <a:t>Экономический (промышленный шпионаж);</a:t>
            </a:r>
          </a:p>
          <a:p>
            <a:endParaRPr lang="ru-RU" sz="1600" b="1" dirty="0" smtClean="0">
              <a:latin typeface="Arial Black" pitchFamily="34" charset="0"/>
            </a:endParaRPr>
          </a:p>
          <a:p>
            <a:r>
              <a:rPr lang="ru-RU" sz="1600" b="1" dirty="0" smtClean="0">
                <a:latin typeface="Arial Black" pitchFamily="34" charset="0"/>
              </a:rPr>
              <a:t>Подделка продукции конкурентов;</a:t>
            </a:r>
          </a:p>
          <a:p>
            <a:endParaRPr lang="ru-RU" sz="1600" b="1" dirty="0" smtClean="0">
              <a:latin typeface="Arial Black" pitchFamily="34" charset="0"/>
            </a:endParaRPr>
          </a:p>
          <a:p>
            <a:r>
              <a:rPr lang="ru-RU" sz="1600" b="1" dirty="0" smtClean="0">
                <a:latin typeface="Arial Black" pitchFamily="34" charset="0"/>
              </a:rPr>
              <a:t>Подкуп и шантаж;</a:t>
            </a:r>
          </a:p>
          <a:p>
            <a:endParaRPr lang="ru-RU" sz="1600" b="1" dirty="0" smtClean="0">
              <a:latin typeface="Arial Black" pitchFamily="34" charset="0"/>
            </a:endParaRPr>
          </a:p>
          <a:p>
            <a:r>
              <a:rPr lang="ru-RU" sz="1600" b="1" dirty="0" smtClean="0">
                <a:latin typeface="Arial Black" pitchFamily="34" charset="0"/>
              </a:rPr>
              <a:t>Обман потребителей;</a:t>
            </a:r>
          </a:p>
          <a:p>
            <a:endParaRPr lang="ru-RU" sz="1600" b="1" dirty="0" smtClean="0">
              <a:latin typeface="Arial Black" pitchFamily="34" charset="0"/>
            </a:endParaRPr>
          </a:p>
          <a:p>
            <a:r>
              <a:rPr lang="ru-RU" sz="1600" b="1" dirty="0" smtClean="0">
                <a:latin typeface="Arial Black" pitchFamily="34" charset="0"/>
              </a:rPr>
              <a:t>Валютные махинации;</a:t>
            </a:r>
          </a:p>
          <a:p>
            <a:endParaRPr lang="ru-RU" sz="1600" b="1" dirty="0" smtClean="0">
              <a:latin typeface="Arial Black" pitchFamily="34" charset="0"/>
            </a:endParaRPr>
          </a:p>
          <a:p>
            <a:r>
              <a:rPr lang="ru-RU" sz="1600" b="1" dirty="0" smtClean="0">
                <a:latin typeface="Arial Black" pitchFamily="34" charset="0"/>
              </a:rPr>
              <a:t>Сокрытие </a:t>
            </a:r>
            <a:r>
              <a:rPr lang="ru-RU" sz="1600" b="1" dirty="0" err="1" smtClean="0">
                <a:latin typeface="Arial Black" pitchFamily="34" charset="0"/>
              </a:rPr>
              <a:t>деффектов</a:t>
            </a:r>
            <a:r>
              <a:rPr lang="ru-RU" sz="1600" b="1" dirty="0" smtClean="0">
                <a:latin typeface="Arial Black" pitchFamily="34" charset="0"/>
              </a:rPr>
              <a:t> и т. Д.</a:t>
            </a:r>
            <a:endParaRPr lang="ru-RU" sz="1600" b="1" dirty="0"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8596" y="1071546"/>
            <a:ext cx="4000528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Arial Black" pitchFamily="34" charset="0"/>
              </a:rPr>
              <a:t>Основные методы добросовестной</a:t>
            </a:r>
          </a:p>
          <a:p>
            <a:r>
              <a:rPr lang="ru-RU" sz="1400" b="1" i="1" dirty="0" smtClean="0">
                <a:latin typeface="Arial Black" pitchFamily="34" charset="0"/>
              </a:rPr>
              <a:t>конкуренции:</a:t>
            </a:r>
          </a:p>
          <a:p>
            <a:endParaRPr lang="ru-RU" sz="1600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43438" y="1071546"/>
            <a:ext cx="4071966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400" b="1" i="1" dirty="0" smtClean="0">
                <a:latin typeface="Arial Black" pitchFamily="34" charset="0"/>
              </a:rPr>
              <a:t>Основные методы недобросовестной</a:t>
            </a:r>
          </a:p>
          <a:p>
            <a:r>
              <a:rPr lang="ru-RU" sz="1400" b="1" i="1" dirty="0" smtClean="0">
                <a:latin typeface="Arial Black" pitchFamily="34" charset="0"/>
              </a:rPr>
              <a:t>конкуренции:</a:t>
            </a:r>
            <a:endParaRPr lang="ru-RU" sz="1400" b="1" i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28728" y="274638"/>
            <a:ext cx="6215106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i="1" u="sng" dirty="0" smtClean="0">
                <a:latin typeface="Arial Black" pitchFamily="34" charset="0"/>
              </a:rPr>
              <a:t>СПИСОК ЛИТЕРАТУРЫ</a:t>
            </a:r>
            <a:r>
              <a:rPr lang="ru-RU" sz="2000" b="1" i="1" dirty="0" smtClean="0">
                <a:latin typeface="Arial Black" pitchFamily="34" charset="0"/>
              </a:rPr>
              <a:t>:</a:t>
            </a:r>
            <a:endParaRPr lang="ru-RU" sz="2000" b="1" i="1" dirty="0">
              <a:latin typeface="Arial Black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2428868"/>
            <a:ext cx="8353569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Arial Black" pitchFamily="34" charset="0"/>
              </a:rPr>
              <a:t>Г.П. </a:t>
            </a:r>
            <a:r>
              <a:rPr lang="ru-RU" sz="1600" b="1" dirty="0" err="1" smtClean="0">
                <a:latin typeface="Arial Black" pitchFamily="34" charset="0"/>
              </a:rPr>
              <a:t>Журавлева-Экономическая</a:t>
            </a:r>
            <a:r>
              <a:rPr lang="ru-RU" sz="1600" b="1" dirty="0" smtClean="0">
                <a:latin typeface="Arial Black" pitchFamily="34" charset="0"/>
              </a:rPr>
              <a:t> теория Микроэкономика-1,2-Учебник</a:t>
            </a:r>
          </a:p>
          <a:p>
            <a:pPr>
              <a:buFont typeface="Arial" pitchFamily="34" charset="0"/>
              <a:buChar char="•"/>
            </a:pPr>
            <a:endParaRPr lang="ru-RU" sz="16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err="1" smtClean="0">
                <a:latin typeface="Arial Black" pitchFamily="34" charset="0"/>
              </a:rPr>
              <a:t>Рузавин</a:t>
            </a:r>
            <a:r>
              <a:rPr lang="ru-RU" sz="1600" dirty="0" smtClean="0">
                <a:latin typeface="Arial Black" pitchFamily="34" charset="0"/>
              </a:rPr>
              <a:t>. Г.И. Основы рыночной экономики. М.: ЮНИТИ. 1996.</a:t>
            </a:r>
          </a:p>
          <a:p>
            <a:pPr>
              <a:buFont typeface="Arial" pitchFamily="34" charset="0"/>
              <a:buChar char="•"/>
            </a:pPr>
            <a:endParaRPr lang="ru-RU" sz="1600" b="1" dirty="0" smtClean="0"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Arial Black" pitchFamily="34" charset="0"/>
              </a:rPr>
              <a:t>Л.С. </a:t>
            </a:r>
            <a:r>
              <a:rPr lang="ru-RU" sz="1600" b="1" dirty="0" err="1" smtClean="0">
                <a:latin typeface="Arial Black" pitchFamily="34" charset="0"/>
              </a:rPr>
              <a:t>Тарасевич,П.И</a:t>
            </a:r>
            <a:r>
              <a:rPr lang="ru-RU" sz="1600" b="1" dirty="0" smtClean="0">
                <a:latin typeface="Arial Black" pitchFamily="34" charset="0"/>
              </a:rPr>
              <a:t>. </a:t>
            </a:r>
            <a:r>
              <a:rPr lang="ru-RU" sz="1600" b="1" dirty="0" err="1" smtClean="0">
                <a:latin typeface="Arial Black" pitchFamily="34" charset="0"/>
              </a:rPr>
              <a:t>Гребенников,А.И</a:t>
            </a:r>
            <a:r>
              <a:rPr lang="ru-RU" sz="1600" b="1" dirty="0" smtClean="0">
                <a:latin typeface="Arial Black" pitchFamily="34" charset="0"/>
              </a:rPr>
              <a:t>. </a:t>
            </a:r>
            <a:r>
              <a:rPr lang="ru-RU" sz="1600" b="1" dirty="0" err="1" smtClean="0">
                <a:latin typeface="Arial Black" pitchFamily="34" charset="0"/>
              </a:rPr>
              <a:t>Леусский-Микроэкономика</a:t>
            </a:r>
            <a:r>
              <a:rPr lang="ru-RU" sz="1600" b="1" dirty="0" smtClean="0">
                <a:latin typeface="Arial Black" pitchFamily="34" charset="0"/>
              </a:rPr>
              <a:t>,</a:t>
            </a:r>
          </a:p>
          <a:p>
            <a:r>
              <a:rPr lang="ru-RU" sz="1600" b="1" dirty="0" smtClean="0">
                <a:latin typeface="Arial Black" pitchFamily="34" charset="0"/>
              </a:rPr>
              <a:t> учебник 2009г.</a:t>
            </a:r>
          </a:p>
          <a:p>
            <a:pPr>
              <a:buFont typeface="Arial" pitchFamily="34" charset="0"/>
              <a:buChar char="•"/>
            </a:pPr>
            <a:endParaRPr lang="ru-RU" sz="16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СОДЕРЖАНИЕ: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Введение</a:t>
            </a:r>
          </a:p>
          <a:p>
            <a:r>
              <a:rPr lang="ru-RU" sz="2800" dirty="0" smtClean="0"/>
              <a:t>Сущность конкуренции</a:t>
            </a:r>
          </a:p>
          <a:p>
            <a:r>
              <a:rPr lang="ru-RU" sz="2800" dirty="0" smtClean="0"/>
              <a:t>Функции конкуренции</a:t>
            </a:r>
          </a:p>
          <a:p>
            <a:r>
              <a:rPr lang="ru-RU" sz="2800" dirty="0" smtClean="0"/>
              <a:t>Виды </a:t>
            </a:r>
            <a:endParaRPr lang="ru-RU" sz="2800" dirty="0"/>
          </a:p>
        </p:txBody>
      </p:sp>
      <p:pic>
        <p:nvPicPr>
          <p:cNvPr id="1026" name="Picture 2" descr="C:\Documents and Settings\Владелец\Рабочий стол\CAIJO96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3643314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Arial Black" pitchFamily="34" charset="0"/>
              </a:rPr>
              <a:t>1.Сущность конкуренции</a:t>
            </a:r>
            <a:r>
              <a:rPr lang="ru-RU" sz="2400" dirty="0" smtClean="0">
                <a:latin typeface="Arial Black" pitchFamily="34" charset="0"/>
              </a:rPr>
              <a:t/>
            </a:r>
            <a:br>
              <a:rPr lang="ru-RU" sz="2400" dirty="0" smtClean="0">
                <a:latin typeface="Arial Black" pitchFamily="34" charset="0"/>
              </a:rPr>
            </a:br>
            <a:r>
              <a:rPr lang="ru-RU" sz="2000" dirty="0" smtClean="0">
                <a:latin typeface="Arial Black" pitchFamily="34" charset="0"/>
              </a:rPr>
              <a:t/>
            </a:r>
            <a:br>
              <a:rPr lang="ru-RU" sz="2000" dirty="0" smtClean="0">
                <a:latin typeface="Arial Black" pitchFamily="34" charset="0"/>
              </a:rPr>
            </a:br>
            <a:endParaRPr lang="ru-RU" sz="20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Конкуренция </a:t>
            </a:r>
            <a:r>
              <a:rPr lang="ru-RU" b="1" dirty="0" smtClean="0"/>
              <a:t>(от латинского «</a:t>
            </a:r>
            <a:r>
              <a:rPr lang="en-US" b="1" dirty="0" err="1" smtClean="0"/>
              <a:t>concurrere</a:t>
            </a:r>
            <a:r>
              <a:rPr lang="ru-RU" b="1" dirty="0" smtClean="0"/>
              <a:t>»-сталкиваться)означает соперничество между отдельными субъектами рыночного хозяйства за наиболее выгодные условия производства и реализации (купли и продажи) товаров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2928958" cy="100010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   Введение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4032250" y="857250"/>
            <a:ext cx="5111750" cy="6370638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Ключевым понятием, выражающим сущность рыночных отношений является понятие конкуренции (</a:t>
            </a:r>
            <a:r>
              <a:rPr lang="ru-RU" sz="1800" dirty="0" err="1" smtClean="0">
                <a:latin typeface="Arial" pitchFamily="34" charset="0"/>
                <a:cs typeface="Arial" pitchFamily="34" charset="0"/>
              </a:rPr>
              <a:t>competition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) . Конкуренция - это центр тяжести всей системы рыночного хозяйства, тип взаимоотношений между производителями по поводу установления цен и объемов предложения товаров на рынке. Это конкуренция между производителями. Аналогично определяется конкуренция между потребителями как взаимоотношения по поводу формирования цен и объема спроса на рынке. Стимулом , побуждающим человека к конкурентной борьбе , является стремление превзойти других . В соперничестве на рынках речь идет о заключении сделок и о долях участия в рыночной сфере .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latin typeface="Arial" pitchFamily="34" charset="0"/>
                <a:cs typeface="Arial" pitchFamily="34" charset="0"/>
              </a:rPr>
              <a:t>Конкурентная борьба - это динамический ( ускоряющий движение ) процесс. Он служит лучшему обеспечению рынка товарами.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pic>
        <p:nvPicPr>
          <p:cNvPr id="1026" name="Picture 2" descr="C:\Documents and Settings\Владелец\Рабочий стол\images[9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143248"/>
            <a:ext cx="2786082" cy="35029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714356"/>
            <a:ext cx="8229600" cy="4857783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1600" dirty="0" smtClean="0">
                <a:latin typeface="Arial Black" pitchFamily="34" charset="0"/>
              </a:rPr>
              <a:t>Суть конкуренции проявляется  в том, что она, с одной стороны, создает такие условия, за которые покупатель на рынке имеет великое множество возможностей для приобретения товаров, а продавец - для их реализации. С другой стороны, в обмене принимают участие две стороны, любая из которых ставит свои интересы выше интереса партнера. В результате и продавец, и покупатель при заключении соглашения должны идти на взаимный компромисс при определении цены, иначе соглашение не состоится, а каждый из них понесет убытки.</a:t>
            </a:r>
            <a:br>
              <a:rPr lang="ru-RU" sz="1600" dirty="0" smtClean="0">
                <a:latin typeface="Arial Black" pitchFamily="34" charset="0"/>
              </a:rPr>
            </a:br>
            <a:r>
              <a:rPr lang="ru-RU" sz="1600" dirty="0" smtClean="0">
                <a:latin typeface="Arial Black" pitchFamily="34" charset="0"/>
              </a:rPr>
              <a:t>Непременным условием конкуренции есть независимость субъектов рыночного отношения от определенных "высших" и внешних" сил. Эта независимость проявляется, во-первых, в возможности самостоятельно принимать решение о производстве или купле товаров или услуг; во-вторых, в свободе выбора рыночных партнеров. В процессе конкуренции хозяйствующие субъекты как бы взаимно контролируют друг друга. Конкуренция также является важным инструментом регулирования пропорций общественного производства в условиях рынка.</a:t>
            </a:r>
          </a:p>
          <a:p>
            <a:endParaRPr lang="ru-RU" sz="16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роцесс 1"/>
          <p:cNvSpPr/>
          <p:nvPr/>
        </p:nvSpPr>
        <p:spPr>
          <a:xfrm>
            <a:off x="714348" y="500042"/>
            <a:ext cx="1857388" cy="114300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Освоение продукции ранее не производимой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2786050" y="500042"/>
            <a:ext cx="1571636" cy="114300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Производство модернизирован ной продукции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500562" y="500042"/>
            <a:ext cx="1428760" cy="114300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Производство продукции высокого качества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143636" y="500042"/>
            <a:ext cx="1857388" cy="114300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Увеличение объемов производства при сокращении затрат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3000364" y="2571744"/>
            <a:ext cx="2571768" cy="785818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Экономические последствия        совершенной конкуренции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785786" y="4357694"/>
            <a:ext cx="1785950" cy="85725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Анархия,кризисы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3143240" y="4357694"/>
            <a:ext cx="1928826" cy="85725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Распыление производительных сил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Блок-схема: процесс 10"/>
          <p:cNvSpPr/>
          <p:nvPr/>
        </p:nvSpPr>
        <p:spPr>
          <a:xfrm>
            <a:off x="5786446" y="4357694"/>
            <a:ext cx="2214578" cy="857256"/>
          </a:xfrm>
          <a:prstGeom prst="flowChart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Расслоение общества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0800000">
            <a:off x="1928794" y="1714488"/>
            <a:ext cx="1071570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3214678" y="214311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 flipH="1" flipV="1">
            <a:off x="4358480" y="2142322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V="1">
            <a:off x="5572132" y="1714488"/>
            <a:ext cx="121444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10800000" flipV="1">
            <a:off x="1857356" y="3357562"/>
            <a:ext cx="114300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5572132" y="3357562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>
            <a:off x="3536149" y="3821909"/>
            <a:ext cx="92869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428596" y="6000768"/>
            <a:ext cx="75724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Рис.Экономические последствия совершенной конкуренции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1643050"/>
            <a:ext cx="8421793" cy="30469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Arial Black" pitchFamily="34" charset="0"/>
              </a:rPr>
              <a:t>С конкуренцией связываются такие негативные стороны  ее проявления,</a:t>
            </a:r>
          </a:p>
          <a:p>
            <a:r>
              <a:rPr lang="ru-RU" sz="2400" b="1" dirty="0" smtClean="0">
                <a:latin typeface="Arial Black" pitchFamily="34" charset="0"/>
              </a:rPr>
              <a:t>как </a:t>
            </a:r>
            <a:r>
              <a:rPr lang="ru-RU" sz="2400" b="1" dirty="0" err="1" smtClean="0">
                <a:latin typeface="Arial Black" pitchFamily="34" charset="0"/>
              </a:rPr>
              <a:t>разорение,обнищание</a:t>
            </a:r>
            <a:r>
              <a:rPr lang="ru-RU" sz="2400" b="1" dirty="0" smtClean="0">
                <a:latin typeface="Arial Black" pitchFamily="34" charset="0"/>
              </a:rPr>
              <a:t> определенной части </a:t>
            </a:r>
            <a:r>
              <a:rPr lang="ru-RU" sz="2400" b="1" dirty="0" err="1" smtClean="0">
                <a:latin typeface="Arial Black" pitchFamily="34" charset="0"/>
              </a:rPr>
              <a:t>населения,безработица</a:t>
            </a:r>
            <a:r>
              <a:rPr lang="ru-RU" sz="2400" b="1" dirty="0" smtClean="0">
                <a:latin typeface="Arial Black" pitchFamily="34" charset="0"/>
              </a:rPr>
              <a:t>,</a:t>
            </a:r>
          </a:p>
          <a:p>
            <a:r>
              <a:rPr lang="ru-RU" sz="2400" b="1" dirty="0" smtClean="0">
                <a:latin typeface="Arial Black" pitchFamily="34" charset="0"/>
              </a:rPr>
              <a:t>нестабильность, </a:t>
            </a:r>
            <a:r>
              <a:rPr lang="ru-RU" sz="2400" b="1" dirty="0" err="1" smtClean="0">
                <a:latin typeface="Arial Black" pitchFamily="34" charset="0"/>
              </a:rPr>
              <a:t>дифференциация,социальная</a:t>
            </a:r>
            <a:r>
              <a:rPr lang="ru-RU" sz="2400" b="1" dirty="0" smtClean="0">
                <a:latin typeface="Arial Black" pitchFamily="34" charset="0"/>
              </a:rPr>
              <a:t> несправедливость,</a:t>
            </a:r>
          </a:p>
          <a:p>
            <a:r>
              <a:rPr lang="ru-RU" sz="2400" b="1" dirty="0" err="1" smtClean="0">
                <a:latin typeface="Arial Black" pitchFamily="34" charset="0"/>
              </a:rPr>
              <a:t>инфляция,образование</a:t>
            </a:r>
            <a:r>
              <a:rPr lang="ru-RU" sz="2400" b="1" dirty="0" smtClean="0">
                <a:latin typeface="Arial Black" pitchFamily="34" charset="0"/>
              </a:rPr>
              <a:t> монополий и т.д.</a:t>
            </a:r>
            <a:endParaRPr lang="ru-RU" sz="2400" b="1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158" y="1285860"/>
            <a:ext cx="8358246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</a:t>
            </a:r>
            <a:r>
              <a:rPr kumimoji="0" lang="ru-RU" sz="2800" b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Функции конкуренции</a:t>
            </a:r>
          </a:p>
          <a:p>
            <a:pPr marL="0" marR="0" lvl="0" indent="190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b="1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190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Функция регулирования.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того чтобы устоять в борьбе, предприниматель должен предлагать изделия, которые предпочитает потребитель</a:t>
            </a:r>
            <a:b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(суверенитет потребителя). Отсюда и факторы производства под влиянием цены направляются в те отрасли, где в них существует наибольшая потребность.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42910" y="1071546"/>
            <a:ext cx="7929618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905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</a:rPr>
              <a:t>Функция мотивации.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</a:rPr>
              <a:t>Для предпринимателя конкуренция означает шанс и риск одновременно:</a:t>
            </a: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</a:rPr>
              <a:t>-предприятия, которые предлагают лучшую по качеству продукцию или производят ее с меньшими производственными затратами, получают вознаграждение в виде прибыли (позитивные санкции). Это стимулирует технический прогресс;</a:t>
            </a:r>
          </a:p>
          <a:p>
            <a:pPr marL="0" marR="0" lvl="0" indent="190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</a:rPr>
              <a:t>-предприятия, которые не реагируют на пожелания клиентов или нарушения правил конкуренции своими соперниками на рынке, получают наказание в виде убытков или вытесняются с рынка (негативные санкции).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904</Words>
  <Application>Microsoft Office PowerPoint</Application>
  <PresentationFormat>Экран (4:3)</PresentationFormat>
  <Paragraphs>126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Федеральное агенство по образованию Челябинский Государственный университет </vt:lpstr>
      <vt:lpstr>СОДЕРЖАНИЕ:</vt:lpstr>
      <vt:lpstr>1.Сущность конкуренции  </vt:lpstr>
      <vt:lpstr>   Введение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Виды конкуренции:</vt:lpstr>
      <vt:lpstr>Слайд 14</vt:lpstr>
      <vt:lpstr>Слайд 15</vt:lpstr>
      <vt:lpstr>Слайд 16</vt:lpstr>
      <vt:lpstr>Конкуренцию можно условно разделить на добросовестную и недобросовестную.</vt:lpstr>
      <vt:lpstr>СПИСОК ЛИТЕРАТУРЫ: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агенство по образованию Челябинский Государственный университет Институт экономики отраслей,бизнеса и администрирования Кафедра экономики отраслей и рынков</dc:title>
  <cp:lastModifiedBy>Admin</cp:lastModifiedBy>
  <cp:revision>60</cp:revision>
  <dcterms:modified xsi:type="dcterms:W3CDTF">2011-09-27T11:32:25Z</dcterms:modified>
</cp:coreProperties>
</file>