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59" r:id="rId5"/>
    <p:sldId id="260" r:id="rId6"/>
    <p:sldId id="263" r:id="rId7"/>
    <p:sldId id="262" r:id="rId8"/>
    <p:sldId id="264" r:id="rId9"/>
    <p:sldId id="258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54A18-6B97-4324-A225-96152A8DBC1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3B190-C1CA-49AD-820D-CB455D0397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29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AF8A-87F4-488D-8175-B3A515DFD630}" type="datetime1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1E2B-26B6-4C92-AF34-5CBBB316DEDC}" type="datetime1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B60DF-B89D-43E0-9913-9295A49FA939}" type="datetime1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5935-EA59-4025-BE9C-B4039A565073}" type="datetime1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3CA4-BBFF-4111-B9E9-1CDA398D83A4}" type="datetime1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7DD2-F583-43B0-9B81-7EE59B0F780C}" type="datetime1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1E1A-2CA0-47ED-BA69-82FDE26DFFC0}" type="datetime1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CDAD-CAD8-49DC-B95E-053C34849C20}" type="datetime1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9BBB1-21A0-42A6-BD0E-4A6EC0ADE10C}" type="datetime1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B61C-6037-4B2F-8802-39288301A597}" type="datetime1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043B-4CC2-4883-A618-D8849B7EF031}" type="datetime1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CBCB"/>
            </a:gs>
            <a:gs pos="13000">
              <a:srgbClr val="5F5F5F"/>
            </a:gs>
            <a:gs pos="22000">
              <a:srgbClr val="5F5F5F"/>
            </a:gs>
            <a:gs pos="66000">
              <a:srgbClr val="FFFFFF"/>
            </a:gs>
            <a:gs pos="73000">
              <a:srgbClr val="B2B2B2"/>
            </a:gs>
            <a:gs pos="86000">
              <a:srgbClr val="292929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5203-3B65-4994-B017-A37CEEED928B}" type="datetime1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chemeClr val="tx1"/>
              </a:gs>
              <a:gs pos="13000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75000"/>
                </a:schemeClr>
              </a:gs>
              <a:gs pos="50000">
                <a:schemeClr val="bg1"/>
              </a:gs>
              <a:gs pos="6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178563" y="6143644"/>
            <a:ext cx="506382" cy="596868"/>
            <a:chOff x="145224" y="6122214"/>
            <a:chExt cx="506382" cy="596868"/>
          </a:xfrm>
        </p:grpSpPr>
        <p:sp>
          <p:nvSpPr>
            <p:cNvPr id="18" name="Полилиния 17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13" name="Группа 1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12" name="Овал 11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5" name="Хорда 14">
                <a:hlinkClick r:id="" action="ppaction://hlinkshowjump?jump=endshow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Хорда 15">
                <a:hlinkClick r:id="" action="ppaction://hlinkshowjump?jump=endshow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1" name="Группа 20"/>
          <p:cNvGrpSpPr/>
          <p:nvPr/>
        </p:nvGrpSpPr>
        <p:grpSpPr>
          <a:xfrm>
            <a:off x="8429652" y="6143644"/>
            <a:ext cx="506382" cy="596868"/>
            <a:chOff x="145224" y="6122214"/>
            <a:chExt cx="506382" cy="596868"/>
          </a:xfrm>
        </p:grpSpPr>
        <p:sp>
          <p:nvSpPr>
            <p:cNvPr id="22" name="Полилиния 21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24" name="Группа 23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27" name="Овал 26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Овал 27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5" name="Хорда 24">
                <a:hlinkClick r:id="" action="ppaction://hlinkshowjump?jump=next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Хорда 25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8" name="Прямоугольник 37"/>
          <p:cNvSpPr/>
          <p:nvPr/>
        </p:nvSpPr>
        <p:spPr>
          <a:xfrm rot="10800000">
            <a:off x="0" y="0"/>
            <a:ext cx="9144000" cy="785794"/>
          </a:xfrm>
          <a:prstGeom prst="rect">
            <a:avLst/>
          </a:prstGeom>
          <a:gradFill>
            <a:gsLst>
              <a:gs pos="0">
                <a:schemeClr val="tx1"/>
              </a:gs>
              <a:gs pos="13000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75000"/>
                </a:schemeClr>
              </a:gs>
              <a:gs pos="50000">
                <a:schemeClr val="bg1"/>
              </a:gs>
              <a:gs pos="6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9" name="Группа 38"/>
          <p:cNvGrpSpPr/>
          <p:nvPr/>
        </p:nvGrpSpPr>
        <p:grpSpPr>
          <a:xfrm>
            <a:off x="8429652" y="73564"/>
            <a:ext cx="506382" cy="592568"/>
            <a:chOff x="8429652" y="75714"/>
            <a:chExt cx="506382" cy="592568"/>
          </a:xfrm>
        </p:grpSpPr>
        <p:sp>
          <p:nvSpPr>
            <p:cNvPr id="30" name="Полилиния 29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35" name="Овал 34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3" name="Хорда 32"/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Хорда 33"/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5" name="Заголовок 5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Решение неравенств с одной переменной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56" name="Подзаголовок 5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000" b="1" i="1" dirty="0" smtClean="0">
              <a:solidFill>
                <a:schemeClr val="bg1"/>
              </a:solidFill>
            </a:endParaRPr>
          </a:p>
          <a:p>
            <a:endParaRPr lang="ru-RU" sz="2000" b="1" i="1" dirty="0">
              <a:solidFill>
                <a:schemeClr val="bg1"/>
              </a:solidFill>
            </a:endParaRP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Учитель </a:t>
            </a:r>
            <a:r>
              <a:rPr lang="ru-RU" sz="2000" b="1" i="1" dirty="0">
                <a:solidFill>
                  <a:schemeClr val="bg1"/>
                </a:solidFill>
              </a:rPr>
              <a:t>математики: Зимина Марина Евгеньевна</a:t>
            </a:r>
          </a:p>
          <a:p>
            <a:r>
              <a:rPr lang="ru-RU" sz="2000" b="1" i="1" dirty="0">
                <a:solidFill>
                  <a:schemeClr val="bg1"/>
                </a:solidFill>
              </a:rPr>
              <a:t>МОУ «СОШ №8»</a:t>
            </a:r>
          </a:p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501090" y="142852"/>
            <a:ext cx="328586" cy="365125"/>
          </a:xfrm>
        </p:spPr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7786710" y="6143644"/>
            <a:ext cx="506382" cy="596868"/>
            <a:chOff x="145224" y="6122214"/>
            <a:chExt cx="506382" cy="596868"/>
          </a:xfrm>
        </p:grpSpPr>
        <p:sp>
          <p:nvSpPr>
            <p:cNvPr id="41" name="Полилиния 40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2" name="Группа 41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43" name="Группа 4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46" name="Овал 45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Овал 46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4" name="Хорда 43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Хорда 44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48" name="Группа 47"/>
          <p:cNvGrpSpPr/>
          <p:nvPr/>
        </p:nvGrpSpPr>
        <p:grpSpPr>
          <a:xfrm>
            <a:off x="178563" y="73564"/>
            <a:ext cx="506382" cy="592568"/>
            <a:chOff x="8429652" y="75714"/>
            <a:chExt cx="506382" cy="592568"/>
          </a:xfrm>
        </p:grpSpPr>
        <p:sp>
          <p:nvSpPr>
            <p:cNvPr id="49" name="Полилиния 48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0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53" name="Овал 52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1" name="Хорда 50">
              <a:hlinkClick r:id="" action="ppaction://hlinkshowjump?jump=firstslide"/>
            </p:cNvPr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Хорда 51">
              <a:hlinkClick r:id="" action="ppaction://hlinkshowjump?jump=firstslide"/>
            </p:cNvPr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Gabriola" pitchFamily="82" charset="0"/>
                <a:cs typeface="FreesiaUPC" pitchFamily="34" charset="-34"/>
              </a:rPr>
              <a:t>Всем спасибо за Урок</a:t>
            </a:r>
            <a:br>
              <a:rPr lang="ru-RU" sz="6000" dirty="0" smtClean="0">
                <a:solidFill>
                  <a:schemeClr val="bg1"/>
                </a:solidFill>
                <a:latin typeface="Gabriola" pitchFamily="82" charset="0"/>
                <a:cs typeface="FreesiaUPC" pitchFamily="34" charset="-34"/>
              </a:rPr>
            </a:br>
            <a:r>
              <a:rPr lang="ru-RU" sz="6000" dirty="0">
                <a:solidFill>
                  <a:schemeClr val="bg1"/>
                </a:solidFill>
                <a:latin typeface="Gabriola" pitchFamily="82" charset="0"/>
                <a:cs typeface="FreesiaUPC" pitchFamily="34" charset="-34"/>
              </a:rPr>
              <a:t/>
            </a:r>
            <a:br>
              <a:rPr lang="ru-RU" sz="6000" dirty="0">
                <a:solidFill>
                  <a:schemeClr val="bg1"/>
                </a:solidFill>
                <a:latin typeface="Gabriola" pitchFamily="82" charset="0"/>
                <a:cs typeface="FreesiaUPC" pitchFamily="34" charset="-34"/>
              </a:rPr>
            </a:br>
            <a:r>
              <a:rPr lang="ru-RU" sz="6000" dirty="0" smtClean="0">
                <a:solidFill>
                  <a:schemeClr val="bg1"/>
                </a:solidFill>
                <a:latin typeface="Gabriola" pitchFamily="82" charset="0"/>
                <a:cs typeface="FreesiaUPC" pitchFamily="34" charset="-34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Gabriola" pitchFamily="82" charset="0"/>
                <a:cs typeface="FreesiaUPC" pitchFamily="34" charset="-34"/>
              </a:rPr>
            </a:br>
            <a:r>
              <a:rPr lang="ru-RU" sz="6000" dirty="0">
                <a:solidFill>
                  <a:schemeClr val="bg1"/>
                </a:solidFill>
                <a:latin typeface="Gabriola" pitchFamily="82" charset="0"/>
                <a:cs typeface="FreesiaUPC" pitchFamily="34" charset="-34"/>
              </a:rPr>
              <a:t/>
            </a:r>
            <a:br>
              <a:rPr lang="ru-RU" sz="6000" dirty="0">
                <a:solidFill>
                  <a:schemeClr val="bg1"/>
                </a:solidFill>
                <a:latin typeface="Gabriola" pitchFamily="82" charset="0"/>
                <a:cs typeface="FreesiaUPC" pitchFamily="34" charset="-34"/>
              </a:rPr>
            </a:br>
            <a:r>
              <a:rPr lang="ru-RU" sz="6000" dirty="0" smtClean="0">
                <a:solidFill>
                  <a:schemeClr val="bg1"/>
                </a:solidFill>
                <a:latin typeface="Gabriola" pitchFamily="82" charset="0"/>
                <a:cs typeface="FreesiaUPC" pitchFamily="34" charset="-34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Gabriola" pitchFamily="82" charset="0"/>
                <a:cs typeface="FreesiaUPC" pitchFamily="34" charset="-34"/>
              </a:rPr>
            </a:br>
            <a:r>
              <a:rPr lang="ru-RU" sz="6000" smtClean="0">
                <a:solidFill>
                  <a:schemeClr val="bg1"/>
                </a:solidFill>
                <a:latin typeface="Gabriola" pitchFamily="82" charset="0"/>
                <a:cs typeface="FreesiaUPC" pitchFamily="34" charset="-34"/>
              </a:rPr>
              <a:t>ДО СВИДАНИЯ</a:t>
            </a:r>
            <a:endParaRPr lang="ru-RU" sz="6000" dirty="0">
              <a:solidFill>
                <a:schemeClr val="bg1"/>
              </a:solidFill>
              <a:latin typeface="Gabriola" pitchFamily="82" charset="0"/>
              <a:cs typeface="FreesiaUPC" pitchFamily="34" charset="-34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56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chemeClr val="tx1"/>
              </a:gs>
              <a:gs pos="13000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75000"/>
                </a:schemeClr>
              </a:gs>
              <a:gs pos="50000">
                <a:schemeClr val="bg1"/>
              </a:gs>
              <a:gs pos="6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9"/>
          <p:cNvGrpSpPr/>
          <p:nvPr/>
        </p:nvGrpSpPr>
        <p:grpSpPr>
          <a:xfrm>
            <a:off x="178563" y="6143644"/>
            <a:ext cx="506382" cy="596868"/>
            <a:chOff x="145224" y="6122214"/>
            <a:chExt cx="506382" cy="596868"/>
          </a:xfrm>
        </p:grpSpPr>
        <p:sp>
          <p:nvSpPr>
            <p:cNvPr id="18" name="Полилиния 17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16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6" name="Группа 1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12" name="Овал 11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5" name="Хорда 14">
                <a:hlinkClick r:id="" action="ppaction://hlinkshowjump?jump=endshow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Хорда 15">
                <a:hlinkClick r:id="" action="ppaction://hlinkshowjump?jump=endshow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" name="Группа 20"/>
          <p:cNvGrpSpPr/>
          <p:nvPr/>
        </p:nvGrpSpPr>
        <p:grpSpPr>
          <a:xfrm>
            <a:off x="8429652" y="6143644"/>
            <a:ext cx="506382" cy="596868"/>
            <a:chOff x="145224" y="6122214"/>
            <a:chExt cx="506382" cy="596868"/>
          </a:xfrm>
        </p:grpSpPr>
        <p:sp>
          <p:nvSpPr>
            <p:cNvPr id="22" name="Полилиния 21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" name="Группа 22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9" name="Группа 23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27" name="Овал 26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Овал 27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5" name="Хорда 24">
                <a:hlinkClick r:id="" action="ppaction://hlinkshowjump?jump=next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Хорда 25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8" name="Прямоугольник 37"/>
          <p:cNvSpPr/>
          <p:nvPr/>
        </p:nvSpPr>
        <p:spPr>
          <a:xfrm rot="10800000">
            <a:off x="0" y="0"/>
            <a:ext cx="9144000" cy="785794"/>
          </a:xfrm>
          <a:prstGeom prst="rect">
            <a:avLst/>
          </a:prstGeom>
          <a:gradFill>
            <a:gsLst>
              <a:gs pos="0">
                <a:schemeClr val="tx1"/>
              </a:gs>
              <a:gs pos="13000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75000"/>
                </a:schemeClr>
              </a:gs>
              <a:gs pos="50000">
                <a:schemeClr val="bg1"/>
              </a:gs>
              <a:gs pos="6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38"/>
          <p:cNvGrpSpPr/>
          <p:nvPr/>
        </p:nvGrpSpPr>
        <p:grpSpPr>
          <a:xfrm>
            <a:off x="8429652" y="73564"/>
            <a:ext cx="506382" cy="592568"/>
            <a:chOff x="8429652" y="75714"/>
            <a:chExt cx="506382" cy="592568"/>
          </a:xfrm>
        </p:grpSpPr>
        <p:sp>
          <p:nvSpPr>
            <p:cNvPr id="30" name="Полилиния 29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35" name="Овал 34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3" name="Хорда 32"/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Хорда 33"/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Цели нашего урока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6" name="Подзаголовок 55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000660"/>
          </a:xfrm>
          <a:solidFill>
            <a:schemeClr val="bg1"/>
          </a:solidFill>
          <a:ln>
            <a:solidFill>
              <a:schemeClr val="bg1"/>
            </a:solidFill>
          </a:ln>
          <a:effectLst>
            <a:innerShdw blurRad="266700" dist="1524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ru-RU" sz="1800" dirty="0" smtClean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FontTx/>
              <a:buChar char="-"/>
            </a:pPr>
            <a:endParaRPr lang="ru-RU" sz="1800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Определение неравенства с одной переменной</a:t>
            </a:r>
          </a:p>
          <a:p>
            <a:pPr marL="0" indent="0">
              <a:buNone/>
            </a:pPr>
            <a:endParaRPr lang="ru-RU" sz="1800" dirty="0" smtClean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Что значит решить неравенство</a:t>
            </a:r>
          </a:p>
          <a:p>
            <a:pPr marL="0" indent="0">
              <a:buNone/>
            </a:pPr>
            <a:endParaRPr lang="ru-RU" sz="1800" dirty="0" smtClean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Свойства, которые применяются при решении неравенств</a:t>
            </a:r>
          </a:p>
          <a:p>
            <a:pPr marL="0" indent="0">
              <a:buNone/>
            </a:pPr>
            <a:endParaRPr lang="ru-RU" sz="1800" dirty="0" smtClean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Алгоритм решения неравенств</a:t>
            </a:r>
            <a:endParaRPr lang="ru-RU" sz="1800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429652" y="142852"/>
            <a:ext cx="400024" cy="365125"/>
          </a:xfrm>
        </p:spPr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2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3" name="Группа 39"/>
          <p:cNvGrpSpPr/>
          <p:nvPr/>
        </p:nvGrpSpPr>
        <p:grpSpPr>
          <a:xfrm>
            <a:off x="7786710" y="6143644"/>
            <a:ext cx="506382" cy="596868"/>
            <a:chOff x="145224" y="6122214"/>
            <a:chExt cx="506382" cy="596868"/>
          </a:xfrm>
        </p:grpSpPr>
        <p:sp>
          <p:nvSpPr>
            <p:cNvPr id="41" name="Полилиния 40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41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17" name="Группа 4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46" name="Овал 45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Овал 46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4" name="Хорда 43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Хорда 44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9" name="Группа 47"/>
          <p:cNvGrpSpPr/>
          <p:nvPr/>
        </p:nvGrpSpPr>
        <p:grpSpPr>
          <a:xfrm>
            <a:off x="178563" y="73564"/>
            <a:ext cx="506382" cy="592568"/>
            <a:chOff x="8429652" y="75714"/>
            <a:chExt cx="506382" cy="592568"/>
          </a:xfrm>
        </p:grpSpPr>
        <p:sp>
          <p:nvSpPr>
            <p:cNvPr id="49" name="Полилиния 48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53" name="Овал 52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1" name="Хорда 50">
              <a:hlinkClick r:id="" action="ppaction://hlinkshowjump?jump=firstslide"/>
            </p:cNvPr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Хорда 51">
              <a:hlinkClick r:id="" action="ppaction://hlinkshowjump?jump=firstslide"/>
            </p:cNvPr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chemeClr val="tx1"/>
              </a:gs>
              <a:gs pos="13000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75000"/>
                </a:schemeClr>
              </a:gs>
              <a:gs pos="50000">
                <a:schemeClr val="bg1"/>
              </a:gs>
              <a:gs pos="6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9"/>
          <p:cNvGrpSpPr/>
          <p:nvPr/>
        </p:nvGrpSpPr>
        <p:grpSpPr>
          <a:xfrm>
            <a:off x="178563" y="6143644"/>
            <a:ext cx="506382" cy="596868"/>
            <a:chOff x="145224" y="6122214"/>
            <a:chExt cx="506382" cy="596868"/>
          </a:xfrm>
        </p:grpSpPr>
        <p:sp>
          <p:nvSpPr>
            <p:cNvPr id="18" name="Полилиния 17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16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6" name="Группа 1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12" name="Овал 11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5" name="Хорда 14">
                <a:hlinkClick r:id="" action="ppaction://hlinkshowjump?jump=endshow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Хорда 15">
                <a:hlinkClick r:id="" action="ppaction://hlinkshowjump?jump=endshow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" name="Группа 20"/>
          <p:cNvGrpSpPr/>
          <p:nvPr/>
        </p:nvGrpSpPr>
        <p:grpSpPr>
          <a:xfrm>
            <a:off x="8429652" y="6143644"/>
            <a:ext cx="506382" cy="596868"/>
            <a:chOff x="145224" y="6122214"/>
            <a:chExt cx="506382" cy="596868"/>
          </a:xfrm>
        </p:grpSpPr>
        <p:sp>
          <p:nvSpPr>
            <p:cNvPr id="22" name="Полилиния 21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" name="Группа 22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9" name="Группа 23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27" name="Овал 26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Овал 27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5" name="Хорда 24">
                <a:hlinkClick r:id="" action="ppaction://hlinkshowjump?jump=next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Хорда 25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8" name="Прямоугольник 37"/>
          <p:cNvSpPr/>
          <p:nvPr/>
        </p:nvSpPr>
        <p:spPr>
          <a:xfrm rot="10800000">
            <a:off x="0" y="0"/>
            <a:ext cx="9144000" cy="785794"/>
          </a:xfrm>
          <a:prstGeom prst="rect">
            <a:avLst/>
          </a:prstGeom>
          <a:gradFill>
            <a:gsLst>
              <a:gs pos="0">
                <a:schemeClr val="tx1"/>
              </a:gs>
              <a:gs pos="13000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75000"/>
                </a:schemeClr>
              </a:gs>
              <a:gs pos="50000">
                <a:schemeClr val="bg1"/>
              </a:gs>
              <a:gs pos="6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38"/>
          <p:cNvGrpSpPr/>
          <p:nvPr/>
        </p:nvGrpSpPr>
        <p:grpSpPr>
          <a:xfrm>
            <a:off x="8429652" y="73564"/>
            <a:ext cx="506382" cy="592568"/>
            <a:chOff x="8429652" y="75714"/>
            <a:chExt cx="506382" cy="592568"/>
          </a:xfrm>
        </p:grpSpPr>
        <p:sp>
          <p:nvSpPr>
            <p:cNvPr id="30" name="Полилиния 29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35" name="Овал 34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3" name="Хорда 32"/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Хорда 33"/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Проверка домашнего задания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одзаголовок 55"/>
              <p:cNvSpPr>
                <a:spLocks noGrp="1"/>
              </p:cNvSpPr>
              <p:nvPr>
                <p:ph idx="1"/>
              </p:nvPr>
            </p:nvSpPr>
            <p:spPr>
              <a:xfrm>
                <a:off x="214282" y="928670"/>
                <a:ext cx="8715436" cy="5000660"/>
              </a:xfr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innerShdw blurRad="266700" dist="152400" dir="13500000">
                  <a:prstClr val="black">
                    <a:alpha val="50000"/>
                  </a:prstClr>
                </a:innerShdw>
              </a:effectLst>
            </p:spPr>
            <p:txBody>
              <a:bodyPr>
                <a:normAutofit/>
              </a:bodyPr>
              <a:lstStyle/>
              <a:p>
                <a:pPr marL="0" indent="358775">
                  <a:buNone/>
                </a:pP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№86 четные</a:t>
                </a:r>
                <a:endParaRPr lang="ru-RU" sz="1800" dirty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358775">
                  <a:buNone/>
                </a:pP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&gt;0</m:t>
                    </m:r>
                  </m:oMath>
                </a14:m>
                <a:r>
                  <a:rPr lang="en-US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</a:t>
                </a:r>
                <a:endParaRPr lang="ru-RU" sz="1800" dirty="0" smtClean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358775">
                  <a:buNone/>
                </a:pPr>
                <a:r>
                  <a:rPr lang="ru-RU" sz="1800" dirty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</a:t>
                </a: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</a:t>
                </a:r>
                <a:r>
                  <a:rPr lang="en-US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4) </a:t>
                </a:r>
                <a14:m>
                  <m:oMath xmlns:m="http://schemas.openxmlformats.org/officeDocument/2006/math">
                    <m:r>
                      <a:rPr lang="ru-RU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ни при каком у</m:t>
                    </m:r>
                  </m:oMath>
                </a14:m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	</a:t>
                </a:r>
              </a:p>
              <a:p>
                <a:pPr marL="0" indent="358775">
                  <a:buNone/>
                </a:pPr>
                <a:r>
                  <a:rPr lang="ru-RU" sz="1800" dirty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</a:t>
                </a: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			6)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≠−2</m:t>
                    </m:r>
                  </m:oMath>
                </a14:m>
                <a:r>
                  <a:rPr lang="en-US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</a:t>
                </a:r>
              </a:p>
              <a:p>
                <a:pPr marL="0" indent="358775">
                  <a:buNone/>
                </a:pPr>
                <a:endParaRPr lang="en-US" sz="1800" dirty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358775">
                  <a:buNone/>
                </a:pP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№</a:t>
                </a:r>
                <a:r>
                  <a:rPr lang="en-US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87 </a:t>
                </a: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четные</a:t>
                </a:r>
              </a:p>
              <a:p>
                <a:pPr marL="0" indent="358775">
                  <a:buNone/>
                </a:pP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2) при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&lt;0       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&lt;2</m:t>
                    </m:r>
                  </m:oMath>
                </a14:m>
                <a:r>
                  <a:rPr lang="en-US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	</a:t>
                </a:r>
                <a:endParaRPr lang="ru-RU" sz="1800" dirty="0" smtClean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358775">
                  <a:buNone/>
                </a:pPr>
                <a:r>
                  <a:rPr lang="ru-RU" sz="1800" dirty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</a:t>
                </a: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		</a:t>
                </a:r>
                <a:r>
                  <a:rPr lang="en-US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4) </a:t>
                </a: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при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≤−5      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≤0</m:t>
                    </m:r>
                  </m:oMath>
                </a14:m>
                <a:endParaRPr lang="ru-RU" sz="1800" dirty="0" smtClean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6" name="Подзаголовок 5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4282" y="928670"/>
                <a:ext cx="8715436" cy="5000660"/>
              </a:xfrm>
              <a:blipFill rotWithShape="1">
                <a:blip r:embed="rId3"/>
                <a:stretch>
                  <a:fillRect t="-608"/>
                </a:stretch>
              </a:blipFill>
              <a:ln>
                <a:solidFill>
                  <a:schemeClr val="bg1"/>
                </a:solidFill>
              </a:ln>
              <a:effectLst>
                <a:innerShdw blurRad="266700" dist="152400" dir="13500000">
                  <a:prstClr val="black">
                    <a:alpha val="50000"/>
                  </a:prstClr>
                </a:inn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429652" y="142852"/>
            <a:ext cx="400024" cy="365125"/>
          </a:xfrm>
        </p:spPr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3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3" name="Группа 39"/>
          <p:cNvGrpSpPr/>
          <p:nvPr/>
        </p:nvGrpSpPr>
        <p:grpSpPr>
          <a:xfrm>
            <a:off x="7786710" y="6143644"/>
            <a:ext cx="506382" cy="596868"/>
            <a:chOff x="145224" y="6122214"/>
            <a:chExt cx="506382" cy="596868"/>
          </a:xfrm>
        </p:grpSpPr>
        <p:sp>
          <p:nvSpPr>
            <p:cNvPr id="41" name="Полилиния 40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41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17" name="Группа 4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46" name="Овал 45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Овал 46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4" name="Хорда 43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Хорда 44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9" name="Группа 47"/>
          <p:cNvGrpSpPr/>
          <p:nvPr/>
        </p:nvGrpSpPr>
        <p:grpSpPr>
          <a:xfrm>
            <a:off x="178563" y="73564"/>
            <a:ext cx="506382" cy="592568"/>
            <a:chOff x="8429652" y="75714"/>
            <a:chExt cx="506382" cy="592568"/>
          </a:xfrm>
        </p:grpSpPr>
        <p:sp>
          <p:nvSpPr>
            <p:cNvPr id="49" name="Полилиния 48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53" name="Овал 52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1" name="Хорда 50">
              <a:hlinkClick r:id="" action="ppaction://hlinkshowjump?jump=firstslide"/>
            </p:cNvPr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Хорда 51">
              <a:hlinkClick r:id="" action="ppaction://hlinkshowjump?jump=firstslide"/>
            </p:cNvPr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79827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chemeClr val="tx1"/>
              </a:gs>
              <a:gs pos="13000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75000"/>
                </a:schemeClr>
              </a:gs>
              <a:gs pos="50000">
                <a:schemeClr val="bg1"/>
              </a:gs>
              <a:gs pos="6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9"/>
          <p:cNvGrpSpPr/>
          <p:nvPr/>
        </p:nvGrpSpPr>
        <p:grpSpPr>
          <a:xfrm>
            <a:off x="178563" y="6143644"/>
            <a:ext cx="506382" cy="596868"/>
            <a:chOff x="145224" y="6122214"/>
            <a:chExt cx="506382" cy="596868"/>
          </a:xfrm>
        </p:grpSpPr>
        <p:sp>
          <p:nvSpPr>
            <p:cNvPr id="18" name="Полилиния 17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16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6" name="Группа 1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12" name="Овал 11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5" name="Хорда 14">
                <a:hlinkClick r:id="" action="ppaction://hlinkshowjump?jump=endshow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Хорда 15">
                <a:hlinkClick r:id="" action="ppaction://hlinkshowjump?jump=endshow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" name="Группа 20"/>
          <p:cNvGrpSpPr/>
          <p:nvPr/>
        </p:nvGrpSpPr>
        <p:grpSpPr>
          <a:xfrm>
            <a:off x="8429652" y="6143644"/>
            <a:ext cx="506382" cy="596868"/>
            <a:chOff x="145224" y="6122214"/>
            <a:chExt cx="506382" cy="596868"/>
          </a:xfrm>
        </p:grpSpPr>
        <p:sp>
          <p:nvSpPr>
            <p:cNvPr id="22" name="Полилиния 21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" name="Группа 22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9" name="Группа 23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27" name="Овал 26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Овал 27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5" name="Хорда 24">
                <a:hlinkClick r:id="" action="ppaction://hlinkshowjump?jump=next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Хорда 25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8" name="Прямоугольник 37"/>
          <p:cNvSpPr/>
          <p:nvPr/>
        </p:nvSpPr>
        <p:spPr>
          <a:xfrm rot="10800000">
            <a:off x="0" y="0"/>
            <a:ext cx="9144000" cy="785794"/>
          </a:xfrm>
          <a:prstGeom prst="rect">
            <a:avLst/>
          </a:prstGeom>
          <a:gradFill>
            <a:gsLst>
              <a:gs pos="0">
                <a:schemeClr val="tx1"/>
              </a:gs>
              <a:gs pos="13000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75000"/>
                </a:schemeClr>
              </a:gs>
              <a:gs pos="50000">
                <a:schemeClr val="bg1"/>
              </a:gs>
              <a:gs pos="6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38"/>
          <p:cNvGrpSpPr/>
          <p:nvPr/>
        </p:nvGrpSpPr>
        <p:grpSpPr>
          <a:xfrm>
            <a:off x="8429652" y="73564"/>
            <a:ext cx="506382" cy="592568"/>
            <a:chOff x="8429652" y="75714"/>
            <a:chExt cx="506382" cy="592568"/>
          </a:xfrm>
        </p:grpSpPr>
        <p:sp>
          <p:nvSpPr>
            <p:cNvPr id="30" name="Полилиния 29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35" name="Овал 34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3" name="Хорда 32"/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Хорда 33"/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Устная работа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одзаголовок 55"/>
              <p:cNvSpPr>
                <a:spLocks noGrp="1"/>
              </p:cNvSpPr>
              <p:nvPr>
                <p:ph idx="1"/>
              </p:nvPr>
            </p:nvSpPr>
            <p:spPr>
              <a:xfrm>
                <a:off x="214282" y="928670"/>
                <a:ext cx="8715436" cy="5000660"/>
              </a:xfr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innerShdw blurRad="266700" dist="152400" dir="13500000">
                  <a:prstClr val="black">
                    <a:alpha val="50000"/>
                  </a:prstClr>
                </a:innerShdw>
              </a:effectLst>
            </p:spPr>
            <p:txBody>
              <a:bodyPr>
                <a:normAutofit/>
              </a:bodyPr>
              <a:lstStyle/>
              <a:p>
                <a:pPr marL="0" indent="358775">
                  <a:buNone/>
                </a:pP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а)   Дано верное числовое неравенство:      5</a:t>
                </a:r>
                <a:r>
                  <a:rPr lang="en-US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&gt;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;</a:t>
                </a:r>
                <a:r>
                  <a:rPr lang="en-US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 	-3&lt;1</a:t>
                </a: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:</a:t>
                </a:r>
                <a:endParaRPr lang="en-US" sz="1800" dirty="0" smtClean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358775">
                  <a:buNone/>
                </a:pP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Умножить обе части неравенства на число: 2;  -2;  -1;  3;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ru-RU" sz="1800" b="0" i="1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800" b="0" i="1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ru-RU" sz="1800" dirty="0" smtClean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358775">
                  <a:buNone/>
                </a:pPr>
                <a:r>
                  <a:rPr lang="ru-RU" sz="1800" dirty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б</a:t>
                </a: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)  Разделить на числа:  2;  -2;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ru-RU" sz="1800" b="0" i="1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800" b="0" i="1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;</m:t>
                    </m:r>
                  </m:oMath>
                </a14:m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 </a:t>
                </a:r>
                <a14:m>
                  <m:oMath xmlns:m="http://schemas.openxmlformats.org/officeDocument/2006/math">
                    <m:r>
                      <a:rPr lang="ru-RU" sz="1800" b="0" i="0" dirty="0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800" i="1" dirty="0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ru-RU" sz="1800" b="0" i="1" dirty="0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800" b="0" i="1" dirty="0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обе части неравенства:</a:t>
                </a:r>
              </a:p>
              <a:p>
                <a:pPr marL="0" indent="358775">
                  <a:buNone/>
                </a:pPr>
                <a:r>
                  <a:rPr lang="ru-RU" sz="1800" dirty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</a:t>
                </a:r>
                <a14:m>
                  <m:oMath xmlns:m="http://schemas.openxmlformats.org/officeDocument/2006/math">
                    <m:r>
                      <a:rPr lang="ru-RU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2</m:t>
                    </m:r>
                    <m:r>
                      <a:rPr lang="ru-RU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&gt;−4</m:t>
                    </m:r>
                  </m:oMath>
                </a14:m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;		</a:t>
                </a:r>
                <a14:m>
                  <m:oMath xmlns:m="http://schemas.openxmlformats.org/officeDocument/2006/math">
                    <m:r>
                      <a:rPr lang="ru-RU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−16</m:t>
                    </m:r>
                    <m:r>
                      <a:rPr lang="ru-RU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&gt;−8</m:t>
                    </m:r>
                  </m:oMath>
                </a14:m>
                <a:endParaRPr lang="ru-RU" sz="1800" dirty="0" smtClean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358775">
                  <a:buNone/>
                </a:pPr>
                <a:endParaRPr lang="ru-RU" sz="1800" dirty="0" smtClean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358775">
                  <a:buNone/>
                </a:pP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в) На рисунке изображен график функции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𝑘𝑥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𝑏</m:t>
                    </m:r>
                    <m:r>
                      <a:rPr lang="en-US" sz="1800" b="0" i="0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.</m:t>
                    </m:r>
                  </m:oMath>
                </a14:m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С помощью графика решить:</a:t>
                </a:r>
              </a:p>
              <a:p>
                <a:pPr marL="0" indent="358775">
                  <a:buNone/>
                </a:pPr>
                <a:r>
                  <a:rPr lang="ru-RU" sz="1800" dirty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</a:t>
                </a: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1) уравнение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=0; </m:t>
                    </m:r>
                  </m:oMath>
                </a14:m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2) неравенства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&gt;0;   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≤0</m:t>
                    </m:r>
                  </m:oMath>
                </a14:m>
                <a:r>
                  <a:rPr lang="en-US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.</a:t>
                </a:r>
                <a:endParaRPr lang="ru-RU" sz="1800" dirty="0" smtClean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358775">
                  <a:buNone/>
                </a:pP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	</a:t>
                </a:r>
                <a:endParaRPr lang="en-US" sz="1800" dirty="0" smtClean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358775">
                  <a:buNone/>
                </a:pPr>
                <a:endParaRPr lang="en-US" sz="1800" dirty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358775">
                  <a:buNone/>
                </a:pPr>
                <a:endParaRPr lang="en-US" sz="1800" dirty="0" smtClean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358775">
                  <a:buNone/>
                </a:pPr>
                <a:endParaRPr lang="ru-RU" sz="1800" dirty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358775">
                  <a:buNone/>
                </a:pP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г) Решить уравнение: 1)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3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−1=2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;</m:t>
                    </m:r>
                  </m:oMath>
                </a14:m>
                <a:r>
                  <a:rPr lang="en-US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2)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−2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=3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+1;</m:t>
                    </m:r>
                    <m:r>
                      <a:rPr lang="en-US" sz="1800" b="0" i="0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         3)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3</m:t>
                    </m:r>
                    <m:d>
                      <m:dPr>
                        <m:ctrlPr>
                          <a:rPr lang="en-US" sz="1800" b="0" i="1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=2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.</m:t>
                    </m:r>
                  </m:oMath>
                </a14:m>
                <a:endParaRPr lang="ru-RU" sz="1800" dirty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6" name="Подзаголовок 5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4282" y="928670"/>
                <a:ext cx="8715436" cy="5000660"/>
              </a:xfrm>
              <a:blipFill rotWithShape="1">
                <a:blip r:embed="rId3"/>
                <a:stretch>
                  <a:fillRect r="-698"/>
                </a:stretch>
              </a:blipFill>
              <a:ln>
                <a:solidFill>
                  <a:schemeClr val="bg1"/>
                </a:solidFill>
              </a:ln>
              <a:effectLst>
                <a:innerShdw blurRad="266700" dist="152400" dir="13500000">
                  <a:prstClr val="black">
                    <a:alpha val="50000"/>
                  </a:prstClr>
                </a:inn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429652" y="142852"/>
            <a:ext cx="400024" cy="365125"/>
          </a:xfrm>
        </p:spPr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4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3" name="Группа 39"/>
          <p:cNvGrpSpPr/>
          <p:nvPr/>
        </p:nvGrpSpPr>
        <p:grpSpPr>
          <a:xfrm>
            <a:off x="7786710" y="6143644"/>
            <a:ext cx="506382" cy="596868"/>
            <a:chOff x="145224" y="6122214"/>
            <a:chExt cx="506382" cy="596868"/>
          </a:xfrm>
        </p:grpSpPr>
        <p:sp>
          <p:nvSpPr>
            <p:cNvPr id="41" name="Полилиния 40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41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17" name="Группа 4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46" name="Овал 45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Овал 46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4" name="Хорда 43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Хорда 44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9" name="Группа 47"/>
          <p:cNvGrpSpPr/>
          <p:nvPr/>
        </p:nvGrpSpPr>
        <p:grpSpPr>
          <a:xfrm>
            <a:off x="178563" y="73564"/>
            <a:ext cx="506382" cy="592568"/>
            <a:chOff x="8429652" y="75714"/>
            <a:chExt cx="506382" cy="592568"/>
          </a:xfrm>
        </p:grpSpPr>
        <p:sp>
          <p:nvSpPr>
            <p:cNvPr id="49" name="Полилиния 48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53" name="Овал 52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1" name="Хорда 50">
              <a:hlinkClick r:id="" action="ppaction://hlinkshowjump?jump=firstslide"/>
            </p:cNvPr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Хорда 51">
              <a:hlinkClick r:id="" action="ppaction://hlinkshowjump?jump=firstslide"/>
            </p:cNvPr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429000"/>
            <a:ext cx="1627681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489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chemeClr val="tx1"/>
              </a:gs>
              <a:gs pos="13000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75000"/>
                </a:schemeClr>
              </a:gs>
              <a:gs pos="50000">
                <a:schemeClr val="bg1"/>
              </a:gs>
              <a:gs pos="6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9"/>
          <p:cNvGrpSpPr/>
          <p:nvPr/>
        </p:nvGrpSpPr>
        <p:grpSpPr>
          <a:xfrm>
            <a:off x="178563" y="6143644"/>
            <a:ext cx="506382" cy="596868"/>
            <a:chOff x="145224" y="6122214"/>
            <a:chExt cx="506382" cy="596868"/>
          </a:xfrm>
        </p:grpSpPr>
        <p:sp>
          <p:nvSpPr>
            <p:cNvPr id="18" name="Полилиния 17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16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6" name="Группа 1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12" name="Овал 11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5" name="Хорда 14">
                <a:hlinkClick r:id="" action="ppaction://hlinkshowjump?jump=endshow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Хорда 15">
                <a:hlinkClick r:id="" action="ppaction://hlinkshowjump?jump=endshow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" name="Группа 20"/>
          <p:cNvGrpSpPr/>
          <p:nvPr/>
        </p:nvGrpSpPr>
        <p:grpSpPr>
          <a:xfrm>
            <a:off x="8429652" y="6143644"/>
            <a:ext cx="506382" cy="596868"/>
            <a:chOff x="145224" y="6122214"/>
            <a:chExt cx="506382" cy="596868"/>
          </a:xfrm>
        </p:grpSpPr>
        <p:sp>
          <p:nvSpPr>
            <p:cNvPr id="22" name="Полилиния 21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" name="Группа 22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9" name="Группа 23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27" name="Овал 26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Овал 27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5" name="Хорда 24">
                <a:hlinkClick r:id="" action="ppaction://hlinkshowjump?jump=next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Хорда 25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8" name="Прямоугольник 37"/>
          <p:cNvSpPr/>
          <p:nvPr/>
        </p:nvSpPr>
        <p:spPr>
          <a:xfrm rot="10800000">
            <a:off x="0" y="0"/>
            <a:ext cx="9144000" cy="785794"/>
          </a:xfrm>
          <a:prstGeom prst="rect">
            <a:avLst/>
          </a:prstGeom>
          <a:gradFill>
            <a:gsLst>
              <a:gs pos="0">
                <a:schemeClr val="tx1"/>
              </a:gs>
              <a:gs pos="13000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75000"/>
                </a:schemeClr>
              </a:gs>
              <a:gs pos="50000">
                <a:schemeClr val="bg1"/>
              </a:gs>
              <a:gs pos="6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38"/>
          <p:cNvGrpSpPr/>
          <p:nvPr/>
        </p:nvGrpSpPr>
        <p:grpSpPr>
          <a:xfrm>
            <a:off x="8429652" y="73564"/>
            <a:ext cx="506382" cy="592568"/>
            <a:chOff x="8429652" y="75714"/>
            <a:chExt cx="506382" cy="592568"/>
          </a:xfrm>
        </p:grpSpPr>
        <p:sp>
          <p:nvSpPr>
            <p:cNvPr id="30" name="Полилиния 29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35" name="Овал 34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3" name="Хорда 32"/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Хорда 33"/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Объяснение нового материала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одзаголовок 55"/>
              <p:cNvSpPr>
                <a:spLocks noGrp="1"/>
              </p:cNvSpPr>
              <p:nvPr>
                <p:ph idx="1"/>
              </p:nvPr>
            </p:nvSpPr>
            <p:spPr>
              <a:xfrm>
                <a:off x="214282" y="928670"/>
                <a:ext cx="8715436" cy="5000660"/>
              </a:xfr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innerShdw blurRad="266700" dist="152400" dir="13500000">
                  <a:prstClr val="black">
                    <a:alpha val="50000"/>
                  </a:prstClr>
                </a:innerShdw>
              </a:effectLst>
            </p:spPr>
            <p:txBody>
              <a:bodyPr>
                <a:normAutofit/>
              </a:bodyPr>
              <a:lstStyle/>
              <a:p>
                <a:pPr marL="0" indent="358775">
                  <a:buNone/>
                </a:pP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Решить неравенство: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+1&gt;7−2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.</a:t>
                </a:r>
                <a:endParaRPr lang="ru-RU" sz="1800" dirty="0" smtClean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358775">
                  <a:buNone/>
                </a:pPr>
                <a:r>
                  <a:rPr lang="ru-RU" sz="1800" dirty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Р</a:t>
                </a: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ешение. </a:t>
                </a:r>
                <a:endParaRPr lang="ru-RU" sz="1800" b="0" i="1" dirty="0" smtClean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ambria Math"/>
                </a:endParaRPr>
              </a:p>
              <a:p>
                <a:pPr marL="0" indent="358775">
                  <a:buNone/>
                </a:pPr>
                <a:r>
                  <a:rPr lang="ru-RU" sz="1800" b="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+2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&gt;7−1</m:t>
                    </m:r>
                    <m:r>
                      <a:rPr lang="en-US" sz="1800" b="0" i="0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</a:p>
              <a:p>
                <a:pPr marL="0" indent="358775">
                  <a:buNone/>
                </a:pPr>
                <a:r>
                  <a:rPr lang="ru-RU" sz="1800" dirty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3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&gt;6</m:t>
                    </m:r>
                  </m:oMath>
                </a14:m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,</a:t>
                </a:r>
                <a:endParaRPr lang="en-US" sz="1800" dirty="0" smtClean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358775">
                  <a:buNone/>
                </a:pPr>
                <a:r>
                  <a:rPr lang="en-US" sz="1800" dirty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&gt;2</m:t>
                    </m:r>
                  </m:oMath>
                </a14:m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.</a:t>
                </a:r>
              </a:p>
              <a:p>
                <a:pPr marL="0" indent="358775">
                  <a:buNone/>
                </a:pPr>
                <a:endParaRPr lang="ru-RU" sz="1800" dirty="0" smtClean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358775">
                  <a:buNone/>
                </a:pPr>
                <a:endParaRPr lang="ru-RU" sz="1800" dirty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358775">
                  <a:buNone/>
                </a:pPr>
                <a:endParaRPr lang="ru-RU" sz="1800" dirty="0" smtClean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358775">
                  <a:buNone/>
                </a:pPr>
                <a:r>
                  <a:rPr lang="ru-RU" sz="1800" dirty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∈(2; +∞)</m:t>
                    </m:r>
                  </m:oMath>
                </a14:m>
                <a:endParaRPr lang="en-US" sz="1800" dirty="0" smtClean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358775">
                  <a:buNone/>
                </a:pPr>
                <a:endParaRPr lang="en-US" sz="1800" dirty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358775">
                  <a:buNone/>
                </a:pPr>
                <a:r>
                  <a:rPr lang="en-US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</a:t>
                </a: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Ответ:</a:t>
                </a:r>
                <a:r>
                  <a:rPr lang="en-US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∈(2; +∞)</m:t>
                    </m:r>
                  </m:oMath>
                </a14:m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.</a:t>
                </a:r>
              </a:p>
            </p:txBody>
          </p:sp>
        </mc:Choice>
        <mc:Fallback xmlns="">
          <p:sp>
            <p:nvSpPr>
              <p:cNvPr id="56" name="Подзаголовок 5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4282" y="928670"/>
                <a:ext cx="8715436" cy="5000660"/>
              </a:xfrm>
              <a:blipFill rotWithShape="1">
                <a:blip r:embed="rId3"/>
                <a:stretch>
                  <a:fillRect t="-608"/>
                </a:stretch>
              </a:blipFill>
              <a:ln>
                <a:solidFill>
                  <a:schemeClr val="bg1"/>
                </a:solidFill>
              </a:ln>
              <a:effectLst>
                <a:innerShdw blurRad="266700" dist="152400" dir="13500000">
                  <a:prstClr val="black">
                    <a:alpha val="50000"/>
                  </a:prstClr>
                </a:inn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429652" y="142852"/>
            <a:ext cx="400024" cy="365125"/>
          </a:xfrm>
        </p:spPr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5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3" name="Группа 39"/>
          <p:cNvGrpSpPr/>
          <p:nvPr/>
        </p:nvGrpSpPr>
        <p:grpSpPr>
          <a:xfrm>
            <a:off x="7786710" y="6143644"/>
            <a:ext cx="506382" cy="596868"/>
            <a:chOff x="145224" y="6122214"/>
            <a:chExt cx="506382" cy="596868"/>
          </a:xfrm>
        </p:grpSpPr>
        <p:sp>
          <p:nvSpPr>
            <p:cNvPr id="41" name="Полилиния 40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41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17" name="Группа 4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46" name="Овал 45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Овал 46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4" name="Хорда 43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Хорда 44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9" name="Группа 47"/>
          <p:cNvGrpSpPr/>
          <p:nvPr/>
        </p:nvGrpSpPr>
        <p:grpSpPr>
          <a:xfrm>
            <a:off x="178563" y="73564"/>
            <a:ext cx="506382" cy="592568"/>
            <a:chOff x="8429652" y="75714"/>
            <a:chExt cx="506382" cy="592568"/>
          </a:xfrm>
        </p:grpSpPr>
        <p:sp>
          <p:nvSpPr>
            <p:cNvPr id="49" name="Полилиния 48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53" name="Овал 52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1" name="Хорда 50">
              <a:hlinkClick r:id="" action="ppaction://hlinkshowjump?jump=firstslide"/>
            </p:cNvPr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Хорда 51">
              <a:hlinkClick r:id="" action="ppaction://hlinkshowjump?jump=firstslide"/>
            </p:cNvPr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08921"/>
            <a:ext cx="3240360" cy="67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206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chemeClr val="tx1"/>
              </a:gs>
              <a:gs pos="13000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75000"/>
                </a:schemeClr>
              </a:gs>
              <a:gs pos="50000">
                <a:schemeClr val="bg1"/>
              </a:gs>
              <a:gs pos="6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9"/>
          <p:cNvGrpSpPr/>
          <p:nvPr/>
        </p:nvGrpSpPr>
        <p:grpSpPr>
          <a:xfrm>
            <a:off x="178563" y="6143644"/>
            <a:ext cx="506382" cy="596868"/>
            <a:chOff x="145224" y="6122214"/>
            <a:chExt cx="506382" cy="596868"/>
          </a:xfrm>
        </p:grpSpPr>
        <p:sp>
          <p:nvSpPr>
            <p:cNvPr id="18" name="Полилиния 17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16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6" name="Группа 1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12" name="Овал 11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5" name="Хорда 14">
                <a:hlinkClick r:id="" action="ppaction://hlinkshowjump?jump=endshow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Хорда 15">
                <a:hlinkClick r:id="" action="ppaction://hlinkshowjump?jump=endshow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" name="Группа 20"/>
          <p:cNvGrpSpPr/>
          <p:nvPr/>
        </p:nvGrpSpPr>
        <p:grpSpPr>
          <a:xfrm>
            <a:off x="8429652" y="6143644"/>
            <a:ext cx="506382" cy="596868"/>
            <a:chOff x="145224" y="6122214"/>
            <a:chExt cx="506382" cy="596868"/>
          </a:xfrm>
        </p:grpSpPr>
        <p:sp>
          <p:nvSpPr>
            <p:cNvPr id="22" name="Полилиния 21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" name="Группа 22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9" name="Группа 23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27" name="Овал 26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Овал 27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5" name="Хорда 24">
                <a:hlinkClick r:id="" action="ppaction://hlinkshowjump?jump=next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Хорда 25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8" name="Прямоугольник 37"/>
          <p:cNvSpPr/>
          <p:nvPr/>
        </p:nvSpPr>
        <p:spPr>
          <a:xfrm rot="10800000">
            <a:off x="0" y="0"/>
            <a:ext cx="9144000" cy="785794"/>
          </a:xfrm>
          <a:prstGeom prst="rect">
            <a:avLst/>
          </a:prstGeom>
          <a:gradFill>
            <a:gsLst>
              <a:gs pos="0">
                <a:schemeClr val="tx1"/>
              </a:gs>
              <a:gs pos="13000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75000"/>
                </a:schemeClr>
              </a:gs>
              <a:gs pos="50000">
                <a:schemeClr val="bg1"/>
              </a:gs>
              <a:gs pos="6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38"/>
          <p:cNvGrpSpPr/>
          <p:nvPr/>
        </p:nvGrpSpPr>
        <p:grpSpPr>
          <a:xfrm>
            <a:off x="8429652" y="73564"/>
            <a:ext cx="506382" cy="592568"/>
            <a:chOff x="8429652" y="75714"/>
            <a:chExt cx="506382" cy="592568"/>
          </a:xfrm>
        </p:grpSpPr>
        <p:sp>
          <p:nvSpPr>
            <p:cNvPr id="30" name="Полилиния 29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35" name="Овал 34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3" name="Хорда 32"/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Хорда 33"/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Закрепление знаний и умений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6" name="Подзаголовок 55"/>
          <p:cNvSpPr>
            <a:spLocks noGrp="1"/>
          </p:cNvSpPr>
          <p:nvPr>
            <p:ph idx="1"/>
          </p:nvPr>
        </p:nvSpPr>
        <p:spPr>
          <a:xfrm>
            <a:off x="221850" y="785795"/>
            <a:ext cx="8715436" cy="5000660"/>
          </a:xfrm>
          <a:solidFill>
            <a:schemeClr val="bg1"/>
          </a:solidFill>
          <a:ln>
            <a:solidFill>
              <a:schemeClr val="bg1"/>
            </a:solidFill>
          </a:ln>
          <a:effectLst>
            <a:innerShdw blurRad="266700" dist="1524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0" indent="358775">
              <a:buNone/>
            </a:pPr>
            <a:r>
              <a:rPr lang="ru-RU" sz="1800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№90 нечетные</a:t>
            </a:r>
          </a:p>
          <a:p>
            <a:pPr marL="0" indent="358775">
              <a:buNone/>
            </a:pPr>
            <a:r>
              <a:rPr lang="ru-RU" sz="1800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№91 нечетные</a:t>
            </a:r>
          </a:p>
          <a:p>
            <a:pPr marL="0" indent="358775">
              <a:buNone/>
            </a:pPr>
            <a:r>
              <a:rPr lang="ru-RU" sz="1800" dirty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№</a:t>
            </a:r>
            <a:r>
              <a:rPr lang="ru-RU" sz="1800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92 нечетные</a:t>
            </a:r>
            <a:endParaRPr lang="ru-RU" sz="1800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429652" y="142852"/>
            <a:ext cx="400024" cy="365125"/>
          </a:xfrm>
        </p:spPr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6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3" name="Группа 39"/>
          <p:cNvGrpSpPr/>
          <p:nvPr/>
        </p:nvGrpSpPr>
        <p:grpSpPr>
          <a:xfrm>
            <a:off x="7786710" y="6143644"/>
            <a:ext cx="506382" cy="596868"/>
            <a:chOff x="145224" y="6122214"/>
            <a:chExt cx="506382" cy="596868"/>
          </a:xfrm>
        </p:grpSpPr>
        <p:sp>
          <p:nvSpPr>
            <p:cNvPr id="41" name="Полилиния 40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41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17" name="Группа 4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46" name="Овал 45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Овал 46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4" name="Хорда 43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Хорда 44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9" name="Группа 47"/>
          <p:cNvGrpSpPr/>
          <p:nvPr/>
        </p:nvGrpSpPr>
        <p:grpSpPr>
          <a:xfrm>
            <a:off x="178563" y="73564"/>
            <a:ext cx="506382" cy="592568"/>
            <a:chOff x="8429652" y="75714"/>
            <a:chExt cx="506382" cy="592568"/>
          </a:xfrm>
        </p:grpSpPr>
        <p:sp>
          <p:nvSpPr>
            <p:cNvPr id="49" name="Полилиния 48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53" name="Овал 52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1" name="Хорда 50">
              <a:hlinkClick r:id="" action="ppaction://hlinkshowjump?jump=firstslide"/>
            </p:cNvPr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Хорда 51">
              <a:hlinkClick r:id="" action="ppaction://hlinkshowjump?jump=firstslide"/>
            </p:cNvPr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0066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chemeClr val="tx1"/>
              </a:gs>
              <a:gs pos="13000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75000"/>
                </a:schemeClr>
              </a:gs>
              <a:gs pos="50000">
                <a:schemeClr val="bg1"/>
              </a:gs>
              <a:gs pos="6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9"/>
          <p:cNvGrpSpPr/>
          <p:nvPr/>
        </p:nvGrpSpPr>
        <p:grpSpPr>
          <a:xfrm>
            <a:off x="178563" y="6143644"/>
            <a:ext cx="506382" cy="596868"/>
            <a:chOff x="145224" y="6122214"/>
            <a:chExt cx="506382" cy="596868"/>
          </a:xfrm>
        </p:grpSpPr>
        <p:sp>
          <p:nvSpPr>
            <p:cNvPr id="18" name="Полилиния 17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16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6" name="Группа 1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12" name="Овал 11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5" name="Хорда 14">
                <a:hlinkClick r:id="" action="ppaction://hlinkshowjump?jump=endshow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Хорда 15">
                <a:hlinkClick r:id="" action="ppaction://hlinkshowjump?jump=endshow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" name="Группа 20"/>
          <p:cNvGrpSpPr/>
          <p:nvPr/>
        </p:nvGrpSpPr>
        <p:grpSpPr>
          <a:xfrm>
            <a:off x="8429652" y="6143644"/>
            <a:ext cx="506382" cy="596868"/>
            <a:chOff x="145224" y="6122214"/>
            <a:chExt cx="506382" cy="596868"/>
          </a:xfrm>
        </p:grpSpPr>
        <p:sp>
          <p:nvSpPr>
            <p:cNvPr id="22" name="Полилиния 21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" name="Группа 22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9" name="Группа 23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27" name="Овал 26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Овал 27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5" name="Хорда 24">
                <a:hlinkClick r:id="" action="ppaction://hlinkshowjump?jump=next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Хорда 25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8" name="Прямоугольник 37"/>
          <p:cNvSpPr/>
          <p:nvPr/>
        </p:nvSpPr>
        <p:spPr>
          <a:xfrm rot="10800000">
            <a:off x="0" y="0"/>
            <a:ext cx="9144000" cy="785794"/>
          </a:xfrm>
          <a:prstGeom prst="rect">
            <a:avLst/>
          </a:prstGeom>
          <a:gradFill>
            <a:gsLst>
              <a:gs pos="0">
                <a:schemeClr val="tx1"/>
              </a:gs>
              <a:gs pos="13000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75000"/>
                </a:schemeClr>
              </a:gs>
              <a:gs pos="50000">
                <a:schemeClr val="bg1"/>
              </a:gs>
              <a:gs pos="6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38"/>
          <p:cNvGrpSpPr/>
          <p:nvPr/>
        </p:nvGrpSpPr>
        <p:grpSpPr>
          <a:xfrm>
            <a:off x="8429652" y="73564"/>
            <a:ext cx="506382" cy="592568"/>
            <a:chOff x="8429652" y="75714"/>
            <a:chExt cx="506382" cy="592568"/>
          </a:xfrm>
        </p:grpSpPr>
        <p:sp>
          <p:nvSpPr>
            <p:cNvPr id="30" name="Полилиния 29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35" name="Овал 34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3" name="Хорда 32"/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Хорда 33"/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Тест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одзаголовок 55"/>
              <p:cNvSpPr>
                <a:spLocks noGrp="1"/>
              </p:cNvSpPr>
              <p:nvPr>
                <p:ph idx="1"/>
              </p:nvPr>
            </p:nvSpPr>
            <p:spPr>
              <a:xfrm>
                <a:off x="214282" y="928670"/>
                <a:ext cx="8715436" cy="5000660"/>
              </a:xfr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innerShdw blurRad="266700" dist="152400" dir="13500000">
                  <a:prstClr val="black">
                    <a:alpha val="50000"/>
                  </a:prstClr>
                </a:innerShdw>
              </a:effectLst>
            </p:spPr>
            <p:txBody>
              <a:bodyPr>
                <a:normAutofit/>
              </a:bodyPr>
              <a:lstStyle/>
              <a:p>
                <a:pPr>
                  <a:buAutoNum type="arabicParenR"/>
                </a:pP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Какие из чисел -1,5; 0; 1; 2 – являются решением неравенства: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2−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≥1</m:t>
                    </m:r>
                    <m:r>
                      <a:rPr lang="ru-RU" sz="1800" b="0" i="0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?</m:t>
                    </m:r>
                  </m:oMath>
                </a14:m>
                <a:endParaRPr lang="ru-RU" sz="1800" dirty="0" smtClean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0">
                  <a:buNone/>
                </a:pPr>
                <a:r>
                  <a:rPr lang="ru-RU" sz="1800" dirty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</a:t>
                </a: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а) -1,5; 0; 1;	   б) 1; 2;		в) -1,5; 2.</a:t>
                </a:r>
              </a:p>
              <a:p>
                <a:pPr marL="0" indent="0">
                  <a:buNone/>
                </a:pPr>
                <a:endParaRPr lang="ru-RU" sz="1800" dirty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0">
                  <a:buNone/>
                </a:pP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2) Множество решений какого неравенства изображено на рисунке:</a:t>
                </a:r>
              </a:p>
              <a:p>
                <a:pPr marL="0" indent="0">
                  <a:buNone/>
                </a:pPr>
                <a:r>
                  <a:rPr lang="ru-RU" sz="1800" dirty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</a:t>
                </a: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а)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≥2,5</m:t>
                    </m:r>
                    <m:r>
                      <a:rPr lang="en-US" sz="1800" b="0" i="0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; </m:t>
                    </m:r>
                  </m:oMath>
                </a14:m>
                <a:r>
                  <a:rPr lang="en-US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</a:t>
                </a: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б)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 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&gt;2,5</m:t>
                    </m:r>
                  </m:oMath>
                </a14:m>
                <a:r>
                  <a:rPr lang="en-US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;	</a:t>
                </a: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в)</a:t>
                </a:r>
                <a:r>
                  <a:rPr lang="en-US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&lt;2,5</m:t>
                    </m:r>
                  </m:oMath>
                </a14:m>
                <a:endParaRPr lang="en-US" sz="1800" dirty="0" smtClean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sz="1800" dirty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sz="1800" dirty="0" smtClean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sz="1800" dirty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indent="0">
                  <a:buNone/>
                </a:pPr>
                <a:r>
                  <a:rPr lang="en-US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3) </a:t>
                </a: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Решить неравенство: </a:t>
                </a:r>
                <a14:m>
                  <m:oMath xmlns:m="http://schemas.openxmlformats.org/officeDocument/2006/math">
                    <m:r>
                      <a:rPr lang="ru-RU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1−3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≤7</m:t>
                    </m:r>
                    <m:r>
                      <a:rPr lang="ru-RU" sz="1800" b="0" i="0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</a:p>
              <a:p>
                <a:pPr marL="0" indent="0">
                  <a:buNone/>
                </a:pPr>
                <a:r>
                  <a:rPr lang="ru-RU" sz="1800" dirty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	</a:t>
                </a:r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а)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ru-RU" sz="1800" b="0" i="1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dPr>
                      <m:e>
                        <m:r>
                          <a:rPr lang="ru-RU" sz="1800" b="0" i="1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−2; +</m:t>
                        </m:r>
                        <m:r>
                          <a:rPr lang="ru-RU" sz="1800" b="0" i="1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∞);</m:t>
                        </m:r>
                      </m:e>
                    </m:d>
                  </m:oMath>
                </a14:m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	б) </a:t>
                </a:r>
                <a14:m>
                  <m:oMath xmlns:m="http://schemas.openxmlformats.org/officeDocument/2006/math">
                    <m:r>
                      <a:rPr lang="ru-RU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(−</m:t>
                    </m:r>
                    <m:r>
                      <a:rPr lang="ru-RU" sz="1800" b="0" i="1" smtClean="0">
                        <a:ln w="3175"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∞; </m:t>
                    </m:r>
                    <m:d>
                      <m:dPr>
                        <m:begChr m:val=""/>
                        <m:endChr m:val="]"/>
                        <m:ctrlPr>
                          <a:rPr lang="ru-RU" sz="1800" b="0" i="1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ru-RU" sz="1800" b="0" i="1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−2</m:t>
                        </m:r>
                      </m:e>
                    </m:d>
                  </m:oMath>
                </a14:m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;	в)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ru-RU" sz="1800" i="1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dPr>
                      <m:e>
                        <m:r>
                          <a:rPr lang="ru-RU" sz="1800" b="0" i="1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2; +</m:t>
                        </m:r>
                        <m:r>
                          <a:rPr lang="ru-RU" sz="1800" b="0" i="1" smtClean="0">
                            <a:ln w="3175"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∞)</m:t>
                        </m:r>
                      </m:e>
                    </m:d>
                  </m:oMath>
                </a14:m>
                <a:r>
                  <a:rPr lang="ru-RU" sz="1800" dirty="0" smtClean="0">
                    <a:ln w="3175"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.</a:t>
                </a:r>
                <a:endParaRPr lang="ru-RU" sz="1800" dirty="0"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6" name="Подзаголовок 5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4282" y="928670"/>
                <a:ext cx="8715436" cy="5000660"/>
              </a:xfrm>
              <a:blipFill rotWithShape="1">
                <a:blip r:embed="rId3"/>
                <a:stretch>
                  <a:fillRect l="-628" t="-608"/>
                </a:stretch>
              </a:blipFill>
              <a:ln>
                <a:solidFill>
                  <a:schemeClr val="bg1"/>
                </a:solidFill>
              </a:ln>
              <a:effectLst>
                <a:innerShdw blurRad="266700" dist="152400" dir="13500000">
                  <a:prstClr val="black">
                    <a:alpha val="50000"/>
                  </a:prstClr>
                </a:inn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429652" y="142852"/>
            <a:ext cx="400024" cy="365125"/>
          </a:xfrm>
        </p:spPr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7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3" name="Группа 39"/>
          <p:cNvGrpSpPr/>
          <p:nvPr/>
        </p:nvGrpSpPr>
        <p:grpSpPr>
          <a:xfrm>
            <a:off x="7786710" y="6143644"/>
            <a:ext cx="506382" cy="596868"/>
            <a:chOff x="145224" y="6122214"/>
            <a:chExt cx="506382" cy="596868"/>
          </a:xfrm>
        </p:grpSpPr>
        <p:sp>
          <p:nvSpPr>
            <p:cNvPr id="41" name="Полилиния 40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41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17" name="Группа 4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46" name="Овал 45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Овал 46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4" name="Хорда 43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Хорда 44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9" name="Группа 47"/>
          <p:cNvGrpSpPr/>
          <p:nvPr/>
        </p:nvGrpSpPr>
        <p:grpSpPr>
          <a:xfrm>
            <a:off x="178563" y="73564"/>
            <a:ext cx="506382" cy="592568"/>
            <a:chOff x="8429652" y="75714"/>
            <a:chExt cx="506382" cy="592568"/>
          </a:xfrm>
        </p:grpSpPr>
        <p:sp>
          <p:nvSpPr>
            <p:cNvPr id="49" name="Полилиния 48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53" name="Овал 52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1" name="Хорда 50">
              <a:hlinkClick r:id="" action="ppaction://hlinkshowjump?jump=firstslide"/>
            </p:cNvPr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Хорда 51">
              <a:hlinkClick r:id="" action="ppaction://hlinkshowjump?jump=firstslide"/>
            </p:cNvPr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714373"/>
            <a:ext cx="328914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69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chemeClr val="tx1"/>
              </a:gs>
              <a:gs pos="13000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75000"/>
                </a:schemeClr>
              </a:gs>
              <a:gs pos="50000">
                <a:schemeClr val="bg1"/>
              </a:gs>
              <a:gs pos="6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9"/>
          <p:cNvGrpSpPr/>
          <p:nvPr/>
        </p:nvGrpSpPr>
        <p:grpSpPr>
          <a:xfrm>
            <a:off x="178563" y="6143644"/>
            <a:ext cx="506382" cy="596868"/>
            <a:chOff x="145224" y="6122214"/>
            <a:chExt cx="506382" cy="596868"/>
          </a:xfrm>
        </p:grpSpPr>
        <p:sp>
          <p:nvSpPr>
            <p:cNvPr id="18" name="Полилиния 17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16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6" name="Группа 1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12" name="Овал 11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5" name="Хорда 14">
                <a:hlinkClick r:id="" action="ppaction://hlinkshowjump?jump=endshow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Хорда 15">
                <a:hlinkClick r:id="" action="ppaction://hlinkshowjump?jump=endshow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" name="Группа 20"/>
          <p:cNvGrpSpPr/>
          <p:nvPr/>
        </p:nvGrpSpPr>
        <p:grpSpPr>
          <a:xfrm>
            <a:off x="8429652" y="6143644"/>
            <a:ext cx="506382" cy="596868"/>
            <a:chOff x="145224" y="6122214"/>
            <a:chExt cx="506382" cy="596868"/>
          </a:xfrm>
        </p:grpSpPr>
        <p:sp>
          <p:nvSpPr>
            <p:cNvPr id="22" name="Полилиния 21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" name="Группа 22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9" name="Группа 23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27" name="Овал 26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Овал 27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5" name="Хорда 24">
                <a:hlinkClick r:id="" action="ppaction://hlinkshowjump?jump=next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Хорда 25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8" name="Прямоугольник 37"/>
          <p:cNvSpPr/>
          <p:nvPr/>
        </p:nvSpPr>
        <p:spPr>
          <a:xfrm rot="10800000">
            <a:off x="45726" y="-12508"/>
            <a:ext cx="9144000" cy="785794"/>
          </a:xfrm>
          <a:prstGeom prst="rect">
            <a:avLst/>
          </a:prstGeom>
          <a:gradFill>
            <a:gsLst>
              <a:gs pos="0">
                <a:schemeClr val="tx1"/>
              </a:gs>
              <a:gs pos="13000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75000"/>
                </a:schemeClr>
              </a:gs>
              <a:gs pos="50000">
                <a:schemeClr val="bg1"/>
              </a:gs>
              <a:gs pos="6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38"/>
          <p:cNvGrpSpPr/>
          <p:nvPr/>
        </p:nvGrpSpPr>
        <p:grpSpPr>
          <a:xfrm>
            <a:off x="8429652" y="73564"/>
            <a:ext cx="506382" cy="592568"/>
            <a:chOff x="8429652" y="75714"/>
            <a:chExt cx="506382" cy="592568"/>
          </a:xfrm>
        </p:grpSpPr>
        <p:sp>
          <p:nvSpPr>
            <p:cNvPr id="30" name="Полилиния 29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35" name="Овал 34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3" name="Хорда 32"/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Хорда 33"/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Домашнее задание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429652" y="142852"/>
            <a:ext cx="400024" cy="365125"/>
          </a:xfrm>
        </p:spPr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8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3" name="Группа 39"/>
          <p:cNvGrpSpPr/>
          <p:nvPr/>
        </p:nvGrpSpPr>
        <p:grpSpPr>
          <a:xfrm>
            <a:off x="7786710" y="6143644"/>
            <a:ext cx="506382" cy="596868"/>
            <a:chOff x="145224" y="6122214"/>
            <a:chExt cx="506382" cy="596868"/>
          </a:xfrm>
        </p:grpSpPr>
        <p:sp>
          <p:nvSpPr>
            <p:cNvPr id="41" name="Полилиния 40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41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17" name="Группа 4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46" name="Овал 45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Овал 46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4" name="Хорда 43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Хорда 44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9" name="Группа 47"/>
          <p:cNvGrpSpPr/>
          <p:nvPr/>
        </p:nvGrpSpPr>
        <p:grpSpPr>
          <a:xfrm>
            <a:off x="178563" y="73564"/>
            <a:ext cx="506382" cy="592568"/>
            <a:chOff x="8429652" y="75714"/>
            <a:chExt cx="506382" cy="592568"/>
          </a:xfrm>
        </p:grpSpPr>
        <p:sp>
          <p:nvSpPr>
            <p:cNvPr id="49" name="Полилиния 48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53" name="Овал 52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1" name="Хорда 50">
              <a:hlinkClick r:id="" action="ppaction://hlinkshowjump?jump=firstslide"/>
            </p:cNvPr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Хорда 51">
              <a:hlinkClick r:id="" action="ppaction://hlinkshowjump?jump=firstslide"/>
            </p:cNvPr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8" name="Picture 2" descr="05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52" y="1052736"/>
            <a:ext cx="8135938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Объект 20"/>
          <p:cNvSpPr>
            <a:spLocks noGrp="1"/>
          </p:cNvSpPr>
          <p:nvPr>
            <p:ph idx="1"/>
          </p:nvPr>
        </p:nvSpPr>
        <p:spPr>
          <a:xfrm>
            <a:off x="614718" y="1268760"/>
            <a:ext cx="7669584" cy="4309939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>
                <a:solidFill>
                  <a:schemeClr val="bg1"/>
                </a:solidFill>
              </a:rPr>
              <a:t>§ 7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		№90 четные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	</a:t>
            </a:r>
            <a:r>
              <a:rPr lang="ru-RU" dirty="0" smtClean="0">
                <a:solidFill>
                  <a:schemeClr val="bg1"/>
                </a:solidFill>
              </a:rPr>
              <a:t>	№92 четные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26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699" y="6064577"/>
            <a:ext cx="9144000" cy="785794"/>
          </a:xfrm>
          <a:prstGeom prst="rect">
            <a:avLst/>
          </a:prstGeom>
          <a:gradFill>
            <a:gsLst>
              <a:gs pos="0">
                <a:schemeClr val="tx1"/>
              </a:gs>
              <a:gs pos="13000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75000"/>
                </a:schemeClr>
              </a:gs>
              <a:gs pos="50000">
                <a:schemeClr val="bg1"/>
              </a:gs>
              <a:gs pos="6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9"/>
          <p:cNvGrpSpPr/>
          <p:nvPr/>
        </p:nvGrpSpPr>
        <p:grpSpPr>
          <a:xfrm>
            <a:off x="178563" y="6143644"/>
            <a:ext cx="506382" cy="596868"/>
            <a:chOff x="145224" y="6122214"/>
            <a:chExt cx="506382" cy="596868"/>
          </a:xfrm>
        </p:grpSpPr>
        <p:sp>
          <p:nvSpPr>
            <p:cNvPr id="18" name="Полилиния 17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16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6" name="Группа 1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12" name="Овал 11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5" name="Хорда 14">
                <a:hlinkClick r:id="" action="ppaction://hlinkshowjump?jump=endshow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Хорда 15">
                <a:hlinkClick r:id="" action="ppaction://hlinkshowjump?jump=endshow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" name="Группа 20"/>
          <p:cNvGrpSpPr/>
          <p:nvPr/>
        </p:nvGrpSpPr>
        <p:grpSpPr>
          <a:xfrm>
            <a:off x="8429652" y="6143644"/>
            <a:ext cx="506382" cy="596868"/>
            <a:chOff x="145224" y="6122214"/>
            <a:chExt cx="506382" cy="596868"/>
          </a:xfrm>
        </p:grpSpPr>
        <p:sp>
          <p:nvSpPr>
            <p:cNvPr id="22" name="Полилиния 21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" name="Группа 22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9" name="Группа 23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27" name="Овал 26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Овал 27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5" name="Хорда 24">
                <a:hlinkClick r:id="" action="ppaction://hlinkshowjump?jump=next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Хорда 25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8" name="Прямоугольник 37"/>
          <p:cNvSpPr/>
          <p:nvPr/>
        </p:nvSpPr>
        <p:spPr>
          <a:xfrm rot="10800000">
            <a:off x="0" y="0"/>
            <a:ext cx="9144000" cy="785794"/>
          </a:xfrm>
          <a:prstGeom prst="rect">
            <a:avLst/>
          </a:prstGeom>
          <a:gradFill>
            <a:gsLst>
              <a:gs pos="0">
                <a:schemeClr val="tx1"/>
              </a:gs>
              <a:gs pos="13000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75000"/>
                </a:schemeClr>
              </a:gs>
              <a:gs pos="50000">
                <a:schemeClr val="bg1"/>
              </a:gs>
              <a:gs pos="6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38"/>
          <p:cNvGrpSpPr/>
          <p:nvPr/>
        </p:nvGrpSpPr>
        <p:grpSpPr>
          <a:xfrm>
            <a:off x="8429652" y="73564"/>
            <a:ext cx="506382" cy="592568"/>
            <a:chOff x="8429652" y="75714"/>
            <a:chExt cx="506382" cy="592568"/>
          </a:xfrm>
        </p:grpSpPr>
        <p:sp>
          <p:nvSpPr>
            <p:cNvPr id="30" name="Полилиния 29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35" name="Овал 34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3" name="Хорда 32"/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Хорда 33"/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9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3" name="Группа 39"/>
          <p:cNvGrpSpPr/>
          <p:nvPr/>
        </p:nvGrpSpPr>
        <p:grpSpPr>
          <a:xfrm>
            <a:off x="7786710" y="6143644"/>
            <a:ext cx="506382" cy="596868"/>
            <a:chOff x="145224" y="6122214"/>
            <a:chExt cx="506382" cy="596868"/>
          </a:xfrm>
        </p:grpSpPr>
        <p:sp>
          <p:nvSpPr>
            <p:cNvPr id="41" name="Полилиния 40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41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17" name="Группа 4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46" name="Овал 45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Овал 46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4" name="Хорда 43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Хорда 44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9" name="Группа 47"/>
          <p:cNvGrpSpPr/>
          <p:nvPr/>
        </p:nvGrpSpPr>
        <p:grpSpPr>
          <a:xfrm>
            <a:off x="178563" y="73564"/>
            <a:ext cx="506382" cy="592568"/>
            <a:chOff x="8429652" y="75714"/>
            <a:chExt cx="506382" cy="592568"/>
          </a:xfrm>
        </p:grpSpPr>
        <p:sp>
          <p:nvSpPr>
            <p:cNvPr id="49" name="Полилиния 48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53" name="Овал 52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1" name="Хорда 50">
              <a:hlinkClick r:id="" action="ppaction://hlinkshowjump?jump=firstslide"/>
            </p:cNvPr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Хорда 51">
              <a:hlinkClick r:id="" action="ppaction://hlinkshowjump?jump=firstslide"/>
            </p:cNvPr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0" name="Заголовок 54"/>
          <p:cNvSpPr txBox="1">
            <a:spLocks/>
          </p:cNvSpPr>
          <p:nvPr/>
        </p:nvSpPr>
        <p:spPr>
          <a:xfrm>
            <a:off x="458804" y="29599"/>
            <a:ext cx="8229600" cy="7561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Итог урока</a:t>
            </a:r>
            <a:endParaRPr lang="ru-RU" sz="4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18" y="785795"/>
            <a:ext cx="1204122" cy="1190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192" y="3990713"/>
            <a:ext cx="1296144" cy="999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C:\Users\11\AppData\Local\Microsoft\Windows\Temporary Internet Files\Content.IE5\DZIYV9C8\MC900433819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01" y="3792096"/>
            <a:ext cx="1100923" cy="1100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220" y="1124744"/>
            <a:ext cx="987587" cy="1010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Объект 2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ru-RU" sz="3600" dirty="0" smtClean="0"/>
              <a:t>Сегодня на уроке я узнал…</a:t>
            </a:r>
          </a:p>
          <a:p>
            <a:pPr marL="914400" lvl="2" indent="0">
              <a:buNone/>
            </a:pPr>
            <a:r>
              <a:rPr lang="ru-RU" sz="3600" dirty="0" smtClean="0"/>
              <a:t>Сегодня на уроке я научился…</a:t>
            </a:r>
          </a:p>
          <a:p>
            <a:pPr marL="914400" lvl="2" indent="0">
              <a:buNone/>
            </a:pPr>
            <a:r>
              <a:rPr lang="ru-RU" sz="3600" dirty="0" smtClean="0"/>
              <a:t>Сегодня на уроке я закрепил…</a:t>
            </a:r>
          </a:p>
          <a:p>
            <a:pPr marL="914400" lvl="2" indent="0">
              <a:buNone/>
            </a:pPr>
            <a:r>
              <a:rPr lang="ru-RU" sz="3600" dirty="0" smtClean="0"/>
              <a:t>Сегодня на уроке я повторил…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theme/theme1.xml><?xml version="1.0" encoding="utf-8"?>
<a:theme xmlns:a="http://schemas.openxmlformats.org/drawingml/2006/main" name="METALL Chrom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METALL Chrome</Template>
  <TotalTime>156</TotalTime>
  <Words>166</Words>
  <Application>Microsoft Office PowerPoint</Application>
  <PresentationFormat>Экран (4:3)</PresentationFormat>
  <Paragraphs>94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METALL Chrome</vt:lpstr>
      <vt:lpstr>Решение неравенств с одной переменной</vt:lpstr>
      <vt:lpstr>Цели нашего урока</vt:lpstr>
      <vt:lpstr>Проверка домашнего задания</vt:lpstr>
      <vt:lpstr>Устная работа</vt:lpstr>
      <vt:lpstr>Объяснение нового материала</vt:lpstr>
      <vt:lpstr>Закрепление знаний и умений</vt:lpstr>
      <vt:lpstr>Тест</vt:lpstr>
      <vt:lpstr>Домашнее задание</vt:lpstr>
      <vt:lpstr>Презентация PowerPoint</vt:lpstr>
      <vt:lpstr>Всем спасибо за Урок     ДО СВИДАНИЯ</vt:lpstr>
    </vt:vector>
  </TitlesOfParts>
  <Company>Bukmop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неравенств с одной переменной</dc:title>
  <dc:creator>11</dc:creator>
  <cp:lastModifiedBy>Пользователь</cp:lastModifiedBy>
  <cp:revision>20</cp:revision>
  <dcterms:created xsi:type="dcterms:W3CDTF">2013-09-24T16:03:39Z</dcterms:created>
  <dcterms:modified xsi:type="dcterms:W3CDTF">2013-11-24T17:44:11Z</dcterms:modified>
</cp:coreProperties>
</file>