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0" r:id="rId9"/>
    <p:sldId id="261" r:id="rId10"/>
    <p:sldId id="265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06/relationships/legacyDocTextInfo" Target="legacyDocTextInfo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openxmlformats.org/officeDocument/2006/relationships/image" Target="../media/image8.jpeg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6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6" Type="http://schemas.microsoft.com/office/2006/relationships/legacyDiagramText" Target="legacyDiagramText9.bin"/><Relationship Id="rId5" Type="http://schemas.microsoft.com/office/2006/relationships/legacyDiagramText" Target="legacyDiagramText8.bin"/><Relationship Id="rId4" Type="http://schemas.microsoft.com/office/2006/relationships/legacyDiagramText" Target="legacyDiagramText7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2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E85226-3798-4CA6-828C-3437DC139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2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2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2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72DBE-772D-4539-B544-74465B1D02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05B09-90F6-446F-A7FC-762FE86401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6B7211AC-EA82-4039-B005-9589AD7859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B6E64-4FBF-4582-A1E4-FE299389DA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64023-EBA1-4285-B2F9-1F4B68F809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0143C-3768-4B96-9A26-C58DC1C27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C985-4657-4641-8877-148971DEC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3C463-2461-43D0-98CA-6B66DE9C7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F79F8-47A0-425F-9E3F-71117A4D50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83734-26DC-4C49-B220-0CCCA1FD32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E235-D8D6-4B42-956D-2232C5D2EF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C95C1D4-F0A8-4C0E-A633-6EE1142FF3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/>
              <a:t>Экологический</a:t>
            </a:r>
            <a:br>
              <a:rPr lang="ru-RU" sz="6000"/>
            </a:br>
            <a:r>
              <a:rPr lang="ru-RU" sz="6000"/>
              <a:t> кризис</a:t>
            </a:r>
          </a:p>
        </p:txBody>
      </p:sp>
      <p:pic>
        <p:nvPicPr>
          <p:cNvPr id="2057" name="Picture 9" descr="Кстово 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781300"/>
            <a:ext cx="4643437" cy="2890838"/>
          </a:xfrm>
          <a:noFill/>
          <a:ln/>
        </p:spPr>
      </p:pic>
      <p:pic>
        <p:nvPicPr>
          <p:cNvPr id="2058" name="Picture 10" descr="медицина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844675"/>
            <a:ext cx="3409950" cy="5013325"/>
          </a:xfrm>
          <a:noFill/>
          <a:ln/>
        </p:spPr>
      </p:pic>
      <p:sp>
        <p:nvSpPr>
          <p:cNvPr id="7" name="Рамка 6"/>
          <p:cNvSpPr/>
          <p:nvPr/>
        </p:nvSpPr>
        <p:spPr>
          <a:xfrm>
            <a:off x="3714744" y="6357958"/>
            <a:ext cx="2643206" cy="5000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2781300"/>
            <a:ext cx="396081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 средняя продолжительность жизни в России 69,5 лет, что на 8-10 лет меньше, чем в 44 капиталистических странах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 каждая четвертая женщина в России не может родить по генетическим обстоятельствам здорового ребенка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138488"/>
            <a:ext cx="5076825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39750" y="1412875"/>
            <a:ext cx="82089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 20%  </a:t>
            </a:r>
            <a:r>
              <a:rPr lang="ru-RU" sz="2000" b="1"/>
              <a:t>территории России находится в критическом экологическом состоянии</a:t>
            </a:r>
          </a:p>
          <a:p>
            <a:r>
              <a:rPr lang="ru-RU" sz="2000" b="1"/>
              <a:t> 70 млн человек дышат воздухом, насыщенным опасными для здоровья веществами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55650" y="609600"/>
            <a:ext cx="79200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Увеличение среднедушевого потребления ресурсов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1916113"/>
            <a:ext cx="331311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Развитые страны (15 % населения) потребляют: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000"/>
              <a:t>50% продовольствия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53% энергии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33% удобрений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70% деловой древесины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Производят выбросов: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000"/>
              <a:t>40% общего СО</a:t>
            </a:r>
            <a:r>
              <a:rPr lang="ru-RU" sz="2000" baseline="-25000"/>
              <a:t>2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50% хлорфторуглеродов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82% особо опасных отходов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000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24300" y="4652963"/>
            <a:ext cx="48958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США (4,8% населения Земли):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производят 21% товаров и услуг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используют 1</a:t>
            </a:r>
            <a:r>
              <a:rPr lang="en-US" sz="2000"/>
              <a:t>/</a:t>
            </a:r>
            <a:r>
              <a:rPr lang="ru-RU" sz="2000"/>
              <a:t>3 энергетических и минеральных ресурсов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/>
              <a:t> приходится 1</a:t>
            </a:r>
            <a:r>
              <a:rPr lang="en-US" sz="2000"/>
              <a:t>/</a:t>
            </a:r>
            <a:r>
              <a:rPr lang="ru-RU" sz="2000"/>
              <a:t>3 мирового загрязнения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</p:txBody>
      </p:sp>
      <p:pic>
        <p:nvPicPr>
          <p:cNvPr id="19464" name="Picture 8" descr="z_01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844675"/>
            <a:ext cx="2549525" cy="2835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42988" y="6207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Педагогические следствия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95963" y="1484313"/>
            <a:ext cx="3097212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/>
              <a:t> </a:t>
            </a:r>
            <a:r>
              <a:rPr lang="ru-RU" sz="2000" b="1"/>
              <a:t>необходимость развития, стимулирования у детей чувства тревожности за создавшуюся экологическую ситуацию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 целесообразность воспитательной работы в области регулирования рождаемости, планирования семьи (но для России: «одна семья – два ребенка»)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619250" y="4724400"/>
            <a:ext cx="35274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/>
              <a:t> воспитание умеренных, разумных потребностей, чувства бережливости в использовании природных ресурсов</a:t>
            </a:r>
          </a:p>
          <a:p>
            <a:pPr>
              <a:spcBef>
                <a:spcPct val="50000"/>
              </a:spcBef>
            </a:pPr>
            <a:endParaRPr lang="ru-RU" sz="2000" b="1"/>
          </a:p>
        </p:txBody>
      </p:sp>
      <p:pic>
        <p:nvPicPr>
          <p:cNvPr id="20488" name="Picture 8" descr="la0225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628775"/>
            <a:ext cx="4608512" cy="3067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Лучшее в жизни нематериальное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651500" y="4941888"/>
            <a:ext cx="3492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«Чем большим количеством вещей мы владеем, тем больше попадаем под их власть».</a:t>
            </a:r>
          </a:p>
          <a:p>
            <a:pPr>
              <a:spcBef>
                <a:spcPct val="50000"/>
              </a:spcBef>
            </a:pPr>
            <a:r>
              <a:rPr lang="ru-RU"/>
              <a:t>Т.Миллер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1412875"/>
            <a:ext cx="853281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«Миллионы транзисторов не заменят куска хлеба голодному, миллиард телевизоров не спасет от жажды, триллион автомашин не даст глотка воздуха задыхающемуся. Умереть под горой технических побрякушек – удел лишь жадных глупцов».</a:t>
            </a:r>
          </a:p>
          <a:p>
            <a:pPr>
              <a:spcBef>
                <a:spcPct val="50000"/>
              </a:spcBef>
            </a:pPr>
            <a:r>
              <a:rPr lang="ru-RU"/>
              <a:t>Н.Ф.Реймерс</a:t>
            </a:r>
          </a:p>
        </p:txBody>
      </p:sp>
      <p:pic>
        <p:nvPicPr>
          <p:cNvPr id="21513" name="Picture 9" descr="j0202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708275"/>
            <a:ext cx="2752725" cy="4149725"/>
          </a:xfrm>
          <a:prstGeom prst="rect">
            <a:avLst/>
          </a:prstGeom>
          <a:noFill/>
        </p:spPr>
      </p:pic>
      <p:sp>
        <p:nvSpPr>
          <p:cNvPr id="8" name="Рамка 7"/>
          <p:cNvSpPr/>
          <p:nvPr/>
        </p:nvSpPr>
        <p:spPr>
          <a:xfrm>
            <a:off x="3357554" y="0"/>
            <a:ext cx="2643206" cy="50004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Prezentacii.com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11188" y="1401763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0825" y="836613"/>
            <a:ext cx="88931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Деградация </a:t>
            </a:r>
            <a:r>
              <a:rPr lang="ru-RU" sz="2400" b="1"/>
              <a:t>– </a:t>
            </a:r>
            <a:r>
              <a:rPr lang="ru-RU" sz="2800"/>
              <a:t>общее ухудшение природной среды в результате необратимых изменений в структуре ее систем, что выражается в потере ими способности к самовоспроизведению.</a:t>
            </a:r>
          </a:p>
        </p:txBody>
      </p:sp>
      <p:pic>
        <p:nvPicPr>
          <p:cNvPr id="14344" name="Picture 8" descr="j0289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781300"/>
            <a:ext cx="7848600" cy="4076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404813"/>
            <a:ext cx="9324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Крайняя</a:t>
            </a:r>
            <a:r>
              <a:rPr lang="ru-RU" sz="2400" b="1"/>
              <a:t> </a:t>
            </a:r>
            <a:r>
              <a:rPr lang="ru-RU" sz="2800" b="1"/>
              <a:t>степень деградации – разрушение среды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5256213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600"/>
              <a:t> Войны</a:t>
            </a:r>
          </a:p>
          <a:p>
            <a:pPr>
              <a:spcBef>
                <a:spcPct val="50000"/>
              </a:spcBef>
            </a:pPr>
            <a:endParaRPr lang="ru-RU" sz="36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/>
              <a:t> Аварии</a:t>
            </a:r>
          </a:p>
          <a:p>
            <a:pPr>
              <a:spcBef>
                <a:spcPct val="50000"/>
              </a:spcBef>
            </a:pPr>
            <a:endParaRPr lang="ru-RU" sz="36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600"/>
              <a:t> Стихийные </a:t>
            </a:r>
          </a:p>
          <a:p>
            <a:pPr>
              <a:spcBef>
                <a:spcPct val="50000"/>
              </a:spcBef>
            </a:pPr>
            <a:r>
              <a:rPr lang="ru-RU" sz="3600"/>
              <a:t>  бедствия</a:t>
            </a:r>
          </a:p>
        </p:txBody>
      </p:sp>
      <p:pic>
        <p:nvPicPr>
          <p:cNvPr id="15366" name="Picture 6" descr="eb5918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125538"/>
            <a:ext cx="2306637" cy="2376487"/>
          </a:xfrm>
          <a:prstGeom prst="rect">
            <a:avLst/>
          </a:prstGeom>
          <a:noFill/>
        </p:spPr>
      </p:pic>
      <p:pic>
        <p:nvPicPr>
          <p:cNvPr id="15367" name="Picture 7" descr="887558-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349500"/>
            <a:ext cx="2208213" cy="2738438"/>
          </a:xfrm>
          <a:prstGeom prst="rect">
            <a:avLst/>
          </a:prstGeom>
          <a:noFill/>
        </p:spPr>
      </p:pic>
      <p:pic>
        <p:nvPicPr>
          <p:cNvPr id="15368" name="Picture 8" descr="циклонсевп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4265613"/>
            <a:ext cx="2159000" cy="2592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08400" y="4508500"/>
            <a:ext cx="511333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Глобальный экологический кризис</a:t>
            </a:r>
            <a:r>
              <a:rPr lang="ru-RU"/>
              <a:t> </a:t>
            </a:r>
            <a:r>
              <a:rPr lang="ru-RU" sz="2000" b="1"/>
              <a:t>– это состояние нарушения устойчивости биосферы, в результате которого происходят быстрые изменения характеристик окружающей среды.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356100" y="2420938"/>
            <a:ext cx="367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1968 год – «Римский клуб»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9388" y="549275"/>
            <a:ext cx="896461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Человек должен измениться или погибнуть</a:t>
            </a:r>
          </a:p>
          <a:p>
            <a:pPr algn="ctr">
              <a:spcBef>
                <a:spcPct val="50000"/>
              </a:spcBef>
            </a:pPr>
            <a:r>
              <a:rPr lang="ru-RU"/>
              <a:t>                                                                                          </a:t>
            </a:r>
            <a:r>
              <a:rPr lang="ru-RU" b="1"/>
              <a:t>Аурелио Печчеи</a:t>
            </a:r>
          </a:p>
        </p:txBody>
      </p:sp>
      <p:pic>
        <p:nvPicPr>
          <p:cNvPr id="16392" name="Picture 8" descr="j0284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3198813" cy="48244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7" name="Organization Chart 7"/>
          <p:cNvGraphicFramePr>
            <a:graphicFrameLocks noChangeAspect="1"/>
          </p:cNvGraphicFramePr>
          <p:nvPr>
            <p:ph type="dgm" idx="1"/>
          </p:nvPr>
        </p:nvGraphicFramePr>
        <p:xfrm>
          <a:off x="-1260475" y="0"/>
          <a:ext cx="11917363" cy="6858000"/>
        </p:xfrm>
        <a:graphic>
          <a:graphicData uri="http://schemas.openxmlformats.org/drawingml/2006/compatibility">
            <com:legacyDrawing xmlns:com="http://schemas.openxmlformats.org/drawingml/2006/compatibility" spid="_x0000_s25607"/>
          </a:graphicData>
        </a:graphic>
      </p:graphicFrame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1619250" y="4005263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56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5" name="Organization Chart 7"/>
          <p:cNvGraphicFramePr>
            <a:graphicFrameLocks/>
          </p:cNvGraphicFramePr>
          <p:nvPr>
            <p:ph type="dgm" idx="1"/>
          </p:nvPr>
        </p:nvGraphicFramePr>
        <p:xfrm>
          <a:off x="0" y="0"/>
          <a:ext cx="9144000" cy="2663825"/>
        </p:xfrm>
        <a:graphic>
          <a:graphicData uri="http://schemas.openxmlformats.org/drawingml/2006/compatibility">
            <com:legacyDrawing xmlns:com="http://schemas.openxmlformats.org/drawingml/2006/compatibility" spid="_x0000_s27655"/>
          </a:graphicData>
        </a:graphic>
      </p:graphicFrame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95288" y="4005263"/>
            <a:ext cx="842486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ru-RU" b="1"/>
              <a:t>предельные способности природы к самоочищению и саморегуляции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 физическая ограниченность земельной территории в рамках планеты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 безотходность производства в природе и отходность человеческого производства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 познание и использование человеком законов развития природы в процессе использования природы и накопления опыта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611188" y="260350"/>
            <a:ext cx="7920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/>
              <a:t>Экология</a:t>
            </a:r>
            <a:r>
              <a:rPr lang="ru-RU"/>
              <a:t> </a:t>
            </a:r>
            <a:r>
              <a:rPr lang="ru-RU" sz="4000" b="1"/>
              <a:t>в цифрах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79388" y="908050"/>
            <a:ext cx="89646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площадь антропогенных пустынь достигает 8% суши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города и промышленные зоны занимают 2% суши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ежегодно в мире вырубается 7-20 млн га леса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тропические леса вырублены на 50%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леса умеренного пояса вырублены на 40%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132138" y="3633788"/>
            <a:ext cx="576103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более 50% сернистого газа имеет техногенное происхождение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почвы и растения городов содержат в 20-30 раз больше свинца, чем за их пределами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/>
              <a:t> 30% поверхности океана содержит нефтепродукты</a:t>
            </a:r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pic>
        <p:nvPicPr>
          <p:cNvPr id="29722" name="Picture 26" descr="p_536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463"/>
            <a:ext cx="2986088" cy="32845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9" grpId="0"/>
      <p:bldP spid="29720" grpId="0"/>
      <p:bldP spid="297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404813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Причины деградации и разрушения природной среды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3850" y="2276475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Лауреат Нобелевской премии Д.Медоуз «Новые границы роста»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Формула «глобального развития»</a:t>
            </a:r>
          </a:p>
          <a:p>
            <a:pPr algn="ctr">
              <a:spcBef>
                <a:spcPct val="50000"/>
              </a:spcBef>
            </a:pPr>
            <a:r>
              <a:rPr lang="en-US" sz="3600" b="1"/>
              <a:t>J</a:t>
            </a:r>
            <a:r>
              <a:rPr lang="ru-RU" sz="3600" b="1"/>
              <a:t>  </a:t>
            </a:r>
            <a:r>
              <a:rPr lang="en-US" sz="3600" b="1"/>
              <a:t>=</a:t>
            </a:r>
            <a:r>
              <a:rPr lang="ru-RU" sz="3600" b="1"/>
              <a:t>  Р </a:t>
            </a:r>
            <a:r>
              <a:rPr lang="en-US" sz="3600" b="1"/>
              <a:t>×</a:t>
            </a:r>
            <a:r>
              <a:rPr lang="ru-RU" sz="3600" b="1"/>
              <a:t>  А </a:t>
            </a:r>
            <a:r>
              <a:rPr lang="en-US" sz="3600" b="1"/>
              <a:t>×</a:t>
            </a:r>
            <a:r>
              <a:rPr lang="ru-RU" sz="3600" b="1"/>
              <a:t>  Т</a:t>
            </a:r>
          </a:p>
          <a:p>
            <a:pPr algn="ctr">
              <a:spcBef>
                <a:spcPct val="50000"/>
              </a:spcBef>
            </a:pPr>
            <a:r>
              <a:rPr lang="ru-RU" b="1"/>
              <a:t>    </a:t>
            </a:r>
            <a:r>
              <a:rPr lang="en-US" sz="2400" b="1"/>
              <a:t>J</a:t>
            </a:r>
            <a:r>
              <a:rPr lang="ru-RU" sz="2400" b="1"/>
              <a:t> – нагрузка на окружающую среду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                            Р – население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                            А – благосостояние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                                         Т - технология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/>
              <a:t>Рост населения Земли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1989138"/>
            <a:ext cx="3887788" cy="372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1830г. – 1 млрд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1930г. – 2 млрд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1960г. – 3 млрд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1975г. – 4 млрд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1999г. – 6 млрд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2007г. – 7млрд </a:t>
            </a:r>
          </a:p>
        </p:txBody>
      </p:sp>
      <p:pic>
        <p:nvPicPr>
          <p:cNvPr id="18439" name="Picture 7" descr="316670-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060575"/>
            <a:ext cx="4968875" cy="37242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521</TotalTime>
  <Words>549</Words>
  <Application>Microsoft Office PowerPoint</Application>
  <PresentationFormat>Экран (4:3)</PresentationFormat>
  <Paragraphs>92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Трава</vt:lpstr>
      <vt:lpstr>Экологический  кризис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Greek 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 кризис</dc:title>
  <dc:creator>Greek</dc:creator>
  <cp:lastModifiedBy>Admin</cp:lastModifiedBy>
  <cp:revision>12</cp:revision>
  <dcterms:created xsi:type="dcterms:W3CDTF">2006-11-02T16:28:52Z</dcterms:created>
  <dcterms:modified xsi:type="dcterms:W3CDTF">2012-03-28T09:55:05Z</dcterms:modified>
</cp:coreProperties>
</file>