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0" r:id="rId2"/>
    <p:sldId id="311" r:id="rId3"/>
    <p:sldId id="312" r:id="rId4"/>
    <p:sldId id="313" r:id="rId5"/>
    <p:sldId id="315" r:id="rId6"/>
    <p:sldId id="317" r:id="rId7"/>
    <p:sldId id="318" r:id="rId8"/>
    <p:sldId id="314" r:id="rId9"/>
    <p:sldId id="285" r:id="rId10"/>
    <p:sldId id="319" r:id="rId11"/>
    <p:sldId id="321" r:id="rId12"/>
    <p:sldId id="325" r:id="rId13"/>
    <p:sldId id="324" r:id="rId14"/>
    <p:sldId id="322" r:id="rId15"/>
    <p:sldId id="323" r:id="rId16"/>
    <p:sldId id="326" r:id="rId17"/>
    <p:sldId id="328" r:id="rId18"/>
    <p:sldId id="301" r:id="rId19"/>
    <p:sldId id="330" r:id="rId20"/>
    <p:sldId id="304" r:id="rId21"/>
    <p:sldId id="331" r:id="rId22"/>
    <p:sldId id="332" r:id="rId23"/>
    <p:sldId id="333" r:id="rId24"/>
    <p:sldId id="30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00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2A26-7CF7-4743-8A13-423F73336CCB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1A504-B209-48CC-973B-8F6E6FCBA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98ebde54-2c87-4988-a3b0-0e0a5ec96cf9/cmyk.swf" TargetMode="External"/><Relationship Id="rId2" Type="http://schemas.openxmlformats.org/officeDocument/2006/relationships/hyperlink" Target="http://files.school-collection.edu.ru/dlrstore/2899799f-7e7d-49bc-b9b5-a8a988cdb3c0/rgb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es.school-collection.edu.ru/dlrstore/bf7a6646-b0fc-4df1-8dd4-d65126bf2ef7/hsb.sw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iles.school-collection.edu.ru/dlrstore/e4af6f28-cb66-4979-a345-07967ff98e84/9_118.swf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8802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Белый свет имеет сложную структуру.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Системы цветопередачи: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hlinkClick r:id="rId2"/>
              </a:rPr>
              <a:t>RGB</a:t>
            </a:r>
            <a:r>
              <a:rPr lang="en-US" sz="5400" b="1" dirty="0" smtClean="0"/>
              <a:t>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C00000"/>
                </a:solidFill>
              </a:rPr>
              <a:t>R</a:t>
            </a:r>
            <a:r>
              <a:rPr lang="en-US" sz="3600" dirty="0" smtClean="0"/>
              <a:t>ed, </a:t>
            </a:r>
            <a:r>
              <a:rPr lang="en-US" sz="3600" b="1" dirty="0" smtClean="0">
                <a:solidFill>
                  <a:srgbClr val="006600"/>
                </a:solidFill>
              </a:rPr>
              <a:t>G</a:t>
            </a:r>
            <a:r>
              <a:rPr lang="en-US" sz="3600" dirty="0" smtClean="0"/>
              <a:t>reen, </a:t>
            </a: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lang="en-US" sz="3600" dirty="0" smtClean="0"/>
              <a:t>lue)</a:t>
            </a:r>
          </a:p>
          <a:p>
            <a:pPr>
              <a:buNone/>
            </a:pPr>
            <a:endParaRPr lang="en-US" sz="5400" dirty="0" smtClean="0"/>
          </a:p>
          <a:p>
            <a:r>
              <a:rPr lang="en-US" sz="5400" b="1" dirty="0" smtClean="0">
                <a:hlinkClick r:id="rId3"/>
              </a:rPr>
              <a:t>CMYK</a:t>
            </a:r>
            <a:r>
              <a:rPr lang="en-US" sz="5400" b="1" dirty="0" smtClean="0"/>
              <a:t>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B0F0"/>
                </a:solidFill>
              </a:rPr>
              <a:t>C</a:t>
            </a:r>
            <a:r>
              <a:rPr lang="en-US" sz="3600" dirty="0" smtClean="0"/>
              <a:t>yan,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3600" dirty="0" smtClean="0"/>
              <a:t>agenta, </a:t>
            </a:r>
            <a:r>
              <a:rPr lang="en-US" sz="3600" b="1" dirty="0" smtClean="0">
                <a:solidFill>
                  <a:srgbClr val="FFFF00"/>
                </a:solidFill>
              </a:rPr>
              <a:t>Y</a:t>
            </a:r>
            <a:r>
              <a:rPr lang="en-US" sz="3600" dirty="0" smtClean="0"/>
              <a:t>ellow, </a:t>
            </a:r>
            <a:r>
              <a:rPr lang="en-US" sz="3600" dirty="0" err="1" smtClean="0"/>
              <a:t>blac</a:t>
            </a:r>
            <a:r>
              <a:rPr lang="en-US" sz="3600" b="1" dirty="0" err="1" smtClean="0"/>
              <a:t>K</a:t>
            </a:r>
            <a:r>
              <a:rPr lang="en-US" sz="3600" dirty="0" smtClean="0"/>
              <a:t>)</a:t>
            </a:r>
          </a:p>
          <a:p>
            <a:pPr>
              <a:buNone/>
            </a:pPr>
            <a:endParaRPr lang="en-US" sz="5400" dirty="0" smtClean="0"/>
          </a:p>
          <a:p>
            <a:r>
              <a:rPr lang="en-US" sz="5400" b="1" dirty="0" smtClean="0">
                <a:hlinkClick r:id="rId4"/>
              </a:rPr>
              <a:t>HSB</a:t>
            </a:r>
            <a:r>
              <a:rPr lang="en-US" sz="5400" b="1" dirty="0" smtClean="0"/>
              <a:t> </a:t>
            </a:r>
            <a:r>
              <a:rPr lang="en-US" sz="3600" dirty="0" smtClean="0"/>
              <a:t>(</a:t>
            </a:r>
            <a:r>
              <a:rPr lang="en-US" sz="3600" b="1" dirty="0" smtClean="0"/>
              <a:t>H</a:t>
            </a:r>
            <a:r>
              <a:rPr lang="en-US" sz="3600" dirty="0" smtClean="0"/>
              <a:t>ue, </a:t>
            </a:r>
            <a:r>
              <a:rPr lang="en-US" sz="3600" b="1" dirty="0" smtClean="0"/>
              <a:t>S</a:t>
            </a:r>
            <a:r>
              <a:rPr lang="en-US" sz="3600" dirty="0" smtClean="0"/>
              <a:t>aturation, </a:t>
            </a:r>
            <a:r>
              <a:rPr lang="en-US" sz="3600" b="1" dirty="0" smtClean="0"/>
              <a:t>B</a:t>
            </a:r>
            <a:r>
              <a:rPr lang="en-US" sz="3600" dirty="0" smtClean="0"/>
              <a:t>rightness)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143116"/>
            <a:ext cx="1205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красный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143116"/>
            <a:ext cx="1177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зеленый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2143116"/>
            <a:ext cx="902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синий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4000504"/>
            <a:ext cx="107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черный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4000504"/>
            <a:ext cx="1022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жёлтый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4000504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пурпурный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4000504"/>
            <a:ext cx="1055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/>
              <a:t>голубой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5786454"/>
            <a:ext cx="1086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оттенок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5786454"/>
            <a:ext cx="1783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насыщенность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5786454"/>
            <a:ext cx="10193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яркость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RGB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11715"/>
          </a:xfrm>
        </p:spPr>
        <p:txBody>
          <a:bodyPr/>
          <a:lstStyle/>
          <a:p>
            <a:pPr lvl="0"/>
            <a:r>
              <a:rPr lang="ru-RU" dirty="0" smtClean="0"/>
              <a:t>Основными цветами являются красный, зеленый, синий. </a:t>
            </a:r>
          </a:p>
          <a:p>
            <a:pPr lvl="0"/>
            <a:r>
              <a:rPr lang="ru-RU" dirty="0" smtClean="0"/>
              <a:t>Палитра цветов формируется путем сложения красного, зеленого и синего цветов. </a:t>
            </a:r>
          </a:p>
          <a:p>
            <a:pPr lvl="0"/>
            <a:r>
              <a:rPr lang="ru-RU" dirty="0" smtClean="0"/>
              <a:t>Цвет палитры можно определить с помощью формулы: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786190"/>
            <a:ext cx="4429156" cy="753679"/>
          </a:xfrm>
          <a:prstGeom prst="rect">
            <a:avLst/>
          </a:prstGeom>
          <a:noFill/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14884"/>
            <a:ext cx="2571768" cy="508701"/>
          </a:xfrm>
          <a:prstGeom prst="rect">
            <a:avLst/>
          </a:prstGeom>
          <a:noFill/>
        </p:spPr>
      </p:pic>
      <p:pic>
        <p:nvPicPr>
          <p:cNvPr id="25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357826"/>
            <a:ext cx="2442374" cy="485776"/>
          </a:xfrm>
          <a:prstGeom prst="rect">
            <a:avLst/>
          </a:prstGeom>
          <a:noFill/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6072206"/>
            <a:ext cx="2482855" cy="485776"/>
          </a:xfrm>
          <a:prstGeom prst="rect">
            <a:avLst/>
          </a:prstGeom>
          <a:noFill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4714884"/>
            <a:ext cx="247648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285860"/>
          <a:ext cx="8715436" cy="5357850"/>
        </p:xfrm>
        <a:graphic>
          <a:graphicData uri="http://schemas.openxmlformats.org/drawingml/2006/table">
            <a:tbl>
              <a:tblPr/>
              <a:tblGrid>
                <a:gridCol w="1714512"/>
                <a:gridCol w="1500198"/>
                <a:gridCol w="714380"/>
                <a:gridCol w="1643074"/>
                <a:gridCol w="714380"/>
                <a:gridCol w="1681527"/>
                <a:gridCol w="747365"/>
              </a:tblGrid>
              <a:tr h="5357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Цвет 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Коды интенсивности базовых цветов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Красный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Зеленый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Синий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Черный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Красный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</a:rPr>
                        <a:t>Зеленый </a:t>
                      </a:r>
                      <a:endParaRPr lang="ru-RU" sz="2400" b="1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CC"/>
                          </a:solidFill>
                          <a:latin typeface="Calibri"/>
                          <a:ea typeface="Times New Roman"/>
                        </a:rPr>
                        <a:t>Синий </a:t>
                      </a:r>
                      <a:endParaRPr lang="ru-RU" sz="2400" b="1" dirty="0">
                        <a:solidFill>
                          <a:srgbClr val="0000CC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C3399"/>
                          </a:solidFill>
                          <a:latin typeface="Calibri"/>
                          <a:ea typeface="Times New Roman"/>
                        </a:rPr>
                        <a:t>Пурпурный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Желтый 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255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Кодировка цветов при глубине цвета 24 бита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RGB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929198"/>
            <a:ext cx="9144000" cy="1625593"/>
          </a:xfrm>
        </p:spPr>
        <p:txBody>
          <a:bodyPr/>
          <a:lstStyle/>
          <a:p>
            <a:r>
              <a:rPr lang="ru-RU" b="1" dirty="0" smtClean="0"/>
              <a:t>Применяется в мониторах компьютеров, в телевизорах и других излучающих технических устройствах.</a:t>
            </a:r>
          </a:p>
          <a:p>
            <a:endParaRPr lang="ru-RU" dirty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071538" y="1214422"/>
            <a:ext cx="7329966" cy="339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CMYK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64360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Основными цветами являются </a:t>
            </a:r>
            <a:r>
              <a:rPr lang="ru-RU" dirty="0" err="1" smtClean="0"/>
              <a:t>голубой</a:t>
            </a:r>
            <a:r>
              <a:rPr lang="ru-RU" dirty="0" smtClean="0"/>
              <a:t>, пурпурный и желтый. </a:t>
            </a:r>
          </a:p>
          <a:p>
            <a:pPr lvl="0"/>
            <a:r>
              <a:rPr lang="ru-RU" dirty="0" smtClean="0"/>
              <a:t>Палитра цветов формируется:</a:t>
            </a:r>
          </a:p>
          <a:p>
            <a:pPr lvl="1"/>
            <a:r>
              <a:rPr lang="ru-RU" dirty="0" smtClean="0"/>
              <a:t>путем вычитания из белого цвета определенных цветов</a:t>
            </a:r>
          </a:p>
          <a:p>
            <a:pPr lvl="1"/>
            <a:r>
              <a:rPr lang="ru-RU" dirty="0" smtClean="0"/>
              <a:t>путем наложения </a:t>
            </a:r>
            <a:r>
              <a:rPr lang="ru-RU" dirty="0" err="1" smtClean="0"/>
              <a:t>голубого</a:t>
            </a:r>
            <a:r>
              <a:rPr lang="ru-RU" dirty="0" smtClean="0"/>
              <a:t>, пурпурного, желтого цвета</a:t>
            </a:r>
          </a:p>
          <a:p>
            <a:pPr lvl="0"/>
            <a:r>
              <a:rPr lang="ru-RU" dirty="0" smtClean="0"/>
              <a:t>Цвет палитры можно определить с помощью формулы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43570" y="214290"/>
            <a:ext cx="642942" cy="64296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388" y="214290"/>
            <a:ext cx="642942" cy="642942"/>
          </a:xfrm>
          <a:prstGeom prst="ellipse">
            <a:avLst/>
          </a:prstGeom>
          <a:solidFill>
            <a:srgbClr val="CC33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643578"/>
            <a:ext cx="3682488" cy="609601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7215206" y="214290"/>
            <a:ext cx="642942" cy="64294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786454"/>
            <a:ext cx="1952625" cy="342900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357826"/>
            <a:ext cx="1866900" cy="342900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215082"/>
            <a:ext cx="188595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1643050"/>
          <a:ext cx="7358114" cy="4786346"/>
        </p:xfrm>
        <a:graphic>
          <a:graphicData uri="http://schemas.openxmlformats.org/drawingml/2006/table">
            <a:tbl>
              <a:tblPr/>
              <a:tblGrid>
                <a:gridCol w="1991019"/>
                <a:gridCol w="5367095"/>
              </a:tblGrid>
              <a:tr h="531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Цвет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Формирование цвета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Black =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+ Y = W – G – B – R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White = (C = 0, M = 0, Y =0)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Red = Y + M = W – G – B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Green = Y + C = W – R – B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Blue = M + C = W – R – G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Cyan = W – R = G + B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Magenta = W – G = R + B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Yellow = W – B = R +G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Формирование цветов в системе цветопередачи </a:t>
            </a:r>
            <a:r>
              <a:rPr lang="en-US" b="1" dirty="0" smtClean="0">
                <a:solidFill>
                  <a:srgbClr val="C00000"/>
                </a:solidFill>
              </a:rPr>
              <a:t>CMYK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CMYK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00570"/>
            <a:ext cx="9144000" cy="235743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Основана на восприятии не излучаемого, а отражаемого света. Применяется в полиграфии, при печати изображений на принтерах (т.к. напечатанные документы воспринимаются человеком в отраженном свете).</a:t>
            </a:r>
          </a:p>
          <a:p>
            <a:endParaRPr lang="ru-RU" dirty="0"/>
          </a:p>
        </p:txBody>
      </p:sp>
      <p:pic>
        <p:nvPicPr>
          <p:cNvPr id="4" name="Рисунок 3" descr="Принтер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>
            <a:off x="5715008" y="1142984"/>
            <a:ext cx="3286148" cy="2960306"/>
          </a:xfrm>
          <a:prstGeom prst="rect">
            <a:avLst/>
          </a:prstGeom>
        </p:spPr>
      </p:pic>
      <p:pic>
        <p:nvPicPr>
          <p:cNvPr id="5" name="Рисунок 4" descr="Плоттер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 flipH="1">
            <a:off x="285720" y="1142984"/>
            <a:ext cx="3162687" cy="291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000100" y="785794"/>
            <a:ext cx="7082753" cy="49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Самое главное: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Существуют следующие системы цветопередачи:</a:t>
            </a:r>
          </a:p>
          <a:p>
            <a:pPr lvl="1"/>
            <a:r>
              <a:rPr lang="ru-RU" dirty="0" smtClean="0"/>
              <a:t>RGB </a:t>
            </a:r>
            <a:r>
              <a:rPr lang="en-US" dirty="0" smtClean="0"/>
              <a:t>(</a:t>
            </a:r>
            <a:r>
              <a:rPr lang="en-US" b="1" dirty="0" smtClean="0"/>
              <a:t>R</a:t>
            </a:r>
            <a:r>
              <a:rPr lang="en-US" dirty="0" smtClean="0"/>
              <a:t>ed, </a:t>
            </a:r>
            <a:r>
              <a:rPr lang="en-US" b="1" dirty="0" smtClean="0"/>
              <a:t>G</a:t>
            </a:r>
            <a:r>
              <a:rPr lang="en-US" dirty="0" smtClean="0"/>
              <a:t>reen, </a:t>
            </a:r>
            <a:r>
              <a:rPr lang="en-US" b="1" dirty="0" smtClean="0"/>
              <a:t>B</a:t>
            </a:r>
            <a:r>
              <a:rPr lang="en-US" dirty="0" smtClean="0"/>
              <a:t>lue)</a:t>
            </a:r>
            <a:endParaRPr lang="ru-RU" dirty="0" smtClean="0"/>
          </a:p>
          <a:p>
            <a:pPr lvl="1"/>
            <a:r>
              <a:rPr lang="en-US" dirty="0" smtClean="0"/>
              <a:t> CMYK (</a:t>
            </a:r>
            <a:r>
              <a:rPr lang="en-US" b="1" dirty="0" smtClean="0"/>
              <a:t>C</a:t>
            </a:r>
            <a:r>
              <a:rPr lang="en-US" dirty="0" smtClean="0"/>
              <a:t>yan, </a:t>
            </a:r>
            <a:r>
              <a:rPr lang="en-US" b="1" dirty="0" smtClean="0"/>
              <a:t>M</a:t>
            </a:r>
            <a:r>
              <a:rPr lang="en-US" dirty="0" smtClean="0"/>
              <a:t>agenta, </a:t>
            </a:r>
            <a:r>
              <a:rPr lang="en-US" b="1" dirty="0" smtClean="0"/>
              <a:t>Y</a:t>
            </a:r>
            <a:r>
              <a:rPr lang="en-US" dirty="0" smtClean="0"/>
              <a:t>ellow, </a:t>
            </a:r>
            <a:r>
              <a:rPr lang="en-US" dirty="0" err="1" smtClean="0"/>
              <a:t>blac</a:t>
            </a:r>
            <a:r>
              <a:rPr lang="en-US" b="1" dirty="0" err="1" smtClean="0"/>
              <a:t>K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en-US" dirty="0" smtClean="0"/>
              <a:t> </a:t>
            </a:r>
            <a:r>
              <a:rPr lang="ru-RU" dirty="0" smtClean="0"/>
              <a:t>HSB </a:t>
            </a:r>
            <a:r>
              <a:rPr lang="en-US" dirty="0" smtClean="0"/>
              <a:t>(</a:t>
            </a:r>
            <a:r>
              <a:rPr lang="en-US" b="1" dirty="0" smtClean="0"/>
              <a:t>H</a:t>
            </a:r>
            <a:r>
              <a:rPr lang="en-US" dirty="0" smtClean="0"/>
              <a:t>ue, </a:t>
            </a:r>
            <a:r>
              <a:rPr lang="en-US" b="1" dirty="0" smtClean="0"/>
              <a:t>S</a:t>
            </a:r>
            <a:r>
              <a:rPr lang="en-US" dirty="0" smtClean="0"/>
              <a:t>aturation, </a:t>
            </a:r>
            <a:r>
              <a:rPr lang="en-US" b="1" dirty="0" smtClean="0"/>
              <a:t>B</a:t>
            </a:r>
            <a:r>
              <a:rPr lang="en-US" dirty="0" smtClean="0"/>
              <a:t>rightness)</a:t>
            </a:r>
            <a:endParaRPr lang="ru-RU" dirty="0" smtClean="0"/>
          </a:p>
          <a:p>
            <a:pPr lvl="0"/>
            <a:r>
              <a:rPr lang="ru-RU" dirty="0" smtClean="0"/>
              <a:t>Палитра цветов в системе цветопередачи </a:t>
            </a:r>
            <a:r>
              <a:rPr lang="ru-RU" b="1" dirty="0" smtClean="0"/>
              <a:t>RGB</a:t>
            </a:r>
            <a:r>
              <a:rPr lang="ru-RU" dirty="0" smtClean="0"/>
              <a:t> формируется путем сложения красного, зеленого и синего цветов. </a:t>
            </a:r>
          </a:p>
          <a:p>
            <a:pPr lvl="0"/>
            <a:r>
              <a:rPr lang="ru-RU" dirty="0" smtClean="0"/>
              <a:t>Цвет палитры можно определить с помощью формулы: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715016"/>
            <a:ext cx="4429156" cy="753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Самое главное: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Основными цветами в системе цветопередачи </a:t>
            </a:r>
            <a:r>
              <a:rPr lang="en-US" b="1" dirty="0" smtClean="0"/>
              <a:t>CMYK</a:t>
            </a:r>
            <a:r>
              <a:rPr lang="en-US" dirty="0" smtClean="0"/>
              <a:t> </a:t>
            </a:r>
            <a:r>
              <a:rPr lang="ru-RU" dirty="0" smtClean="0"/>
              <a:t>являются </a:t>
            </a:r>
            <a:r>
              <a:rPr lang="ru-RU" dirty="0" err="1" smtClean="0"/>
              <a:t>голубой</a:t>
            </a:r>
            <a:r>
              <a:rPr lang="ru-RU" dirty="0" smtClean="0"/>
              <a:t>, пурпурный, желтый.</a:t>
            </a:r>
          </a:p>
          <a:p>
            <a:r>
              <a:rPr lang="ru-RU" dirty="0" smtClean="0"/>
              <a:t>Палитра цветов формируется:</a:t>
            </a:r>
          </a:p>
          <a:p>
            <a:pPr lvl="1"/>
            <a:r>
              <a:rPr lang="ru-RU" dirty="0" smtClean="0"/>
              <a:t>путем вычитания из белого цвета определенных цветов</a:t>
            </a:r>
          </a:p>
          <a:p>
            <a:pPr lvl="1"/>
            <a:r>
              <a:rPr lang="ru-RU" dirty="0" smtClean="0"/>
              <a:t>путем наложения </a:t>
            </a:r>
            <a:r>
              <a:rPr lang="ru-RU" dirty="0" err="1" smtClean="0"/>
              <a:t>голубого</a:t>
            </a:r>
            <a:r>
              <a:rPr lang="ru-RU" dirty="0" smtClean="0"/>
              <a:t>, пурпурного, желтого цвета.</a:t>
            </a:r>
          </a:p>
          <a:p>
            <a:r>
              <a:rPr lang="ru-RU" dirty="0" smtClean="0"/>
              <a:t>Цвет палитры можно определить с помощью формулы</a:t>
            </a:r>
          </a:p>
          <a:p>
            <a:pPr lvl="1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770249"/>
            <a:ext cx="4643470" cy="768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3929058" y="1857364"/>
            <a:ext cx="4929221" cy="3929090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В 1666 г. Исаак Ньютон с помощью стеклянной призмы впервые исследовал белый свет и установил его сложный состав.</a:t>
            </a:r>
          </a:p>
          <a:p>
            <a:pPr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>
                <a:hlinkClick r:id="rId2"/>
              </a:rPr>
              <a:t>Видео </a:t>
            </a:r>
            <a:endParaRPr lang="ru-RU" sz="3200" dirty="0" smtClean="0"/>
          </a:p>
          <a:p>
            <a:endParaRPr lang="ru-RU" dirty="0"/>
          </a:p>
        </p:txBody>
      </p:sp>
      <p:pic>
        <p:nvPicPr>
          <p:cNvPr id="8" name="Содержимое 7" descr="C:\Program Files\Physicon\Open Physics 2.6. Part 1\content\scientist\images\newton.jpg"/>
          <p:cNvPicPr>
            <a:picLocks noGrp="1"/>
          </p:cNvPicPr>
          <p:nvPr>
            <p:ph sz="quarter" idx="2"/>
          </p:nvPr>
        </p:nvPicPr>
        <p:blipFill>
          <a:blip r:embed="rId3">
            <a:lum bright="10000" contrast="40000"/>
          </a:blip>
          <a:srcRect/>
          <a:stretch>
            <a:fillRect/>
          </a:stretch>
        </p:blipFill>
        <p:spPr bwMode="auto">
          <a:xfrm>
            <a:off x="714348" y="1500174"/>
            <a:ext cx="2334445" cy="3510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Исаак Ньютон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Самое главное: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2864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500" dirty="0" smtClean="0"/>
              <a:t>Система цветопередачи</a:t>
            </a:r>
            <a:r>
              <a:rPr lang="ru-RU" sz="3500" b="1" dirty="0" smtClean="0"/>
              <a:t> HSB </a:t>
            </a:r>
            <a:r>
              <a:rPr lang="ru-RU" sz="3500" dirty="0" smtClean="0"/>
              <a:t>использует в качестве базовых параметров </a:t>
            </a:r>
            <a:r>
              <a:rPr lang="en-US" sz="3500" dirty="0" smtClean="0"/>
              <a:t>Hue</a:t>
            </a:r>
            <a:r>
              <a:rPr lang="ru-RU" sz="3500" dirty="0" smtClean="0"/>
              <a:t> (оттенок цвета), </a:t>
            </a:r>
            <a:r>
              <a:rPr lang="en-US" sz="3500" dirty="0" smtClean="0"/>
              <a:t>Saturation</a:t>
            </a:r>
            <a:r>
              <a:rPr lang="ru-RU" sz="3500" dirty="0" smtClean="0"/>
              <a:t> (насыщенность), </a:t>
            </a:r>
            <a:r>
              <a:rPr lang="en-US" sz="3500" dirty="0" smtClean="0"/>
              <a:t>Brightness</a:t>
            </a:r>
            <a:r>
              <a:rPr lang="ru-RU" sz="3500" dirty="0" smtClean="0"/>
              <a:t> (яркость).</a:t>
            </a:r>
          </a:p>
          <a:p>
            <a:r>
              <a:rPr lang="ru-RU" sz="3500" dirty="0" smtClean="0"/>
              <a:t>Параметр </a:t>
            </a:r>
            <a:r>
              <a:rPr lang="en-US" sz="3500" b="1" dirty="0" smtClean="0"/>
              <a:t>Hue</a:t>
            </a:r>
            <a:r>
              <a:rPr lang="ru-RU" sz="3500" dirty="0" smtClean="0"/>
              <a:t> позволяет выбрать оттенок цвета из всех цветов оптического спектра, начиная с красного цвета и заканчивая фиолетовым</a:t>
            </a:r>
          </a:p>
          <a:p>
            <a:r>
              <a:rPr lang="ru-RU" sz="3500" dirty="0" smtClean="0"/>
              <a:t>Параметр </a:t>
            </a:r>
            <a:r>
              <a:rPr lang="en-US" sz="3500" b="1" dirty="0" smtClean="0"/>
              <a:t>Saturation</a:t>
            </a:r>
            <a:r>
              <a:rPr lang="ru-RU" sz="3500" dirty="0" smtClean="0"/>
              <a:t> определяет процент «чистого» оттенка и белого цвета.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500" dirty="0" smtClean="0"/>
              <a:t>Параметр </a:t>
            </a:r>
            <a:r>
              <a:rPr lang="en-US" sz="3500" b="1" dirty="0" smtClean="0"/>
              <a:t>Brightness</a:t>
            </a:r>
            <a:r>
              <a:rPr lang="ru-RU" sz="3500" dirty="0" smtClean="0"/>
              <a:t> определяет интенсивность цвета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Выполнить задания: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054485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Задание 1.7 (стр.21)</a:t>
            </a:r>
          </a:p>
          <a:p>
            <a:pPr>
              <a:buNone/>
            </a:pPr>
            <a:r>
              <a:rPr lang="ru-RU" sz="3600" dirty="0" smtClean="0"/>
              <a:t>   Определить цвета, если заданы интенсивности базовых цветов в системе цветопередачи </a:t>
            </a:r>
            <a:r>
              <a:rPr lang="en-US" sz="3600" dirty="0" smtClean="0"/>
              <a:t>RGB</a:t>
            </a:r>
            <a:endParaRPr lang="ru-RU" sz="3600" dirty="0" smtClean="0"/>
          </a:p>
          <a:p>
            <a:r>
              <a:rPr lang="ru-RU" sz="3600" b="1" dirty="0" smtClean="0"/>
              <a:t>Задание 1.8 (стр.21)</a:t>
            </a:r>
          </a:p>
          <a:p>
            <a:pPr>
              <a:buNone/>
            </a:pPr>
            <a:r>
              <a:rPr lang="ru-RU" sz="3600" dirty="0" smtClean="0"/>
              <a:t>   Определить цвета, если на бумагу нанесены краски в системе цветопередачи  </a:t>
            </a:r>
            <a:r>
              <a:rPr lang="en-US" sz="3600" dirty="0" smtClean="0"/>
              <a:t>CMYK</a:t>
            </a:r>
            <a:r>
              <a:rPr lang="ru-RU" sz="3600" dirty="0" smtClean="0"/>
              <a:t>.</a:t>
            </a:r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1.7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000108"/>
          <a:ext cx="6539311" cy="5357850"/>
        </p:xfrm>
        <a:graphic>
          <a:graphicData uri="http://schemas.openxmlformats.org/drawingml/2006/table">
            <a:tbl>
              <a:tblPr/>
              <a:tblGrid>
                <a:gridCol w="1714512"/>
                <a:gridCol w="1500198"/>
                <a:gridCol w="1643074"/>
                <a:gridCol w="1681527"/>
              </a:tblGrid>
              <a:tr h="5357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Цвет 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Интенсивность базовых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цветов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Красный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Зеленый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Синий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00CC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00000000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11111111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90" y="2071678"/>
            <a:ext cx="1714512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643182"/>
            <a:ext cx="1714512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3214686"/>
            <a:ext cx="1714512" cy="500066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3714752"/>
            <a:ext cx="1714512" cy="571504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4286256"/>
            <a:ext cx="1714512" cy="5000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4786322"/>
            <a:ext cx="1714512" cy="571504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5357826"/>
            <a:ext cx="1714512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5857892"/>
            <a:ext cx="1714512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Задание 1.8 (стр.21)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3048"/>
          <a:ext cx="8715436" cy="4786352"/>
        </p:xfrm>
        <a:graphic>
          <a:graphicData uri="http://schemas.openxmlformats.org/drawingml/2006/table">
            <a:tbl>
              <a:tblPr/>
              <a:tblGrid>
                <a:gridCol w="3326421"/>
                <a:gridCol w="5389015"/>
              </a:tblGrid>
              <a:tr h="598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Цвет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Формирование цвета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(C = 0, M = 0, Y =0)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Y + M = W – G – B 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Y + C = W – R – B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+ C = W – R – G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 – R = G + B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 – G = R + B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 – B = R +G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2285992"/>
            <a:ext cx="328614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857496"/>
            <a:ext cx="3286148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00438"/>
            <a:ext cx="3286148" cy="500066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071942"/>
            <a:ext cx="3286148" cy="571504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714884"/>
            <a:ext cx="3286148" cy="5000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286388"/>
            <a:ext cx="3286148" cy="571504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929330"/>
            <a:ext cx="328614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36972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§1.1.3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Reference Sans Serif" pitchFamily="34" charset="0"/>
                <a:ea typeface="Calibri" pitchFamily="34" charset="0"/>
                <a:cs typeface="Arial" pitchFamily="34" charset="0"/>
              </a:rPr>
              <a:t>Белый свет имеет сложную структуру!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Состав белого света: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357158" y="1285860"/>
            <a:ext cx="4040188" cy="3951288"/>
          </a:xfrm>
          <a:noFill/>
        </p:spPr>
        <p:txBody>
          <a:bodyPr/>
          <a:lstStyle/>
          <a:p>
            <a:pPr lvl="0"/>
            <a:r>
              <a:rPr lang="ru-RU" b="1" dirty="0" smtClean="0"/>
              <a:t>Фиолетовый</a:t>
            </a:r>
            <a:endParaRPr lang="ru-RU" dirty="0" smtClean="0"/>
          </a:p>
          <a:p>
            <a:pPr lvl="0"/>
            <a:r>
              <a:rPr lang="ru-RU" b="1" dirty="0" smtClean="0"/>
              <a:t>Синий</a:t>
            </a:r>
            <a:endParaRPr lang="ru-RU" dirty="0" smtClean="0"/>
          </a:p>
          <a:p>
            <a:pPr lvl="0"/>
            <a:r>
              <a:rPr lang="ru-RU" b="1" dirty="0" err="1" smtClean="0"/>
              <a:t>Голубой</a:t>
            </a:r>
            <a:endParaRPr lang="ru-RU" dirty="0" smtClean="0"/>
          </a:p>
          <a:p>
            <a:pPr lvl="0"/>
            <a:r>
              <a:rPr lang="ru-RU" b="1" dirty="0" smtClean="0"/>
              <a:t>Зеленый</a:t>
            </a:r>
            <a:endParaRPr lang="ru-RU" dirty="0" smtClean="0"/>
          </a:p>
          <a:p>
            <a:pPr lvl="0"/>
            <a:r>
              <a:rPr lang="ru-RU" b="1" dirty="0" smtClean="0"/>
              <a:t>Желтый</a:t>
            </a:r>
            <a:endParaRPr lang="ru-RU" dirty="0" smtClean="0"/>
          </a:p>
          <a:p>
            <a:pPr lvl="0"/>
            <a:r>
              <a:rPr lang="ru-RU" b="1" dirty="0" smtClean="0"/>
              <a:t>Оранжевый</a:t>
            </a:r>
            <a:endParaRPr lang="ru-RU" dirty="0" smtClean="0"/>
          </a:p>
          <a:p>
            <a:pPr lvl="0"/>
            <a:r>
              <a:rPr lang="ru-RU" b="1" dirty="0" smtClean="0"/>
              <a:t>Красный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4572008"/>
            <a:ext cx="8929717" cy="1928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Для запоминания цветов в спектре пользуются условной фразой: «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К</a:t>
            </a:r>
            <a:r>
              <a:rPr lang="ru-RU" sz="3200" b="1" dirty="0" smtClean="0"/>
              <a:t>аждый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3200" b="1" dirty="0" smtClean="0"/>
              <a:t>хотник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Ж</a:t>
            </a:r>
            <a:r>
              <a:rPr lang="ru-RU" sz="3200" b="1" dirty="0" smtClean="0"/>
              <a:t>елает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З</a:t>
            </a:r>
            <a:r>
              <a:rPr lang="ru-RU" sz="3200" b="1" dirty="0" smtClean="0"/>
              <a:t>нать, где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0000CC"/>
                </a:solidFill>
              </a:rPr>
              <a:t>С</a:t>
            </a:r>
            <a:r>
              <a:rPr lang="ru-RU" sz="3200" b="1" dirty="0" smtClean="0"/>
              <a:t>идит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Ф</a:t>
            </a:r>
            <a:r>
              <a:rPr lang="ru-RU" sz="3200" b="1" dirty="0" smtClean="0"/>
              <a:t>азан».</a:t>
            </a:r>
            <a:endParaRPr lang="ru-RU" sz="3200" dirty="0" smtClean="0"/>
          </a:p>
          <a:p>
            <a:endParaRPr lang="ru-RU" dirty="0"/>
          </a:p>
        </p:txBody>
      </p:sp>
      <p:pic>
        <p:nvPicPr>
          <p:cNvPr id="7" name="Рисунок 6" descr="1946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357298"/>
            <a:ext cx="3929090" cy="2842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Глаз человека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4929198"/>
            <a:ext cx="8929718" cy="1643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Человек воспринимает свет с помощью цветовых рецепторов (так называемых колбочек), находящихся на сетчатке глаза. </a:t>
            </a:r>
          </a:p>
          <a:p>
            <a:endParaRPr lang="ru-RU" dirty="0"/>
          </a:p>
        </p:txBody>
      </p:sp>
      <p:pic>
        <p:nvPicPr>
          <p:cNvPr id="9" name="Содержимое 8" descr="0015-042-Stroenie-glaza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2000232" y="1214422"/>
            <a:ext cx="5214974" cy="3458156"/>
          </a:xfrm>
          <a:ln w="28575">
            <a:solidFill>
              <a:srgbClr val="0000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Базовые цвета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4500570"/>
            <a:ext cx="9144000" cy="164307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b="1" dirty="0" smtClean="0"/>
              <a:t>Наибольшая чувствительность колбочек приходится на красный, зеленый и синий цвета, которые являются базовыми для человеческого восприятия.</a:t>
            </a: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428736"/>
            <a:ext cx="2357454" cy="2428892"/>
          </a:xfrm>
          <a:prstGeom prst="ellipse">
            <a:avLst/>
          </a:prstGeom>
          <a:solidFill>
            <a:srgbClr val="00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57224" y="1500174"/>
            <a:ext cx="2357454" cy="2428892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68" y="1500174"/>
            <a:ext cx="2357454" cy="2428892"/>
          </a:xfrm>
          <a:prstGeom prst="ellipse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266487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929066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071678"/>
            <a:ext cx="2714644" cy="27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857628"/>
            <a:ext cx="2786082" cy="277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357455"/>
            <a:ext cx="2643206" cy="263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500042"/>
            <a:ext cx="4269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урока: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857364"/>
            <a:ext cx="8643998" cy="321471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Палитры цветов в системах цветопередачи RGB, CMYK и HSB.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741</Words>
  <Application>Microsoft Office PowerPoint</Application>
  <PresentationFormat>Экран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Исаак Ньютон</vt:lpstr>
      <vt:lpstr>Слайд 3</vt:lpstr>
      <vt:lpstr>Состав белого света:</vt:lpstr>
      <vt:lpstr>Глаз человека</vt:lpstr>
      <vt:lpstr>Базовые цвета</vt:lpstr>
      <vt:lpstr>Слайд 7</vt:lpstr>
      <vt:lpstr>Слайд 8</vt:lpstr>
      <vt:lpstr>Слайд 9</vt:lpstr>
      <vt:lpstr>Системы цветопередачи:</vt:lpstr>
      <vt:lpstr>RGB </vt:lpstr>
      <vt:lpstr> Кодировка цветов при глубине цвета 24 бита </vt:lpstr>
      <vt:lpstr>RGB </vt:lpstr>
      <vt:lpstr>CMYK</vt:lpstr>
      <vt:lpstr>Формирование цветов в системе цветопередачи CMYK</vt:lpstr>
      <vt:lpstr>CMYK</vt:lpstr>
      <vt:lpstr>Слайд 17</vt:lpstr>
      <vt:lpstr>Самое главное:</vt:lpstr>
      <vt:lpstr>Самое главное:</vt:lpstr>
      <vt:lpstr>Самое главное:</vt:lpstr>
      <vt:lpstr>Выполнить задания:</vt:lpstr>
      <vt:lpstr>Задание 1.7</vt:lpstr>
      <vt:lpstr> Задание 1.8 (стр.21) 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графической информации. </dc:title>
  <dc:creator>1</dc:creator>
  <cp:lastModifiedBy>Умбеталиева Гульмира</cp:lastModifiedBy>
  <cp:revision>101</cp:revision>
  <dcterms:created xsi:type="dcterms:W3CDTF">2009-12-20T19:07:43Z</dcterms:created>
  <dcterms:modified xsi:type="dcterms:W3CDTF">2011-09-07T11:48:53Z</dcterms:modified>
</cp:coreProperties>
</file>