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2" r:id="rId3"/>
    <p:sldId id="257" r:id="rId4"/>
    <p:sldId id="258" r:id="rId5"/>
    <p:sldId id="260" r:id="rId6"/>
    <p:sldId id="261" r:id="rId7"/>
    <p:sldId id="259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Конструкция </a:t>
            </a:r>
            <a:r>
              <a:rPr lang="en-US" dirty="0" smtClean="0"/>
              <a:t>used</a:t>
            </a:r>
            <a:r>
              <a:rPr lang="ru-RU" dirty="0" smtClean="0"/>
              <a:t> </a:t>
            </a:r>
            <a:r>
              <a:rPr lang="en-US" dirty="0" smtClean="0"/>
              <a:t>to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3886200"/>
            <a:ext cx="3776464" cy="175260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Учитель Яковлева А.Б.</a:t>
            </a:r>
          </a:p>
          <a:p>
            <a:pPr algn="l"/>
            <a:r>
              <a:rPr lang="ru-RU" dirty="0" smtClean="0"/>
              <a:t>МБОУ СОШ №18 г. Ногинска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571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ru-RU" b="1" dirty="0">
                <a:latin typeface="inherit"/>
              </a:rPr>
              <a:t>Примеры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4058349"/>
              </p:ext>
            </p:extLst>
          </p:nvPr>
        </p:nvGraphicFramePr>
        <p:xfrm>
          <a:off x="285720" y="1628800"/>
          <a:ext cx="8462743" cy="4942186"/>
        </p:xfrm>
        <a:graphic>
          <a:graphicData uri="http://schemas.openxmlformats.org/drawingml/2006/table">
            <a:tbl>
              <a:tblPr/>
              <a:tblGrid>
                <a:gridCol w="757887"/>
                <a:gridCol w="3672408"/>
                <a:gridCol w="4032448"/>
              </a:tblGrid>
              <a:tr h="157126">
                <a:tc>
                  <a:txBody>
                    <a:bodyPr/>
                    <a:lstStyle/>
                    <a:p>
                      <a:pPr algn="l" fontAlgn="ctr"/>
                      <a:endParaRPr lang="ru-RU" sz="1400" b="0" dirty="0">
                        <a:effectLst/>
                        <a:latin typeface="inheri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dirty="0">
                        <a:effectLst/>
                        <a:latin typeface="inheri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71841" marR="71841" marT="35920" marB="35920">
                    <a:lnL>
                      <a:noFill/>
                    </a:lnL>
                  </a:tcPr>
                </a:tc>
              </a:tr>
              <a:tr h="4310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0">
                          <a:effectLst/>
                          <a:latin typeface="inherit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C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>
                          <a:effectLst/>
                          <a:latin typeface="inherit"/>
                        </a:rPr>
                        <a:t>I used to live alone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C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0">
                          <a:effectLst/>
                          <a:latin typeface="inherit"/>
                        </a:rPr>
                        <a:t>Я раньше жил один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E5ECF9"/>
                    </a:solidFill>
                  </a:tcPr>
                </a:tc>
              </a:tr>
              <a:tr h="10776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0">
                          <a:effectLst/>
                          <a:latin typeface="inherit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>
                          <a:effectLst/>
                          <a:latin typeface="inherit"/>
                        </a:rPr>
                        <a:t>She used to play tennis professionally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0">
                          <a:effectLst/>
                          <a:latin typeface="inherit"/>
                        </a:rPr>
                        <a:t>Она раньше играла в теннис профессионально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46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0">
                          <a:effectLst/>
                          <a:latin typeface="inherit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C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dirty="0">
                          <a:effectLst/>
                          <a:latin typeface="inherit"/>
                        </a:rPr>
                        <a:t>We used to go to them every day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C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0">
                          <a:effectLst/>
                          <a:latin typeface="inherit"/>
                        </a:rPr>
                        <a:t>Мы раньше ходили к ним каждый день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CF9"/>
                    </a:solidFill>
                  </a:tcPr>
                </a:tc>
              </a:tr>
              <a:tr h="8620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0">
                          <a:effectLst/>
                          <a:latin typeface="inherit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>
                          <a:effectLst/>
                          <a:latin typeface="inherit"/>
                        </a:rPr>
                        <a:t>He used to play cards when he was a teenager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0" dirty="0">
                          <a:effectLst/>
                          <a:latin typeface="inherit"/>
                        </a:rPr>
                        <a:t>Он раньше играл в кадры, когда был подростком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547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0">
                          <a:effectLst/>
                          <a:latin typeface="inherit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C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dirty="0">
                          <a:effectLst/>
                          <a:latin typeface="inherit"/>
                        </a:rPr>
                        <a:t>Our boss used to work after midnight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C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0" dirty="0">
                          <a:effectLst/>
                          <a:latin typeface="inherit"/>
                        </a:rPr>
                        <a:t>Наш босс раньше работал после полуночи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CF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8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000132"/>
          </a:xfrm>
        </p:spPr>
        <p:txBody>
          <a:bodyPr/>
          <a:lstStyle/>
          <a:p>
            <a:r>
              <a:rPr lang="ru-RU" dirty="0" smtClean="0"/>
              <a:t>Использование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500726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/>
              <a:t>Конструкция </a:t>
            </a:r>
            <a:r>
              <a:rPr lang="en-US" sz="2800" b="1" dirty="0"/>
              <a:t>used to</a:t>
            </a:r>
            <a:r>
              <a:rPr lang="en-US" sz="2800" dirty="0"/>
              <a:t> </a:t>
            </a:r>
            <a:r>
              <a:rPr lang="ru-RU" sz="2800" dirty="0"/>
              <a:t>используется для выражения давнишних привычек или действий, которые регулярно происходили в прошлом, а потом прекратились.</a:t>
            </a:r>
          </a:p>
          <a:p>
            <a:pPr lvl="1"/>
            <a:r>
              <a:rPr lang="en-US" sz="2800" i="1" dirty="0"/>
              <a:t>Ann </a:t>
            </a:r>
            <a:r>
              <a:rPr lang="en-US" sz="2800" b="1" i="1" dirty="0"/>
              <a:t>used to eat</a:t>
            </a:r>
            <a:r>
              <a:rPr lang="en-US" sz="2800" i="1" dirty="0"/>
              <a:t> a lot of sweets. </a:t>
            </a:r>
            <a:r>
              <a:rPr lang="ru-RU" sz="2800" i="1" dirty="0"/>
              <a:t>Раньше Аня ела много сладостей.</a:t>
            </a:r>
            <a:endParaRPr lang="ru-RU" sz="2800" dirty="0"/>
          </a:p>
          <a:p>
            <a:pPr lvl="1"/>
            <a:r>
              <a:rPr lang="en-US" sz="2800" i="1" dirty="0"/>
              <a:t>Kate </a:t>
            </a:r>
            <a:r>
              <a:rPr lang="en-US" sz="2800" b="1" i="1" dirty="0"/>
              <a:t>used to spend</a:t>
            </a:r>
            <a:r>
              <a:rPr lang="en-US" sz="2800" i="1" dirty="0"/>
              <a:t> a lot of money when she was single. </a:t>
            </a:r>
            <a:r>
              <a:rPr lang="ru-RU" sz="2800" i="1" dirty="0"/>
              <a:t>Раньше Катя тратила много денег, когда у нее не было парня.</a:t>
            </a:r>
            <a:endParaRPr lang="ru-RU" sz="2800" dirty="0"/>
          </a:p>
          <a:p>
            <a:r>
              <a:rPr lang="ru-RU" sz="2800" dirty="0"/>
              <a:t>Вместо конструкции </a:t>
            </a:r>
            <a:r>
              <a:rPr lang="en-US" sz="2800" b="1" dirty="0"/>
              <a:t>used to</a:t>
            </a:r>
            <a:r>
              <a:rPr lang="en-US" sz="2800" dirty="0"/>
              <a:t> </a:t>
            </a:r>
            <a:r>
              <a:rPr lang="ru-RU" sz="2800" dirty="0"/>
              <a:t>можно использовать </a:t>
            </a:r>
            <a:r>
              <a:rPr lang="en-US" sz="2800" b="1" dirty="0"/>
              <a:t>Past Simple</a:t>
            </a:r>
            <a:r>
              <a:rPr lang="en-US" sz="2800" dirty="0"/>
              <a:t>. </a:t>
            </a:r>
            <a:r>
              <a:rPr lang="en-US" sz="2800" b="1" dirty="0"/>
              <a:t>Used</a:t>
            </a:r>
            <a:r>
              <a:rPr lang="en-US" sz="2800" dirty="0"/>
              <a:t> to </a:t>
            </a:r>
            <a:r>
              <a:rPr lang="ru-RU" sz="2800" dirty="0"/>
              <a:t>не употребляется, если </a:t>
            </a:r>
            <a:r>
              <a:rPr lang="ru-RU" sz="2800" dirty="0" smtClean="0"/>
              <a:t>есть </a:t>
            </a:r>
            <a:r>
              <a:rPr lang="ru-RU" sz="2800" u="sng" dirty="0" smtClean="0"/>
              <a:t>четкое </a:t>
            </a:r>
            <a:r>
              <a:rPr lang="ru-RU" sz="2800" u="sng" dirty="0"/>
              <a:t>указание времени</a:t>
            </a:r>
            <a:r>
              <a:rPr lang="ru-RU" sz="2800" dirty="0"/>
              <a:t>.</a:t>
            </a:r>
          </a:p>
          <a:p>
            <a:r>
              <a:rPr lang="en-US" sz="2800" i="1" dirty="0"/>
              <a:t>John </a:t>
            </a:r>
            <a:r>
              <a:rPr lang="en-US" sz="2800" b="1" i="1" dirty="0"/>
              <a:t>used to go out</a:t>
            </a:r>
            <a:r>
              <a:rPr lang="en-US" sz="2800" i="1" dirty="0"/>
              <a:t>/</a:t>
            </a:r>
            <a:r>
              <a:rPr lang="en-US" sz="2800" b="1" i="1" dirty="0"/>
              <a:t>went out</a:t>
            </a:r>
            <a:r>
              <a:rPr lang="en-US" sz="2800" i="1" dirty="0"/>
              <a:t> a lot when he was younger.</a:t>
            </a:r>
            <a:endParaRPr lang="en-US" sz="2800" dirty="0"/>
          </a:p>
          <a:p>
            <a:r>
              <a:rPr lang="en-US" sz="2800" i="1" dirty="0"/>
              <a:t>Andrew </a:t>
            </a:r>
            <a:r>
              <a:rPr lang="en-US" sz="2800" b="1" i="1" dirty="0"/>
              <a:t>visited</a:t>
            </a:r>
            <a:r>
              <a:rPr lang="en-US" sz="2800" i="1" dirty="0"/>
              <a:t> Italy </a:t>
            </a:r>
            <a:r>
              <a:rPr lang="en-US" sz="2800" i="1" u="sng" dirty="0"/>
              <a:t>last month</a:t>
            </a:r>
            <a:r>
              <a:rPr lang="en-US" sz="2800" i="1" dirty="0"/>
              <a:t>.</a:t>
            </a:r>
            <a:endParaRPr lang="en-US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065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ru-RU" dirty="0" smtClean="0"/>
              <a:t>Утверждение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0080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u-RU" dirty="0" smtClean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235018"/>
              </p:ext>
            </p:extLst>
          </p:nvPr>
        </p:nvGraphicFramePr>
        <p:xfrm>
          <a:off x="899592" y="1844824"/>
          <a:ext cx="7056784" cy="455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3312368"/>
              </a:tblGrid>
              <a:tr h="45522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3600" dirty="0" smtClean="0"/>
                        <a:t>I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3600" dirty="0" smtClean="0"/>
                        <a:t>We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3600" dirty="0" smtClean="0"/>
                        <a:t>You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3600" dirty="0" smtClean="0"/>
                        <a:t>They                                  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3600" dirty="0" smtClean="0"/>
                        <a:t>He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3600" dirty="0" smtClean="0"/>
                        <a:t>She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3600" dirty="0" smtClean="0"/>
                        <a:t>It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 smtClean="0"/>
                    </a:p>
                    <a:p>
                      <a:endParaRPr lang="en-US" sz="3600" dirty="0" smtClean="0"/>
                    </a:p>
                    <a:p>
                      <a:endParaRPr lang="en-US" sz="3600" dirty="0" smtClean="0"/>
                    </a:p>
                    <a:p>
                      <a:r>
                        <a:rPr lang="en-US" sz="3600" dirty="0" smtClean="0"/>
                        <a:t>     used to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700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dirty="0" smtClean="0"/>
              <a:t>Отрицание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89120"/>
          </a:xfrm>
        </p:spPr>
        <p:txBody>
          <a:bodyPr/>
          <a:lstStyle/>
          <a:p>
            <a:endParaRPr lang="en-US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95605"/>
              </p:ext>
            </p:extLst>
          </p:nvPr>
        </p:nvGraphicFramePr>
        <p:xfrm>
          <a:off x="683568" y="1628800"/>
          <a:ext cx="8040216" cy="4768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3703960"/>
                <a:gridCol w="2032000"/>
              </a:tblGrid>
              <a:tr h="4768304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I</a:t>
                      </a:r>
                    </a:p>
                    <a:p>
                      <a:r>
                        <a:rPr lang="en-US" sz="3600" dirty="0" smtClean="0"/>
                        <a:t>We</a:t>
                      </a:r>
                    </a:p>
                    <a:p>
                      <a:r>
                        <a:rPr lang="en-US" sz="3600" dirty="0" smtClean="0"/>
                        <a:t>You</a:t>
                      </a:r>
                    </a:p>
                    <a:p>
                      <a:r>
                        <a:rPr lang="en-US" sz="3600" dirty="0" smtClean="0"/>
                        <a:t>They                           </a:t>
                      </a:r>
                    </a:p>
                    <a:p>
                      <a:r>
                        <a:rPr lang="en-US" sz="3600" dirty="0" smtClean="0"/>
                        <a:t>He </a:t>
                      </a:r>
                    </a:p>
                    <a:p>
                      <a:r>
                        <a:rPr lang="en-US" sz="3600" dirty="0" smtClean="0"/>
                        <a:t>She </a:t>
                      </a:r>
                    </a:p>
                    <a:p>
                      <a:r>
                        <a:rPr lang="en-US" sz="3600" dirty="0" smtClean="0"/>
                        <a:t>It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 smtClean="0"/>
                    </a:p>
                    <a:p>
                      <a:endParaRPr lang="en-US" sz="3600" dirty="0" smtClean="0"/>
                    </a:p>
                    <a:p>
                      <a:endParaRPr lang="en-US" sz="3600" dirty="0" smtClean="0"/>
                    </a:p>
                    <a:p>
                      <a:r>
                        <a:rPr lang="en-US" sz="3600" dirty="0" smtClean="0"/>
                        <a:t>   did not(didn’t)     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 smtClean="0"/>
                    </a:p>
                    <a:p>
                      <a:endParaRPr lang="en-US" sz="3600" dirty="0" smtClean="0"/>
                    </a:p>
                    <a:p>
                      <a:endParaRPr lang="en-US" sz="3600" dirty="0" smtClean="0"/>
                    </a:p>
                    <a:p>
                      <a:r>
                        <a:rPr lang="en-US" sz="3600" dirty="0" smtClean="0"/>
                        <a:t>   use to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705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/>
          <a:lstStyle/>
          <a:p>
            <a:r>
              <a:rPr lang="ru-RU" dirty="0" smtClean="0"/>
              <a:t>Вопрос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         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547997"/>
              </p:ext>
            </p:extLst>
          </p:nvPr>
        </p:nvGraphicFramePr>
        <p:xfrm>
          <a:off x="683568" y="1628800"/>
          <a:ext cx="7848872" cy="4696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2880320"/>
                <a:gridCol w="2520280"/>
              </a:tblGrid>
              <a:tr h="4696296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sz="3600" dirty="0" smtClean="0"/>
                    </a:p>
                    <a:p>
                      <a:pPr algn="ctr"/>
                      <a:endParaRPr lang="en-US" sz="3600" dirty="0" smtClean="0"/>
                    </a:p>
                    <a:p>
                      <a:pPr algn="ctr"/>
                      <a:r>
                        <a:rPr lang="en-US" sz="3600" dirty="0" smtClean="0"/>
                        <a:t>Did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3600" dirty="0" smtClean="0"/>
                        <a:t>I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US" sz="3600" dirty="0" smtClean="0"/>
                        <a:t>We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US" sz="3600" dirty="0" smtClean="0"/>
                        <a:t>You                              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US" sz="3600" dirty="0" smtClean="0"/>
                        <a:t>They 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US" sz="3600" dirty="0" smtClean="0"/>
                        <a:t>He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US" sz="3600" dirty="0" smtClean="0"/>
                        <a:t>She 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US" sz="3600" dirty="0" smtClean="0"/>
                        <a:t>It</a:t>
                      </a:r>
                      <a:endParaRPr lang="ru-RU" sz="36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 smtClean="0"/>
                    </a:p>
                    <a:p>
                      <a:endParaRPr lang="en-US" sz="3600" dirty="0" smtClean="0"/>
                    </a:p>
                    <a:p>
                      <a:endParaRPr lang="en-US" sz="3600" dirty="0" smtClean="0"/>
                    </a:p>
                    <a:p>
                      <a:r>
                        <a:rPr lang="en-US" sz="3600" baseline="0" dirty="0" smtClean="0"/>
                        <a:t>  </a:t>
                      </a:r>
                      <a:r>
                        <a:rPr lang="en-US" sz="3600" dirty="0" smtClean="0"/>
                        <a:t>use to?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695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Exercises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184576"/>
          </a:xfrm>
        </p:spPr>
        <p:txBody>
          <a:bodyPr>
            <a:normAutofit fontScale="25000" lnSpcReduction="20000"/>
          </a:bodyPr>
          <a:lstStyle/>
          <a:p>
            <a:r>
              <a:rPr lang="en-US" sz="8800" b="1" dirty="0" err="1"/>
              <a:t>Раскройте</a:t>
            </a:r>
            <a:r>
              <a:rPr lang="en-US" sz="8800" b="1" dirty="0"/>
              <a:t> </a:t>
            </a:r>
            <a:r>
              <a:rPr lang="en-US" sz="8800" b="1" dirty="0" err="1"/>
              <a:t>скобки</a:t>
            </a:r>
            <a:r>
              <a:rPr lang="en-US" sz="8800" b="1" dirty="0"/>
              <a:t>, </a:t>
            </a:r>
            <a:r>
              <a:rPr lang="en-US" sz="8800" b="1" dirty="0" err="1"/>
              <a:t>употребив</a:t>
            </a:r>
            <a:r>
              <a:rPr lang="en-US" sz="8800" b="1" dirty="0"/>
              <a:t> </a:t>
            </a:r>
            <a:r>
              <a:rPr lang="en-US" sz="8800" b="1" dirty="0" err="1"/>
              <a:t>правильную</a:t>
            </a:r>
            <a:r>
              <a:rPr lang="en-US" sz="8800" b="1" dirty="0"/>
              <a:t> </a:t>
            </a:r>
            <a:r>
              <a:rPr lang="en-US" sz="8800" b="1" dirty="0" err="1"/>
              <a:t>форму</a:t>
            </a:r>
            <a:r>
              <a:rPr lang="en-US" sz="8800" b="1" dirty="0"/>
              <a:t> </a:t>
            </a:r>
            <a:r>
              <a:rPr lang="en-US" sz="8800" b="1" dirty="0" err="1"/>
              <a:t>глагола</a:t>
            </a:r>
            <a:r>
              <a:rPr lang="en-US" sz="8800" b="1" dirty="0"/>
              <a:t>. </a:t>
            </a:r>
            <a:endParaRPr lang="en-US" sz="8800" dirty="0"/>
          </a:p>
          <a:p>
            <a:r>
              <a:rPr lang="en-US" sz="8800" b="1" dirty="0"/>
              <a:t>Julia ____________ </a:t>
            </a:r>
            <a:r>
              <a:rPr lang="en-US" sz="8800" dirty="0"/>
              <a:t>(be)</a:t>
            </a:r>
            <a:r>
              <a:rPr lang="en-US" sz="8800" b="1" dirty="0"/>
              <a:t> my best friend, but we are not friends any more.</a:t>
            </a:r>
            <a:endParaRPr lang="en-US" sz="8800" dirty="0"/>
          </a:p>
          <a:p>
            <a:r>
              <a:rPr lang="en-US" sz="8800" b="1" dirty="0"/>
              <a:t>I gave up smoking one year ago. I _____________ </a:t>
            </a:r>
            <a:r>
              <a:rPr lang="en-US" sz="8800" dirty="0"/>
              <a:t>(smoke)</a:t>
            </a:r>
            <a:r>
              <a:rPr lang="en-US" sz="8800" b="1" dirty="0"/>
              <a:t> two packets of cigarettes a day.</a:t>
            </a:r>
            <a:endParaRPr lang="en-US" sz="8800" dirty="0"/>
          </a:p>
          <a:p>
            <a:r>
              <a:rPr lang="en-US" sz="8800" b="1" dirty="0"/>
              <a:t>Chris ____________ </a:t>
            </a:r>
            <a:r>
              <a:rPr lang="en-US" sz="8800" dirty="0"/>
              <a:t>(live)</a:t>
            </a:r>
            <a:r>
              <a:rPr lang="en-US" sz="8800" b="1" dirty="0"/>
              <a:t> in a small flat, but now he lives in a big house.</a:t>
            </a:r>
            <a:endParaRPr lang="en-US" sz="8800" dirty="0"/>
          </a:p>
          <a:p>
            <a:r>
              <a:rPr lang="en-US" sz="8800" b="1" dirty="0"/>
              <a:t>Andrew _____________ </a:t>
            </a:r>
            <a:r>
              <a:rPr lang="en-US" sz="8800" dirty="0"/>
              <a:t>(drink)</a:t>
            </a:r>
            <a:r>
              <a:rPr lang="en-US" sz="8800" b="1" dirty="0"/>
              <a:t> milk every day when he was a child.</a:t>
            </a:r>
            <a:endParaRPr lang="en-US" sz="8800" dirty="0"/>
          </a:p>
          <a:p>
            <a:r>
              <a:rPr lang="en-US" sz="8800" b="1" dirty="0"/>
              <a:t>Ann _____________ </a:t>
            </a:r>
            <a:r>
              <a:rPr lang="en-US" sz="8800" dirty="0"/>
              <a:t>(eat)</a:t>
            </a:r>
            <a:r>
              <a:rPr lang="en-US" sz="8800" b="1" dirty="0"/>
              <a:t> at home, but now she eats out.</a:t>
            </a:r>
            <a:endParaRPr lang="en-US" sz="8800" dirty="0"/>
          </a:p>
          <a:p>
            <a:r>
              <a:rPr lang="en-US" sz="8800" b="1" dirty="0"/>
              <a:t>I _____________ </a:t>
            </a:r>
            <a:r>
              <a:rPr lang="en-US" sz="8800" dirty="0"/>
              <a:t>(not/like)</a:t>
            </a:r>
            <a:r>
              <a:rPr lang="en-US" sz="8800" b="1" dirty="0"/>
              <a:t> meat, but now I am not a vegetarian.</a:t>
            </a:r>
            <a:endParaRPr lang="en-US" sz="8800" dirty="0"/>
          </a:p>
          <a:p>
            <a:r>
              <a:rPr lang="en-US" sz="8800" b="1" dirty="0"/>
              <a:t>She ______________ </a:t>
            </a:r>
            <a:r>
              <a:rPr lang="en-US" sz="8800" dirty="0"/>
              <a:t>(cry)</a:t>
            </a:r>
            <a:r>
              <a:rPr lang="en-US" sz="8800" b="1" dirty="0"/>
              <a:t> a lot when she was younger.</a:t>
            </a:r>
            <a:endParaRPr lang="en-US" sz="8800" dirty="0"/>
          </a:p>
          <a:p>
            <a:r>
              <a:rPr lang="en-US" sz="8800" b="1" dirty="0"/>
              <a:t>_____________ </a:t>
            </a:r>
            <a:r>
              <a:rPr lang="en-US" sz="8800" dirty="0"/>
              <a:t>(you/go)</a:t>
            </a:r>
            <a:r>
              <a:rPr lang="en-US" sz="8800" b="1" dirty="0"/>
              <a:t> to work on foot?</a:t>
            </a:r>
            <a:endParaRPr lang="en-US" sz="8800" dirty="0"/>
          </a:p>
          <a:p>
            <a:r>
              <a:rPr lang="en-US" sz="8800" b="1" dirty="0"/>
              <a:t>He ______________ </a:t>
            </a:r>
            <a:r>
              <a:rPr lang="en-US" sz="8800" dirty="0"/>
              <a:t>(not/watch)</a:t>
            </a:r>
            <a:r>
              <a:rPr lang="en-US" sz="8800" b="1" dirty="0"/>
              <a:t> news, but now he watches it every day.</a:t>
            </a:r>
            <a:endParaRPr lang="en-US" sz="8800" dirty="0"/>
          </a:p>
          <a:p>
            <a:r>
              <a:rPr lang="en-US" sz="8800" b="1" dirty="0"/>
              <a:t>Peter _____________ </a:t>
            </a:r>
            <a:r>
              <a:rPr lang="en-US" sz="8800" dirty="0"/>
              <a:t>(earn)</a:t>
            </a:r>
            <a:r>
              <a:rPr lang="en-US" sz="8800" b="1" dirty="0"/>
              <a:t> a lot, but now he is unemployed.</a:t>
            </a:r>
            <a:endParaRPr lang="en-US" sz="8800" dirty="0"/>
          </a:p>
          <a:p>
            <a:pPr marL="0" indent="0">
              <a:buNone/>
            </a:pPr>
            <a:r>
              <a:rPr lang="en-US" sz="46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552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Arial"/>
              </a:rPr>
            </a:br>
            <a:r>
              <a:rPr lang="ru-RU" dirty="0" smtClean="0">
                <a:solidFill>
                  <a:srgbClr val="000000"/>
                </a:solidFill>
                <a:latin typeface="Arial"/>
              </a:rPr>
              <a:t>Преобразуйте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предложения, употребляя оборот "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used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to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".</a:t>
            </a:r>
            <a:br>
              <a:rPr lang="ru-RU" dirty="0">
                <a:solidFill>
                  <a:srgbClr val="000000"/>
                </a:solidFill>
                <a:latin typeface="Arial"/>
              </a:rPr>
            </a:b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Например: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191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57200" y="191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736434"/>
              </p:ext>
            </p:extLst>
          </p:nvPr>
        </p:nvGraphicFramePr>
        <p:xfrm>
          <a:off x="457200" y="2636912"/>
          <a:ext cx="8229600" cy="1517389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633469">
                <a:tc>
                  <a:txBody>
                    <a:bodyPr/>
                    <a:lstStyle/>
                    <a:p>
                      <a:pPr algn="l"/>
                      <a:r>
                        <a:rPr lang="en-US" sz="2400" b="0" u="none" strike="noStrike" dirty="0">
                          <a:solidFill>
                            <a:srgbClr val="900000"/>
                          </a:solidFill>
                          <a:effectLst/>
                          <a:latin typeface="Arial"/>
                        </a:rPr>
                        <a:t>I sometimes work on Sundays.</a:t>
                      </a:r>
                      <a:endParaRPr lang="en-US" sz="2400" b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2092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2092">
                <a:tc>
                  <a:txBody>
                    <a:bodyPr/>
                    <a:lstStyle/>
                    <a:p>
                      <a:pPr algn="l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 used to work on Sundays.</a:t>
                      </a:r>
                      <a:endParaRPr lang="en-US" sz="2400" b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9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836712"/>
            <a:ext cx="8424936" cy="6120679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endParaRPr lang="ru-RU" b="1" dirty="0" smtClean="0"/>
          </a:p>
          <a:p>
            <a:pPr marL="514350" indent="-514350">
              <a:buFont typeface="+mj-lt"/>
              <a:buAutoNum type="arabicPeriod"/>
            </a:pPr>
            <a:endParaRPr lang="ru-RU" b="1" dirty="0"/>
          </a:p>
          <a:p>
            <a:pPr marL="514350" indent="-514350">
              <a:buFont typeface="+mj-lt"/>
              <a:buAutoNum type="arabicPeriod"/>
            </a:pPr>
            <a:r>
              <a:rPr lang="en-US" sz="3600" b="1" dirty="0" smtClean="0"/>
              <a:t> </a:t>
            </a:r>
            <a:r>
              <a:rPr lang="en-US" sz="4000" b="1" dirty="0"/>
              <a:t>I never take a taxi to go to work. - .. </a:t>
            </a:r>
            <a:r>
              <a:rPr lang="en-US" sz="4000" b="1" dirty="0" smtClean="0"/>
              <a:t>.</a:t>
            </a:r>
            <a:endParaRPr lang="ru-RU" sz="40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b="1" dirty="0"/>
              <a:t> She doesn't take books from the library. - .. </a:t>
            </a:r>
            <a:r>
              <a:rPr lang="en-US" sz="4000" b="1" dirty="0" smtClean="0"/>
              <a:t>.</a:t>
            </a:r>
            <a:endParaRPr lang="ru-RU" sz="40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/>
              <a:t>Sam </a:t>
            </a:r>
            <a:r>
              <a:rPr lang="en-US" sz="4000" b="1" dirty="0"/>
              <a:t>seldom visits his grandparents on Saturday. - .. 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dirty="0"/>
              <a:t> My Granny often cooks cakes every weekend. - .. </a:t>
            </a:r>
            <a:r>
              <a:rPr lang="en-US" sz="4000" b="1" dirty="0" smtClean="0"/>
              <a:t>.</a:t>
            </a:r>
            <a:endParaRPr lang="ru-RU" sz="40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b="1" dirty="0"/>
              <a:t> Mother doesn't wake up her children early. - .. </a:t>
            </a:r>
            <a:r>
              <a:rPr lang="en-US" sz="4000" b="1" dirty="0" smtClean="0"/>
              <a:t>.</a:t>
            </a:r>
            <a:endParaRPr lang="ru-RU" sz="40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/>
              <a:t> </a:t>
            </a:r>
            <a:r>
              <a:rPr lang="en-US" sz="4000" b="1" dirty="0"/>
              <a:t>We don't go to the cinema every day. - .. 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dirty="0"/>
              <a:t>This family always spends holidays at the seaside. - .. </a:t>
            </a:r>
            <a:endParaRPr lang="ru-RU" sz="40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/>
              <a:t>They </a:t>
            </a:r>
            <a:r>
              <a:rPr lang="en-US" sz="4000" b="1" dirty="0"/>
              <a:t>never drink coffee with sugar. - .. </a:t>
            </a:r>
            <a:r>
              <a:rPr lang="en-US" sz="4000" b="1" dirty="0" smtClean="0"/>
              <a:t>.</a:t>
            </a:r>
            <a:endParaRPr lang="ru-RU" sz="40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/>
              <a:t>Our </a:t>
            </a:r>
            <a:r>
              <a:rPr lang="en-US" sz="4000" b="1" dirty="0"/>
              <a:t>dog sometimes lies under the sofa. - .. 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/>
              <a:t>His </a:t>
            </a:r>
            <a:r>
              <a:rPr lang="en-US" sz="4000" b="1" dirty="0"/>
              <a:t>parent often take him to the park. - .. </a:t>
            </a:r>
            <a:r>
              <a:rPr lang="en-US" sz="4000" b="1" dirty="0" smtClean="0"/>
              <a:t>.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8840115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287</TotalTime>
  <Words>170</Words>
  <Application>Microsoft Office PowerPoint</Application>
  <PresentationFormat>Экран (4:3)</PresentationFormat>
  <Paragraphs>106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Конструкция used to </vt:lpstr>
      <vt:lpstr>Примеры</vt:lpstr>
      <vt:lpstr>Использование</vt:lpstr>
      <vt:lpstr>Утверждение </vt:lpstr>
      <vt:lpstr>Отрицание</vt:lpstr>
      <vt:lpstr>Вопрос </vt:lpstr>
      <vt:lpstr>Exercises</vt:lpstr>
      <vt:lpstr> Преобразуйте предложения, употребляя оборот "used to".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27</cp:revision>
  <dcterms:created xsi:type="dcterms:W3CDTF">2013-11-28T04:53:39Z</dcterms:created>
  <dcterms:modified xsi:type="dcterms:W3CDTF">2013-12-04T17:53:21Z</dcterms:modified>
</cp:coreProperties>
</file>