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7" r:id="rId2"/>
    <p:sldId id="260" r:id="rId3"/>
    <p:sldId id="261" r:id="rId4"/>
    <p:sldId id="262" r:id="rId5"/>
    <p:sldId id="263" r:id="rId6"/>
    <p:sldId id="259" r:id="rId7"/>
    <p:sldId id="258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16B3D-1B09-490A-9975-F01ABB86156E}" type="datetimeFigureOut">
              <a:rPr lang="ru-RU" smtClean="0"/>
              <a:t>25.11.2012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3673C-ED1E-4F0E-8EEA-BED7284CB6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26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3673C-ED1E-4F0E-8EEA-BED7284CB6B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56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D3E4429-20EF-46F9-B673-5120AB7D2F32}" type="datetimeFigureOut">
              <a:rPr lang="ru-RU" smtClean="0"/>
              <a:t>25.11.2012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DFB5413-4D56-4658-811D-C6829C95298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429-20EF-46F9-B673-5120AB7D2F32}" type="datetimeFigureOut">
              <a:rPr lang="ru-RU" smtClean="0"/>
              <a:t>25.11.2012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5413-4D56-4658-811D-C6829C95298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429-20EF-46F9-B673-5120AB7D2F32}" type="datetimeFigureOut">
              <a:rPr lang="ru-RU" smtClean="0"/>
              <a:t>25.11.2012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5413-4D56-4658-811D-C6829C95298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429-20EF-46F9-B673-5120AB7D2F32}" type="datetimeFigureOut">
              <a:rPr lang="ru-RU" smtClean="0"/>
              <a:t>25.11.2012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5413-4D56-4658-811D-C6829C95298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429-20EF-46F9-B673-5120AB7D2F32}" type="datetimeFigureOut">
              <a:rPr lang="ru-RU" smtClean="0"/>
              <a:t>25.11.2012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5413-4D56-4658-811D-C6829C95298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429-20EF-46F9-B673-5120AB7D2F32}" type="datetimeFigureOut">
              <a:rPr lang="ru-RU" smtClean="0"/>
              <a:t>25.11.2012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5413-4D56-4658-811D-C6829C95298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429-20EF-46F9-B673-5120AB7D2F32}" type="datetimeFigureOut">
              <a:rPr lang="ru-RU" smtClean="0"/>
              <a:t>25.11.2012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5413-4D56-4658-811D-C6829C95298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429-20EF-46F9-B673-5120AB7D2F32}" type="datetimeFigureOut">
              <a:rPr lang="ru-RU" smtClean="0"/>
              <a:t>25.11.2012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5413-4D56-4658-811D-C6829C95298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429-20EF-46F9-B673-5120AB7D2F32}" type="datetimeFigureOut">
              <a:rPr lang="ru-RU" smtClean="0"/>
              <a:t>25.11.2012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5413-4D56-4658-811D-C6829C95298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D3E4429-20EF-46F9-B673-5120AB7D2F32}" type="datetimeFigureOut">
              <a:rPr lang="ru-RU" smtClean="0"/>
              <a:t>25.11.2012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DFB5413-4D56-4658-811D-C6829C95298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D3E4429-20EF-46F9-B673-5120AB7D2F32}" type="datetimeFigureOut">
              <a:rPr lang="ru-RU" smtClean="0"/>
              <a:t>25.11.2012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DFB5413-4D56-4658-811D-C6829C95298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D3E4429-20EF-46F9-B673-5120AB7D2F32}" type="datetimeFigureOut">
              <a:rPr lang="ru-RU" smtClean="0"/>
              <a:t>25.11.2012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DFB5413-4D56-4658-811D-C6829C95298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2/Medved_mzoo.jpg?uselang=ru" TargetMode="External"/><Relationship Id="rId2" Type="http://schemas.openxmlformats.org/officeDocument/2006/relationships/hyperlink" Target="http://repetitor8.ru/publ/pravilo_mjagkogo_znaka/1-1-0-10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460432" y="6021288"/>
            <a:ext cx="683568" cy="83671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0" y="6165303"/>
            <a:ext cx="736453" cy="672353"/>
          </a:xfrm>
          <a:prstGeom prst="actionButtonEn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764704"/>
            <a:ext cx="4276812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гимназия № 111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г.Уфа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читель начальных классов</a:t>
            </a:r>
          </a:p>
          <a:p>
            <a:pPr algn="ctr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Дмитриева Елена Юрьевна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708920"/>
            <a:ext cx="6478825" cy="175432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 русского языка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Разделительный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мягкий знак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класс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558450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7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933" y="2408444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http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hlinkClick r:id="rId2"/>
              </a:rPr>
              <a:t>://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repetitor8.ru/publ/pravilo_mjagkogo_znaka/1-1-0-104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62880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92144" y="4005064"/>
            <a:ext cx="70567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hlinkClick r:id="rId3"/>
              </a:rPr>
              <a:t>http://</a:t>
            </a:r>
            <a:r>
              <a:rPr lang="en-US" sz="3200" b="1" dirty="0" smtClean="0">
                <a:hlinkClick r:id="rId3"/>
              </a:rPr>
              <a:t>upload.wikimedia.org/wikipedia/commons/8/82/Medved_mzoo.jpg?uselang=ru</a:t>
            </a:r>
            <a:endParaRPr lang="ru-RU" sz="3200" b="1" dirty="0" smtClean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83743" y="687933"/>
            <a:ext cx="60735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Список используемых </a:t>
            </a:r>
          </a:p>
          <a:p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и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сточников: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252732" y="6021288"/>
            <a:ext cx="891267" cy="836711"/>
          </a:xfrm>
          <a:prstGeom prst="actionButtonBeginning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37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img-fotki.yandex.ru/get/5604/valenta-mog.bb/0_675d1_314ad6e1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0749"/>
            <a:ext cx="2756739" cy="324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56852" y="191434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_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1129516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Красна птица перьями, а человек уменьем.</a:t>
            </a: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Овал 1">
            <a:hlinkClick r:id="rId3" action="ppaction://hlinksldjump"/>
          </p:cNvPr>
          <p:cNvSpPr/>
          <p:nvPr/>
        </p:nvSpPr>
        <p:spPr>
          <a:xfrm rot="19239684">
            <a:off x="2993318" y="587946"/>
            <a:ext cx="914400" cy="2498913"/>
          </a:xfrm>
          <a:prstGeom prst="ellipse">
            <a:avLst/>
          </a:prstGeom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" name="Овал 2">
            <a:hlinkClick r:id="rId4" action="ppaction://hlinksldjump"/>
          </p:cNvPr>
          <p:cNvSpPr/>
          <p:nvPr/>
        </p:nvSpPr>
        <p:spPr>
          <a:xfrm rot="1658419">
            <a:off x="4749426" y="618675"/>
            <a:ext cx="914400" cy="239972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27000">
              <a:srgbClr val="FFC000"/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4" name="Овал 3">
            <a:hlinkClick r:id="rId5" action="ppaction://hlinksldjump"/>
          </p:cNvPr>
          <p:cNvSpPr/>
          <p:nvPr/>
        </p:nvSpPr>
        <p:spPr>
          <a:xfrm rot="4377317">
            <a:off x="5750307" y="1563429"/>
            <a:ext cx="914400" cy="2520280"/>
          </a:xfrm>
          <a:prstGeom prst="ellipse">
            <a:avLst/>
          </a:prstGeom>
          <a:solidFill>
            <a:srgbClr val="FFFF66"/>
          </a:solidFill>
          <a:effectLst>
            <a:glow rad="127000">
              <a:srgbClr val="FFFF00"/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5" name="Овал 4">
            <a:hlinkClick r:id="rId6" action="ppaction://hlinksldjump"/>
          </p:cNvPr>
          <p:cNvSpPr/>
          <p:nvPr/>
        </p:nvSpPr>
        <p:spPr>
          <a:xfrm rot="16866600">
            <a:off x="2173790" y="1660610"/>
            <a:ext cx="943020" cy="2520280"/>
          </a:xfrm>
          <a:prstGeom prst="ellipse">
            <a:avLst/>
          </a:prstGeom>
          <a:solidFill>
            <a:srgbClr val="7030A0"/>
          </a:solidFill>
          <a:effectLst>
            <a:glow rad="127000">
              <a:srgbClr val="7030A0"/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" name="Овал 5">
            <a:hlinkClick r:id="rId7" action="ppaction://hlinksldjump"/>
          </p:cNvPr>
          <p:cNvSpPr/>
          <p:nvPr/>
        </p:nvSpPr>
        <p:spPr>
          <a:xfrm rot="8062807">
            <a:off x="5359371" y="3243311"/>
            <a:ext cx="914400" cy="2520280"/>
          </a:xfrm>
          <a:prstGeom prst="ellipse">
            <a:avLst/>
          </a:prstGeom>
          <a:solidFill>
            <a:srgbClr val="92D050"/>
          </a:solidFill>
          <a:effectLst>
            <a:glow rad="127000">
              <a:srgbClr val="92D050"/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7" name="Овал 6">
            <a:hlinkClick r:id="rId8" action="ppaction://hlinksldjump"/>
          </p:cNvPr>
          <p:cNvSpPr/>
          <p:nvPr/>
        </p:nvSpPr>
        <p:spPr>
          <a:xfrm rot="13727973">
            <a:off x="2465772" y="3283677"/>
            <a:ext cx="954894" cy="2520280"/>
          </a:xfrm>
          <a:prstGeom prst="ellipse">
            <a:avLst/>
          </a:prstGeom>
          <a:solidFill>
            <a:schemeClr val="tx2">
              <a:lumMod val="75000"/>
            </a:schemeClr>
          </a:solidFill>
          <a:effectLst>
            <a:glow rad="127000">
              <a:srgbClr val="0070C0"/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8" name="Овал 7">
            <a:hlinkClick r:id="rId9" action="ppaction://hlinksldjump"/>
          </p:cNvPr>
          <p:cNvSpPr/>
          <p:nvPr/>
        </p:nvSpPr>
        <p:spPr>
          <a:xfrm rot="10800000">
            <a:off x="4003388" y="3865762"/>
            <a:ext cx="914400" cy="2299542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glow rad="127000">
              <a:srgbClr val="57D3FF"/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954303" y="2898029"/>
            <a:ext cx="914400" cy="914400"/>
          </a:xfrm>
          <a:prstGeom prst="ellipse">
            <a:avLst/>
          </a:prstGeom>
          <a:effectLst>
            <a:glow rad="127000">
              <a:srgbClr val="FFC000"/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44775" y="118608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_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4" name="Управляющая кнопка: настраиваемая 13">
            <a:hlinkClick r:id="" action="ppaction://hlinkshowjump?jump=endshow" highlightClick="1"/>
          </p:cNvPr>
          <p:cNvSpPr/>
          <p:nvPr/>
        </p:nvSpPr>
        <p:spPr>
          <a:xfrm>
            <a:off x="8388424" y="6165304"/>
            <a:ext cx="755576" cy="692695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37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 rot="16200000">
            <a:off x="4078796" y="-1406388"/>
            <a:ext cx="1202432" cy="5688632"/>
          </a:xfrm>
          <a:prstGeom prst="ellipse">
            <a:avLst/>
          </a:prstGeom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/>
              <a:t>красна</a:t>
            </a:r>
            <a:endParaRPr lang="ru-RU" sz="4000" b="1" dirty="0"/>
          </a:p>
        </p:txBody>
      </p:sp>
      <p:sp>
        <p:nvSpPr>
          <p:cNvPr id="5" name="Овал 4"/>
          <p:cNvSpPr/>
          <p:nvPr/>
        </p:nvSpPr>
        <p:spPr>
          <a:xfrm rot="16200000">
            <a:off x="4092837" y="-1406387"/>
            <a:ext cx="1202432" cy="5688632"/>
          </a:xfrm>
          <a:prstGeom prst="ellipse">
            <a:avLst/>
          </a:prstGeom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/>
              <a:t>Минута чистописания</a:t>
            </a:r>
            <a:endParaRPr lang="ru-RU" sz="4000" b="1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8460432" y="6093296"/>
            <a:ext cx="683568" cy="763690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24675" y="2276872"/>
            <a:ext cx="2162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Марья</a:t>
            </a: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3131038"/>
            <a:ext cx="2281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Софья</a:t>
            </a: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3121" y="3992354"/>
            <a:ext cx="2758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Аксинья</a:t>
            </a: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7375" y="2302904"/>
            <a:ext cx="2642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Татьяна</a:t>
            </a: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0382" y="3133901"/>
            <a:ext cx="2024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Ольга</a:t>
            </a: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7921" y="3960178"/>
            <a:ext cx="27446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Наталья</a:t>
            </a: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http://img-fotki.yandex.ru/get/5604/valenta-mog.bb/0_675d1_314ad6e1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088" y="4514189"/>
            <a:ext cx="1929784" cy="237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4823351"/>
            <a:ext cx="3828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</a:rPr>
              <a:t>рья</a:t>
            </a:r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</a:rPr>
              <a:t>фья</a:t>
            </a:r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</a:rPr>
              <a:t>нья</a:t>
            </a:r>
            <a:endParaRPr lang="ru-RU" sz="4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9948" y="482416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2774" y="4791175"/>
            <a:ext cx="2457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chemeClr val="bg2">
                    <a:lumMod val="50000"/>
                  </a:schemeClr>
                </a:solidFill>
              </a:rPr>
              <a:t>т</a:t>
            </a:r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</a:rPr>
              <a:t>ья</a:t>
            </a:r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</a:rPr>
              <a:t>лья</a:t>
            </a:r>
            <a:endParaRPr lang="ru-RU" sz="4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7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/>
      <p:bldP spid="3" grpId="0"/>
      <p:bldP spid="3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604/valenta-mog.bb/0_675d1_314ad6e1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23" y="4480744"/>
            <a:ext cx="1929784" cy="237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 rot="16200000">
            <a:off x="4046139" y="-1847462"/>
            <a:ext cx="1226059" cy="659440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27000">
              <a:srgbClr val="FFC000"/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/>
              <a:t>п</a:t>
            </a:r>
            <a:r>
              <a:rPr lang="ru-RU" sz="4000" b="1" dirty="0" smtClean="0"/>
              <a:t>тица</a:t>
            </a:r>
            <a:endParaRPr lang="ru-RU" sz="4000" b="1" dirty="0"/>
          </a:p>
        </p:txBody>
      </p:sp>
      <p:sp>
        <p:nvSpPr>
          <p:cNvPr id="3" name="Овал 2"/>
          <p:cNvSpPr/>
          <p:nvPr/>
        </p:nvSpPr>
        <p:spPr>
          <a:xfrm rot="16200000">
            <a:off x="4067944" y="-1846501"/>
            <a:ext cx="1224135" cy="65944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27000">
              <a:srgbClr val="FFC000"/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/>
              <a:t>Словарная работа</a:t>
            </a:r>
            <a:endParaRPr lang="ru-RU" sz="4000" b="1" dirty="0"/>
          </a:p>
        </p:txBody>
      </p:sp>
      <p:pic>
        <p:nvPicPr>
          <p:cNvPr id="2052" name="Picture 4" descr="http://upload.wikimedia.org/wikipedia/commons/8/82/Medved_mzoo.jpg?uselang=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20888"/>
            <a:ext cx="295232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1964" y="3162763"/>
            <a:ext cx="697627" cy="830997"/>
          </a:xfrm>
          <a:prstGeom prst="rect">
            <a:avLst/>
          </a:prstGeom>
          <a:noFill/>
          <a:ln w="3175" cmpd="sng">
            <a:noFill/>
          </a:ln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М</a:t>
            </a: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3198802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..</a:t>
            </a: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0115" y="3178746"/>
            <a:ext cx="2058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дведь</a:t>
            </a: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2407" y="3198801"/>
            <a:ext cx="527709" cy="830997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е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2460115" y="3162764"/>
            <a:ext cx="1" cy="1088244"/>
          </a:xfrm>
          <a:prstGeom prst="line">
            <a:avLst/>
          </a:prstGeom>
          <a:ln w="25400" cmpd="sng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 contourW="12700">
            <a:bevelT/>
            <a:contourClr>
              <a:srgbClr val="C0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291743" y="2870376"/>
            <a:ext cx="2984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зад 12">
            <a:hlinkClick r:id="rId4" action="ppaction://hlinksldjump" highlightClick="1"/>
          </p:cNvPr>
          <p:cNvSpPr/>
          <p:nvPr/>
        </p:nvSpPr>
        <p:spPr>
          <a:xfrm>
            <a:off x="8421829" y="6070719"/>
            <a:ext cx="683568" cy="763690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37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 rot="5400000">
            <a:off x="3971644" y="-1095555"/>
            <a:ext cx="1296149" cy="5592732"/>
          </a:xfrm>
          <a:prstGeom prst="ellipse">
            <a:avLst/>
          </a:prstGeom>
          <a:solidFill>
            <a:srgbClr val="FFFF66"/>
          </a:solidFill>
          <a:effectLst>
            <a:glow rad="127000">
              <a:srgbClr val="FFFF00"/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перьями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 rot="5400000">
            <a:off x="3971646" y="-1091210"/>
            <a:ext cx="1296146" cy="5592732"/>
          </a:xfrm>
          <a:prstGeom prst="ellipse">
            <a:avLst/>
          </a:prstGeom>
          <a:solidFill>
            <a:srgbClr val="FFFF66"/>
          </a:solidFill>
          <a:effectLst>
            <a:glow rad="127000">
              <a:srgbClr val="FFFF00"/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Лексическая работа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img-fotki.yandex.ru/get/5604/valenta-mog.bb/0_675d1_314ad6e1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23" y="4480744"/>
            <a:ext cx="1929784" cy="237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8179" y="2564904"/>
            <a:ext cx="6881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Медведь на ухо наступил.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5596" y="3305877"/>
            <a:ext cx="4736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Медвежья услуга.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7128" y="4149080"/>
            <a:ext cx="6473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Делить шкуру неубитого</a:t>
            </a:r>
          </a:p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медведя.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40" y="330587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18" name="Управляющая кнопка: назад 17">
            <a:hlinkClick r:id="rId3" action="ppaction://hlinksldjump" highlightClick="1"/>
          </p:cNvPr>
          <p:cNvSpPr/>
          <p:nvPr/>
        </p:nvSpPr>
        <p:spPr>
          <a:xfrm>
            <a:off x="8460432" y="6084366"/>
            <a:ext cx="683568" cy="763690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37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 rot="16200000">
            <a:off x="4204132" y="-1802164"/>
            <a:ext cx="1080120" cy="5760640"/>
          </a:xfrm>
          <a:prstGeom prst="ellipse">
            <a:avLst/>
          </a:prstGeom>
          <a:solidFill>
            <a:srgbClr val="92D050"/>
          </a:solidFill>
          <a:effectLst>
            <a:glow rad="127000">
              <a:srgbClr val="92D050"/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/>
              <a:t>, (запятая)</a:t>
            </a:r>
            <a:endParaRPr lang="ru-RU" sz="4000" b="1" dirty="0"/>
          </a:p>
        </p:txBody>
      </p:sp>
      <p:sp>
        <p:nvSpPr>
          <p:cNvPr id="2" name="Овал 1"/>
          <p:cNvSpPr/>
          <p:nvPr/>
        </p:nvSpPr>
        <p:spPr>
          <a:xfrm rot="16200000">
            <a:off x="4206097" y="-1782746"/>
            <a:ext cx="1076190" cy="5760640"/>
          </a:xfrm>
          <a:prstGeom prst="ellipse">
            <a:avLst/>
          </a:prstGeom>
          <a:solidFill>
            <a:srgbClr val="92D050"/>
          </a:solidFill>
          <a:effectLst>
            <a:glow rad="127000">
              <a:srgbClr val="92D050"/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/>
              <a:t>Сопоставление</a:t>
            </a:r>
            <a:endParaRPr lang="ru-RU" sz="4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684335"/>
              </p:ext>
            </p:extLst>
          </p:nvPr>
        </p:nvGraphicFramePr>
        <p:xfrm>
          <a:off x="1463581" y="1867336"/>
          <a:ext cx="7704856" cy="42214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88432"/>
                <a:gridCol w="3816424"/>
              </a:tblGrid>
              <a:tr h="13716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Мягкий знак – показатель мягкости согласного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Разделительный мягкий знак</a:t>
                      </a:r>
                      <a:endParaRPr lang="ru-RU" sz="2800" dirty="0"/>
                    </a:p>
                  </a:txBody>
                  <a:tcPr/>
                </a:tc>
              </a:tr>
              <a:tr h="1013437"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822976">
                <a:tc>
                  <a:txBody>
                    <a:bodyPr/>
                    <a:lstStyle/>
                    <a:p>
                      <a:endParaRPr lang="ru-RU" sz="28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13437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2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img-fotki.yandex.ru/get/5604/valenta-mog.bb/0_675d1_314ad6e1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310" y="4742354"/>
            <a:ext cx="1771558" cy="211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2877" y="3356992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На конце и в середине слова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8613" y="3467246"/>
            <a:ext cx="3389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 середине слова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6739" y="4454787"/>
            <a:ext cx="3292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После согласных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0096" y="4454951"/>
            <a:ext cx="3292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После согласных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6739" y="5175108"/>
            <a:ext cx="3588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Перед согласными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3927" y="5175108"/>
            <a:ext cx="384007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Перед гласными </a:t>
            </a:r>
            <a:r>
              <a:rPr lang="ru-RU" sz="2800" b="1" i="1" dirty="0" smtClean="0">
                <a:solidFill>
                  <a:srgbClr val="FF0000"/>
                </a:solidFill>
              </a:rPr>
              <a:t>е, ё, и, ю, 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Управляющая кнопка: назад 11">
            <a:hlinkClick r:id="rId3" action="ppaction://hlinksldjump" highlightClick="1"/>
          </p:cNvPr>
          <p:cNvSpPr/>
          <p:nvPr/>
        </p:nvSpPr>
        <p:spPr>
          <a:xfrm>
            <a:off x="8460432" y="6094310"/>
            <a:ext cx="683568" cy="763690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37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 rot="16200000">
            <a:off x="4132611" y="-1901861"/>
            <a:ext cx="1291609" cy="6624739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glow rad="127000">
              <a:srgbClr val="57D3FF"/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/>
              <a:t>а (союз)</a:t>
            </a:r>
            <a:endParaRPr lang="ru-RU" sz="4000" b="1" dirty="0"/>
          </a:p>
        </p:txBody>
      </p:sp>
      <p:sp>
        <p:nvSpPr>
          <p:cNvPr id="2" name="Овал 1"/>
          <p:cNvSpPr/>
          <p:nvPr/>
        </p:nvSpPr>
        <p:spPr>
          <a:xfrm rot="16200000">
            <a:off x="4092148" y="-2045876"/>
            <a:ext cx="1247737" cy="6912766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glow rad="127000">
              <a:srgbClr val="57D3FF"/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/>
              <a:t>Работа с антонимами</a:t>
            </a:r>
            <a:endParaRPr lang="ru-RU" sz="4000" b="1" dirty="0"/>
          </a:p>
        </p:txBody>
      </p:sp>
      <p:pic>
        <p:nvPicPr>
          <p:cNvPr id="4" name="Picture 2" descr="http://img-fotki.yandex.ru/get/5604/valenta-mog.bb/0_675d1_314ad6e1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23" y="4480744"/>
            <a:ext cx="1929784" cy="237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5240" y="2204864"/>
            <a:ext cx="2273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Работа -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2204864"/>
            <a:ext cx="2579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безделье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5451" y="2786535"/>
            <a:ext cx="1708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Свет -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5067" y="2786383"/>
            <a:ext cx="1410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тьма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3523" y="3364118"/>
            <a:ext cx="2651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Болезнь -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4954" y="3382608"/>
            <a:ext cx="2619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здоровье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1968" y="3945250"/>
            <a:ext cx="2095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Скука - 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4954" y="3945250"/>
            <a:ext cx="2269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веселье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2748" y="4499104"/>
            <a:ext cx="179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Вред -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1244" y="4503816"/>
            <a:ext cx="1968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польза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Управляющая кнопка: назад 14">
            <a:hlinkClick r:id="rId3" action="ppaction://hlinksldjump" highlightClick="1"/>
          </p:cNvPr>
          <p:cNvSpPr/>
          <p:nvPr/>
        </p:nvSpPr>
        <p:spPr>
          <a:xfrm>
            <a:off x="8460432" y="6094310"/>
            <a:ext cx="683568" cy="763690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738817" y="5085184"/>
            <a:ext cx="2542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Чистота -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6078" y="5085184"/>
            <a:ext cx="1574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грязь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7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 rot="16200000">
            <a:off x="4091016" y="-1660498"/>
            <a:ext cx="1080120" cy="6218556"/>
          </a:xfrm>
          <a:prstGeom prst="ellipse">
            <a:avLst/>
          </a:prstGeom>
          <a:solidFill>
            <a:schemeClr val="tx2">
              <a:lumMod val="75000"/>
            </a:schemeClr>
          </a:solidFill>
          <a:effectLst>
            <a:glow rad="127000">
              <a:srgbClr val="0070C0"/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/>
              <a:t>человек</a:t>
            </a:r>
            <a:endParaRPr lang="ru-RU" sz="4000" b="1" dirty="0"/>
          </a:p>
        </p:txBody>
      </p:sp>
      <p:sp>
        <p:nvSpPr>
          <p:cNvPr id="2" name="Овал 1"/>
          <p:cNvSpPr/>
          <p:nvPr/>
        </p:nvSpPr>
        <p:spPr>
          <a:xfrm rot="16200000">
            <a:off x="3867609" y="-2171936"/>
            <a:ext cx="1224137" cy="7097416"/>
          </a:xfrm>
          <a:prstGeom prst="ellipse">
            <a:avLst/>
          </a:prstGeom>
          <a:solidFill>
            <a:schemeClr val="tx2">
              <a:lumMod val="75000"/>
            </a:schemeClr>
          </a:solidFill>
          <a:effectLst>
            <a:glow rad="127000">
              <a:srgbClr val="0070C0"/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/>
              <a:t>Самостоятельная работа</a:t>
            </a:r>
            <a:endParaRPr lang="ru-RU" sz="4000" b="1" dirty="0"/>
          </a:p>
        </p:txBody>
      </p:sp>
      <p:pic>
        <p:nvPicPr>
          <p:cNvPr id="4" name="Picture 2" descr="http://img-fotki.yandex.ru/get/5604/valenta-mog.bb/0_675d1_314ad6e1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23" y="4480744"/>
            <a:ext cx="1929784" cy="237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7338" y="2204864"/>
            <a:ext cx="268535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Тьма</a:t>
            </a:r>
          </a:p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Безделье</a:t>
            </a:r>
          </a:p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Здоровье</a:t>
            </a:r>
          </a:p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Польза</a:t>
            </a:r>
          </a:p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Веселье</a:t>
            </a:r>
          </a:p>
          <a:p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Г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рязь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552962"/>
              </p:ext>
            </p:extLst>
          </p:nvPr>
        </p:nvGraphicFramePr>
        <p:xfrm>
          <a:off x="1967340" y="2348880"/>
          <a:ext cx="6494254" cy="3745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195"/>
                <a:gridCol w="3314059"/>
              </a:tblGrid>
              <a:tr h="164231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Ь – показатель мягкости согласного</a:t>
                      </a:r>
                      <a:endParaRPr lang="ru-RU" sz="28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Разделительный</a:t>
                      </a:r>
                    </a:p>
                    <a:p>
                      <a:r>
                        <a:rPr lang="ru-RU" sz="2800" dirty="0" smtClean="0"/>
                        <a:t>мягкий знак</a:t>
                      </a:r>
                      <a:endParaRPr lang="ru-RU" sz="28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61202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Тьма</a:t>
                      </a:r>
                      <a:endParaRPr lang="ru-RU" sz="40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bg1"/>
                          </a:solidFill>
                        </a:rPr>
                        <a:t>Безделье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61202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Польза</a:t>
                      </a:r>
                      <a:endParaRPr lang="ru-RU" sz="40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bg1"/>
                          </a:solidFill>
                        </a:rPr>
                        <a:t>Здоровье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61202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bg1"/>
                          </a:solidFill>
                        </a:rPr>
                        <a:t>Грязь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bg1"/>
                          </a:solidFill>
                        </a:rPr>
                        <a:t>Веселье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449124" y="6094310"/>
            <a:ext cx="683568" cy="763690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37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 rot="16200000">
            <a:off x="4203570" y="-1819194"/>
            <a:ext cx="1259404" cy="6571216"/>
          </a:xfrm>
          <a:prstGeom prst="ellipse">
            <a:avLst/>
          </a:prstGeom>
          <a:solidFill>
            <a:srgbClr val="7030A0"/>
          </a:solidFill>
          <a:effectLst>
            <a:glow rad="127000">
              <a:srgbClr val="7030A0"/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/>
              <a:t>уменьем</a:t>
            </a:r>
            <a:endParaRPr lang="ru-RU" sz="4000" b="1" dirty="0"/>
          </a:p>
        </p:txBody>
      </p:sp>
      <p:sp>
        <p:nvSpPr>
          <p:cNvPr id="2" name="Овал 1"/>
          <p:cNvSpPr/>
          <p:nvPr/>
        </p:nvSpPr>
        <p:spPr>
          <a:xfrm rot="16200000">
            <a:off x="4189404" y="-1819194"/>
            <a:ext cx="1259404" cy="6571216"/>
          </a:xfrm>
          <a:prstGeom prst="ellipse">
            <a:avLst/>
          </a:prstGeom>
          <a:solidFill>
            <a:srgbClr val="7030A0"/>
          </a:solidFill>
          <a:effectLst>
            <a:glow rad="127000">
              <a:srgbClr val="7030A0"/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/>
              <a:t>Ребус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2636912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'уклон</a:t>
            </a:r>
            <a:r>
              <a:rPr lang="ru-RU" sz="4800" b="1" dirty="0">
                <a:solidFill>
                  <a:schemeClr val="bg2">
                    <a:lumMod val="50000"/>
                  </a:schemeClr>
                </a:solidFill>
              </a:rPr>
              <a:t>'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 + чья</a:t>
            </a: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http://img-fotki.yandex.ru/get/5604/valenta-mog.bb/0_675d1_314ad6e1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23" y="4480744"/>
            <a:ext cx="1929784" cy="237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74424" y="3643080"/>
            <a:ext cx="2339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клочья</a:t>
            </a: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4653136"/>
            <a:ext cx="3486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[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клоч`й`а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 ]</a:t>
            </a: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305672" y="4653136"/>
            <a:ext cx="0" cy="1016236"/>
          </a:xfrm>
          <a:prstGeom prst="line">
            <a:avLst/>
          </a:prstGeom>
          <a:ln w="25400" cmpd="sng"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rgbClr val="C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973428" y="4480744"/>
            <a:ext cx="2696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63992" y="362856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_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1" name="Управляющая кнопка: назад 20">
            <a:hlinkClick r:id="rId3" action="ppaction://hlinksldjump" highlightClick="1"/>
          </p:cNvPr>
          <p:cNvSpPr/>
          <p:nvPr/>
        </p:nvSpPr>
        <p:spPr>
          <a:xfrm>
            <a:off x="8449124" y="6094310"/>
            <a:ext cx="683568" cy="763690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72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4000" b="1" dirty="0">
            <a:solidFill>
              <a:schemeClr val="bg2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512</TotalTime>
  <Words>182</Words>
  <Application>Microsoft Office PowerPoint</Application>
  <PresentationFormat>Экран (4:3)</PresentationFormat>
  <Paragraphs>89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Slava</dc:creator>
  <cp:lastModifiedBy>Slava</cp:lastModifiedBy>
  <cp:revision>53</cp:revision>
  <dcterms:created xsi:type="dcterms:W3CDTF">2012-08-18T18:40:01Z</dcterms:created>
  <dcterms:modified xsi:type="dcterms:W3CDTF">2012-11-25T05:40:57Z</dcterms:modified>
</cp:coreProperties>
</file>