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5"/>
  </p:handoutMasterIdLst>
  <p:sldIdLst>
    <p:sldId id="256" r:id="rId2"/>
    <p:sldId id="257" r:id="rId3"/>
    <p:sldId id="258" r:id="rId4"/>
    <p:sldId id="280" r:id="rId5"/>
    <p:sldId id="259" r:id="rId6"/>
    <p:sldId id="281" r:id="rId7"/>
    <p:sldId id="260" r:id="rId8"/>
    <p:sldId id="289" r:id="rId9"/>
    <p:sldId id="261" r:id="rId10"/>
    <p:sldId id="290" r:id="rId11"/>
    <p:sldId id="293" r:id="rId12"/>
    <p:sldId id="291" r:id="rId13"/>
    <p:sldId id="295" r:id="rId14"/>
    <p:sldId id="286" r:id="rId15"/>
    <p:sldId id="294" r:id="rId16"/>
    <p:sldId id="263" r:id="rId17"/>
    <p:sldId id="264" r:id="rId18"/>
    <p:sldId id="265" r:id="rId19"/>
    <p:sldId id="287" r:id="rId20"/>
    <p:sldId id="288" r:id="rId21"/>
    <p:sldId id="266" r:id="rId22"/>
    <p:sldId id="269" r:id="rId23"/>
    <p:sldId id="267" r:id="rId24"/>
    <p:sldId id="271" r:id="rId25"/>
    <p:sldId id="273" r:id="rId26"/>
    <p:sldId id="283" r:id="rId27"/>
    <p:sldId id="297" r:id="rId28"/>
    <p:sldId id="268" r:id="rId29"/>
    <p:sldId id="296" r:id="rId30"/>
    <p:sldId id="276" r:id="rId31"/>
    <p:sldId id="277" r:id="rId32"/>
    <p:sldId id="278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1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CB33-B91E-4D7E-8E4F-8092CB1EC85E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1E7D-87CB-4620-BAFC-9276F060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62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87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90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98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0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0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5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64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3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11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92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4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EDD3-6DC4-4A8F-9058-A08AFA225BD3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C636-A8DB-4A03-912E-6534843CE5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75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0" y="188912"/>
            <a:ext cx="8786842" cy="638335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Готовимся к ЕГЭ.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Задание В13.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проценты.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6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4. </a:t>
                </a:r>
                <a:r>
                  <a:rPr lang="ru-RU" sz="1600" dirty="0" smtClean="0"/>
                  <a:t/>
                </a:r>
                <a:r>
                  <a:rPr lang="ru-RU" sz="1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4% дешевле, чем при открытии торгов в понедельник. На сколько процентов подорожали акции компании в понедельник?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 Пусть цена акции до понедельника равна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&gt;0</m:t>
                    </m:r>
                    <m:r>
                      <a:rPr lang="ru-RU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).</m:t>
                    </m:r>
                  </m:oMath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Последовательное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увеличение величины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на некоторое число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процентов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а затем уменьшение результата на то же число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процентов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p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приводит к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величине: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0,01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2.  Если бы величину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  <m:r>
                      <a:rPr lang="ru-RU" sz="16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в понедельник уменьшили на 4%, то она стала бы равна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∙0,96.</m:t>
                    </m:r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3.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По условию задачи оба выражения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0,01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∙0,96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равны. 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/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0,01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∙0,96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получим уравнение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0,01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0,96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&lt;=&gt;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0,01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0,96</m:t>
                    </m:r>
                    <m:r>
                      <a:rPr lang="ru-RU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ru-RU" sz="1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=&gt;</m:t>
                    </m:r>
                  </m:oMath>
                </a14:m>
                <a:r>
                  <a:rPr lang="ru-RU" sz="16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0,01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600" b="0" i="1" smtClean="0">
                        <a:latin typeface="Cambria Math"/>
                      </a:rPr>
                      <m:t>=0,04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&lt;=&gt;</m:t>
                    </m:r>
                    <m:sSup>
                      <m:sSupPr>
                        <m:ctrlPr>
                          <a:rPr lang="ru-RU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=400</a:t>
                </a:r>
                <a:r>
                  <a:rPr lang="ru-RU" sz="1600" dirty="0">
                    <a:ea typeface="Cambria Math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&lt;=&gt;</m:t>
                    </m:r>
                    <m:d>
                      <m:dPr>
                        <m:begChr m:val="["/>
                        <m:endChr m:val=""/>
                        <m:ctrlPr>
                          <a:rPr lang="ru-RU" sz="16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=20,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=−20.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 smtClean="0">
                  <a:ea typeface="Cambria Math"/>
                  <a:cs typeface="Times New Roman" pitchFamily="18" charset="0"/>
                </a:endParaRPr>
              </a:p>
              <a:p>
                <a:pPr>
                  <a:buAutoNum type="arabicPeriod" startAt="4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Условию задачи удовлетворяет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=20.</m:t>
                    </m:r>
                  </m:oMath>
                </a14:m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 20%. 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самостоятельно.</a:t>
                </a: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5.</a:t>
                </a:r>
                <a:r>
                  <a:rPr lang="ru-RU" sz="1600" dirty="0" smtClean="0"/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. В среду акции компании подорожали на некоторое число процентов, а в четверг подешевели на то же самое число процентов. В результате они стали стоить на 64% дешевле, чем при открытии торгов в среду. На сколько процентов подорожали акции компании в среду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? Ответ:  </a:t>
                </a: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ru-RU" sz="1600" dirty="0" smtClean="0"/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четверг акции компании подорожали на некоторое число процентов, а в пятницу подешевели на то же самое число процентов. В результате они стали стоить на 36% дешевле, чем при открытии торгов в четверг. На сколько процентов подорожали акции компании в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четверг? Ответ:  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dirty="0"/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333" t="-356" r="-35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1809096"/>
              </p:ext>
            </p:extLst>
          </p:nvPr>
        </p:nvGraphicFramePr>
        <p:xfrm>
          <a:off x="8172400" y="5301208"/>
          <a:ext cx="8640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6648625"/>
              </p:ext>
            </p:extLst>
          </p:nvPr>
        </p:nvGraphicFramePr>
        <p:xfrm>
          <a:off x="8100392" y="6381328"/>
          <a:ext cx="792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92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Пример7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Цена холодильника в магазине ежегодно уменьшается на одно и то же число процентов от предыдущей цены. Определите, на сколько процентов каждый год уменьшалась цена холодильника, если, выставленный на продажу за 20000 рублей, через два года был продан за 15842 рублей</a:t>
                </a:r>
                <a:r>
                  <a:rPr lang="ru-RU" sz="1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Решение.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Последовательное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уменьшение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величины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20000  дважды 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на некоторое число процентов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1800" i="1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  <m:r>
                      <a:rPr lang="ru-RU" sz="1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приводит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к  величине: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0,01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По условию задачи  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0,01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=15842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&lt;=&gt;</m:t>
                    </m:r>
                    <m:sSup>
                      <m:sSup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0,01</m:t>
                            </m:r>
                            <m:r>
                              <a:rPr lang="en-US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15842</m:t>
                        </m:r>
                      </m:num>
                      <m:den>
                        <m:r>
                          <a:rPr lang="ru-RU" sz="1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20000</m:t>
                        </m:r>
                      </m:den>
                    </m:f>
                    <m:r>
                      <a:rPr lang="ru-RU" sz="1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&lt;=&gt;</m:t>
                    </m:r>
                  </m:oMath>
                </a14:m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7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0,01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ru-RU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17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7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7921</m:t>
                          </m:r>
                        </m:num>
                        <m:den>
                          <m:r>
                            <a:rPr lang="ru-RU" sz="17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ru-RU" sz="17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0000</m:t>
                          </m:r>
                        </m:den>
                      </m:f>
                      <m:r>
                        <a:rPr lang="ru-RU" sz="17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&lt;=&gt;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17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7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ru-RU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0,01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ru-RU" sz="1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=0,89,</m:t>
                              </m:r>
                            </m:e>
                            <m:e>
                              <m:r>
                                <a:rPr lang="ru-RU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0,01</m:t>
                              </m:r>
                              <m:r>
                                <a:rPr lang="en-US" sz="17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ru-RU" sz="1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=−0,89</m:t>
                              </m:r>
                            </m:e>
                          </m:eqArr>
                          <m:r>
                            <a:rPr lang="ru-RU" sz="1700" i="1" smtClean="0">
                              <a:latin typeface="Cambria Math"/>
                              <a:ea typeface="Cambria Math"/>
                            </a:rPr>
                            <m:t>&lt;=&gt;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ru-RU" sz="1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170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=11,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=189.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17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По смыслу задачи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&lt;100.</m:t>
                    </m:r>
                  </m:oMath>
                </a14:m>
                <a:endParaRPr lang="ru-RU" sz="18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Каждый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год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цена холодильника уменьшалась на 11%.</a:t>
                </a:r>
                <a:endParaRPr lang="ru-RU" sz="18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Ответ: 11%.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</a:t>
                </a:r>
                <a:r>
                  <a:rPr lang="ru-RU" sz="1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ru-RU" sz="1800" dirty="0" smtClean="0"/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Цена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холодильника в магазине ежегодно уменьшается на одно и то же число процентов от предыдущей цены. Определите, на сколько процентов каждый год уменьшалась цена холодильника, если, выставленный на продажу за 20000 рублей, через два года был продан за 17672 рубля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Ответ: 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9.</a:t>
                </a:r>
                <a:r>
                  <a:rPr lang="ru-RU" sz="1800" dirty="0" smtClean="0"/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Цена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холодильника в магазине ежегодно уменьшается на одно и то же число процентов от предыдущей цены. Определите, на сколько процентов каждый год уменьшалась цена холодильника, если, выставленный на продажу за 20400 рублей, через два года был продан за 18411 рублей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Ответ: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3" t="-444" b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8266410"/>
              </p:ext>
            </p:extLst>
          </p:nvPr>
        </p:nvGraphicFramePr>
        <p:xfrm>
          <a:off x="6300192" y="5301208"/>
          <a:ext cx="9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905915"/>
              </p:ext>
            </p:extLst>
          </p:nvPr>
        </p:nvGraphicFramePr>
        <p:xfrm>
          <a:off x="6300192" y="6483859"/>
          <a:ext cx="9361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75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sz="25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Пример10</a:t>
                </a:r>
                <a:r>
                  <a:rPr lang="ru-RU" sz="25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 Компания "Альфа" начала инвестировать средства в перспективную отрасль в 2001 году, имея капитал в размере 5000 долларов. Каждый год, начиная с 2002 года, она получала прибыль, которая составляла 200% от капитала предыдущего года. А компания "Бета" начала инвестировать средства в другую отрасль в 2003 году, имея капитал в размере 10000 долларов, и, начиная с 2004 года, ежегодно получала прибыль, составляющую 400% от капитала предыдущего года. На сколько долларов капитал одной из компаний был больше капитала другой к концу 2006 года, если прибыль из оборота не изымалась?</a:t>
                </a: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1.  2006-2001 = 5  (лет) увеличивался капитал компании «Альфа».  </a:t>
                </a: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2.  5000</a:t>
                </a:r>
                <a14:m>
                  <m:oMath xmlns:m="http://schemas.openxmlformats.org/officeDocument/2006/math">
                    <m:r>
                      <a:rPr lang="ru-RU" sz="25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5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5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ru-RU" sz="25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=1215000</m:t>
                    </m:r>
                  </m:oMath>
                </a14:m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(долларов) составил капитал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компании «Альфа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»  к концу 2006 года. </a:t>
                </a:r>
                <a:endParaRPr lang="ru-RU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3.  2006-2003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3  (года)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увеличивался капитал компании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«Бета».  </a:t>
                </a:r>
                <a:endParaRPr lang="ru-RU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4.  10000</a:t>
                </a:r>
                <a14:m>
                  <m:oMath xmlns:m="http://schemas.openxmlformats.org/officeDocument/2006/math">
                    <m:r>
                      <a:rPr lang="ru-RU" sz="25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ru-RU" sz="25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5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</m:t>
                        </m:r>
                      </m:e>
                      <m:sup>
                        <m:r>
                          <a:rPr lang="ru-RU" sz="25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ru-RU" sz="2500">
                        <a:latin typeface="Cambria Math"/>
                        <a:ea typeface="Cambria Math"/>
                        <a:cs typeface="Times New Roman" pitchFamily="18" charset="0"/>
                      </a:rPr>
                      <m:t>=125000</m:t>
                    </m:r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(долларов) составил капитал компании «Бета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» к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концу 2006 года. </a:t>
                </a:r>
              </a:p>
              <a:p>
                <a:pPr marL="0" indent="0">
                  <a:buNone/>
                </a:pP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2500">
                        <a:latin typeface="Cambria Math"/>
                        <a:ea typeface="Cambria Math"/>
                        <a:cs typeface="Times New Roman" pitchFamily="18" charset="0"/>
                      </a:rPr>
                      <m:t>1250000</m:t>
                    </m:r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ru-RU" sz="2500">
                        <a:latin typeface="Cambria Math"/>
                        <a:ea typeface="Cambria Math"/>
                        <a:cs typeface="Times New Roman" pitchFamily="18" charset="0"/>
                      </a:rPr>
                      <m:t>1215000</m:t>
                    </m:r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=35000</m:t>
                    </m:r>
                    <m:d>
                      <m:dPr>
                        <m:ctrlPr>
                          <a:rPr lang="ru-RU" sz="25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5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долларов</m:t>
                        </m:r>
                      </m:e>
                    </m:d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Ответ:  </a:t>
                </a:r>
                <a14:m>
                  <m:oMath xmlns:m="http://schemas.openxmlformats.org/officeDocument/2006/math">
                    <m:r>
                      <a:rPr lang="ru-RU" sz="2500">
                        <a:latin typeface="Cambria Math"/>
                        <a:ea typeface="Cambria Math"/>
                        <a:cs typeface="Times New Roman" pitchFamily="18" charset="0"/>
                      </a:rPr>
                      <m:t>3500</m:t>
                    </m:r>
                    <m:r>
                      <a:rPr lang="ru-RU" sz="25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 долларов.</m:t>
                    </m:r>
                  </m:oMath>
                </a14:m>
                <a:endParaRPr lang="ru-RU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самостоятельно.</a:t>
                </a:r>
                <a:endParaRPr lang="ru-RU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Пример11.</a:t>
                </a:r>
                <a:r>
                  <a:rPr lang="ru-RU" sz="2500" dirty="0" smtClean="0"/>
                  <a:t/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Компания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"Альфа" начала инвестировать средства в перспективную отрасль в 2001 году, имея капитал в размере 3500 долларов. Каждый год, начиная с 2002 года, она получала прибыль, которая составляла 100% от капитала предыдущего года. А компания "Бета" начала инвестировать средства в другую отрасль в 2004 году, имея капитал в размере 4500 долларов, и, начиная с 2005 года, ежегодно получала прибыль, составляющую 300% от капитала предыдущего года. На сколько долларов капитал одной из компаний был больше капитала другой к концу 2008 года, если прибыль из оборота не изымалась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?                                  Ответ:</a:t>
                </a:r>
              </a:p>
              <a:p>
                <a:pPr marL="0" indent="0">
                  <a:buNone/>
                </a:pPr>
                <a:endParaRPr lang="ru-RU" sz="25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12.   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Компания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"Альфа" начала инвестировать средства в перспективную отрасль в 2001 году, имея капитал в размере 4000 долларов. Каждый год, начиная с 2002 года, она получала прибыль, которая составляла 100% от капитала предыдущего года. А компания "Бета" начала инвестировать средства в другую отрасль в 2005 году, имея капитал в размере 4500 долларов, и, начиная с 2006 года, ежегодно получала прибыль, составляющую 200% от капитала предыдущего года. На сколько долларов капитал одной из компаний был больше капитала другой к концу 2008 года, если прибыль из оборота не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изымалась?                   Ответ:</a:t>
                </a:r>
              </a:p>
              <a:p>
                <a:pPr marL="0" indent="0">
                  <a:buNone/>
                </a:pPr>
                <a:endParaRPr lang="ru-RU" sz="2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500" b="1" u="sng" dirty="0">
                    <a:solidFill>
                      <a:srgbClr val="0000FF"/>
                    </a:solidFill>
                  </a:rPr>
                  <a:t>Пример </a:t>
                </a:r>
                <a:r>
                  <a:rPr lang="ru-RU" sz="2500" b="1" u="sng" dirty="0" smtClean="0">
                    <a:solidFill>
                      <a:srgbClr val="0000FF"/>
                    </a:solidFill>
                  </a:rPr>
                  <a:t>13.</a:t>
                </a:r>
                <a:r>
                  <a:rPr lang="ru-RU" sz="2500" dirty="0" smtClean="0"/>
                  <a:t/>
                </a:r>
                <a:r>
                  <a:rPr lang="ru-RU" sz="2500" dirty="0"/>
                  <a:t>Бизнесмен Бубликов получил в 2000 году прибыль в размере 5000 рублей. Каждый следующий год его прибыль увеличивалась на 300% по сравнению с предыдущим годом. Сколько рублей заработал Бубликов за 2003 год</a:t>
                </a:r>
                <a:r>
                  <a:rPr lang="ru-RU" sz="2500" dirty="0" smtClean="0"/>
                  <a:t>?                                                                                                                              Ответ:</a:t>
                </a:r>
                <a:endParaRPr lang="ru-RU" sz="2500" dirty="0"/>
              </a:p>
              <a:p>
                <a:pPr marL="0" indent="0">
                  <a:buNone/>
                </a:pPr>
                <a:endParaRPr lang="ru-RU" sz="2500" b="1" u="sng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ru-RU" sz="2500" b="1" u="sng" dirty="0" smtClean="0">
                    <a:solidFill>
                      <a:srgbClr val="0000FF"/>
                    </a:solidFill>
                  </a:rPr>
                  <a:t>Пример 14. </a:t>
                </a:r>
                <a:r>
                  <a:rPr lang="ru-RU" sz="2500" dirty="0" smtClean="0"/>
                  <a:t>Бизнесмен </a:t>
                </a:r>
                <a:r>
                  <a:rPr lang="ru-RU" sz="2500" dirty="0" err="1"/>
                  <a:t>Коржов</a:t>
                </a:r>
                <a:r>
                  <a:rPr lang="ru-RU" sz="2500" dirty="0"/>
                  <a:t> получил в 2000 году прибыль в размере 1200000 рублей. Каждый следующий год его прибыль увеличивалась на 19% по сравнению с предыдущим годом. Сколько рублей заработал </a:t>
                </a:r>
                <a:r>
                  <a:rPr lang="ru-RU" sz="2500" dirty="0" err="1"/>
                  <a:t>Коржов</a:t>
                </a:r>
                <a:r>
                  <a:rPr lang="ru-RU" sz="2500" dirty="0"/>
                  <a:t> за 2002 год</a:t>
                </a:r>
                <a:r>
                  <a:rPr lang="ru-RU" sz="2500" dirty="0" smtClean="0"/>
                  <a:t>?                                                                                                                              Ответ:</a:t>
                </a:r>
                <a:endParaRPr lang="ru-RU" sz="25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036496" cy="6858000"/>
              </a:xfrm>
              <a:blipFill rotWithShape="1">
                <a:blip r:embed="rId2"/>
                <a:stretch>
                  <a:fillRect l="-135" t="-711" r="-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934946"/>
              </p:ext>
            </p:extLst>
          </p:nvPr>
        </p:nvGraphicFramePr>
        <p:xfrm>
          <a:off x="6156176" y="3717032"/>
          <a:ext cx="11037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704000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056096"/>
              </p:ext>
            </p:extLst>
          </p:nvPr>
        </p:nvGraphicFramePr>
        <p:xfrm>
          <a:off x="6012160" y="4941168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390500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8363381"/>
              </p:ext>
            </p:extLst>
          </p:nvPr>
        </p:nvGraphicFramePr>
        <p:xfrm>
          <a:off x="6012160" y="5733256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320000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74135"/>
              </p:ext>
            </p:extLst>
          </p:nvPr>
        </p:nvGraphicFramePr>
        <p:xfrm>
          <a:off x="6012160" y="6487160"/>
          <a:ext cx="1152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1699320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79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</a:rPr>
                  <a:t>Пример 15.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Митя, Антон, Гоша и Борис учредили компанию с уставным капиталом 200000 рублей. Митя внес 14% уставного капитала, Антон  — 42000 рублей, Гоша  — 0,12 уставного капитала, а оставшуюся часть капитала внес Борис. Учредители договорились делить ежегодную прибыль пропорционально внесенному в уставной капитал вкладу. Какая сумма от прибыли 1000000 рублей причитается Борису? Ответ дайте в рублях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sz="1700" dirty="0" smtClean="0">
                    <a:cs typeface="Times New Roman" pitchFamily="18" charset="0"/>
                  </a:rPr>
                  <a:t>1.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Times New Roman" pitchFamily="18" charset="0"/>
                          </a:rPr>
                          <m:t>42000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Times New Roman" pitchFamily="18" charset="0"/>
                          </a:rPr>
                          <m:t>200000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Times New Roman" pitchFamily="18" charset="0"/>
                      </a:rPr>
                      <m:t>=0,21</m:t>
                    </m:r>
                  </m:oMath>
                </a14:m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часть уставного капитала внес Антон.</a:t>
                </a:r>
              </a:p>
              <a:p>
                <a:pPr marL="0" indent="0">
                  <a:buNone/>
                </a:pPr>
                <a:r>
                  <a:rPr lang="ru-RU" sz="1700" b="0" dirty="0" smtClean="0">
                    <a:cs typeface="Times New Roman" pitchFamily="18" charset="0"/>
                  </a:rPr>
                  <a:t>2.   </a:t>
                </a:r>
                <a14:m>
                  <m:oMath xmlns:m="http://schemas.openxmlformats.org/officeDocument/2006/math">
                    <m:r>
                      <a:rPr lang="ru-RU" sz="1700" b="0" i="1" smtClean="0">
                        <a:latin typeface="Cambria Math"/>
                        <a:cs typeface="Times New Roman" pitchFamily="18" charset="0"/>
                      </a:rPr>
                      <m:t>1−</m:t>
                    </m:r>
                    <m:d>
                      <m:dPr>
                        <m:ctrlPr>
                          <a:rPr lang="ru-RU" sz="17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1700" b="0" i="1" smtClean="0">
                            <a:latin typeface="Cambria Math"/>
                            <a:cs typeface="Times New Roman" pitchFamily="18" charset="0"/>
                          </a:rPr>
                          <m:t>0,14+0,12+0,21</m:t>
                        </m:r>
                      </m:e>
                    </m:d>
                    <m:r>
                      <a:rPr lang="ru-RU" sz="1700" i="1">
                        <a:latin typeface="Cambria Math"/>
                        <a:cs typeface="Times New Roman" pitchFamily="18" charset="0"/>
                      </a:rPr>
                      <m:t>=0,5</m:t>
                    </m:r>
                    <m:r>
                      <a:rPr lang="ru-RU" sz="1700" b="0" i="1" smtClean="0">
                        <a:latin typeface="Cambria Math"/>
                        <a:cs typeface="Times New Roman" pitchFamily="18" charset="0"/>
                      </a:rPr>
                      <m:t>3    </m:t>
                    </m:r>
                  </m:oMath>
                </a14:m>
                <a:r>
                  <a:rPr lang="ru-RU" sz="17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часть уставного </a:t>
                </a:r>
                <a:r>
                  <a:rPr lang="ru-RU" sz="1700" dirty="0">
                    <a:latin typeface="Times New Roman" pitchFamily="18" charset="0"/>
                    <a:cs typeface="Times New Roman" pitchFamily="18" charset="0"/>
                  </a:rPr>
                  <a:t>капитала внес </a:t>
                </a: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Борис.</a:t>
                </a:r>
                <a:endParaRPr lang="ru-RU" sz="17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3. 1000000 </a:t>
                </a:r>
                <a14:m>
                  <m:oMath xmlns:m="http://schemas.openxmlformats.org/officeDocument/2006/math">
                    <m:r>
                      <a:rPr lang="ru-RU" sz="17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ru-RU" sz="1700" dirty="0"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1700" i="1">
                        <a:latin typeface="Cambria Math"/>
                        <a:cs typeface="Times New Roman" pitchFamily="18" charset="0"/>
                      </a:rPr>
                      <m:t>0,5</m:t>
                    </m:r>
                    <m:r>
                      <a:rPr lang="ru-RU" sz="17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 = 530000 (рублей) </a:t>
                </a:r>
                <a:r>
                  <a:rPr lang="ru-RU" sz="1700" dirty="0">
                    <a:latin typeface="Times New Roman" pitchFamily="18" charset="0"/>
                    <a:cs typeface="Times New Roman" pitchFamily="18" charset="0"/>
                  </a:rPr>
                  <a:t>причитается </a:t>
                </a: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Борису от прибыли.</a:t>
                </a:r>
                <a:endParaRPr lang="ru-RU" sz="17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17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ru-RU" sz="1700" dirty="0" smtClean="0">
                    <a:latin typeface="Times New Roman" pitchFamily="18" charset="0"/>
                    <a:cs typeface="Times New Roman" pitchFamily="18" charset="0"/>
                  </a:rPr>
                  <a:t>530000 рублей. 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</a:rPr>
                  <a:t>16.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Митя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Антон, Паша и Гоша учредили компанию с уставным капиталом 100000 рублей. Митя внес 24% уставного капитала, Антон — 55000 рублей, Паша — 0,18 уставного капитала, а оставшуюся часть капитала внес Гоша. Учредители договорились делить ежегодную прибыль пропорционально внесенному в уставной капитал вкладу. Какая сумма от прибыли 600000 рублей причитается Гоше? Ответ дайте в рублях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Ответ: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</a:rPr>
                  <a:t>Пример 17.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Дима,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Андрей, Гриша и Коля учредили компанию с уставным капиталом 200000 рублей. Дима внес 26% уставного капитала, Андрей — 55000 рублей, Гриша — 0,16 уставного капитала, а оставшуюся часть капитала внес Коля. Учредители договорились делить ежегодную прибыль пропорционально внесенному в уставной капитал вкладу. Какая сумма от прибыли 1000000 рублей причитается Коле? Ответ дайте в рублях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                                Ответ: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400" t="-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5083741"/>
              </p:ext>
            </p:extLst>
          </p:nvPr>
        </p:nvGraphicFramePr>
        <p:xfrm>
          <a:off x="6084168" y="4653136"/>
          <a:ext cx="1319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803624"/>
              </p:ext>
            </p:extLst>
          </p:nvPr>
        </p:nvGraphicFramePr>
        <p:xfrm>
          <a:off x="6156176" y="6237312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305000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72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88640"/>
                <a:ext cx="9144000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18.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Четыре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рубашки дешевле куртки на 8%. На сколько процентов пять рубашек дороже куртки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Пусть стоимость куртки составляет 100%.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100 – 8 = 92 (%) составляет стоимость четырех рубашек от стоимости куртки.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  <m:t>92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  <a:cs typeface="Times New Roman" pitchFamily="18" charset="0"/>
                      </a:rPr>
                      <m:t>=23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(%) составляет стоимость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одной рубашки от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стоимости куртки.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23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5=115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(%) составляет стоимость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пяти рубашек от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стоимости куртки.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115 – 100 = 15 (%) .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На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15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процентов пять рубашек дороже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куртки.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  15%.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b="1" u="sng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самостоятельно.</a:t>
                </a:r>
              </a:p>
              <a:p>
                <a:pPr marL="0" indent="0">
                  <a:buNone/>
                </a:pPr>
                <a:endParaRPr lang="ru-RU" sz="16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19.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Десять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рубашек дешевле куртки на 4%. На сколько процентов пятнадцать рубашек дороже куртки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?                                                    Ответ: 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20.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Десять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рубашек дешевле куртки на 10%. На сколько процентов двенадцать рубашек дороже куртки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?                                                   Ответ: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8640"/>
                <a:ext cx="9144000" cy="6552728"/>
              </a:xfrm>
              <a:blipFill rotWithShape="1">
                <a:blip r:embed="rId2"/>
                <a:stretch>
                  <a:fillRect l="-333" t="-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1450935"/>
              </p:ext>
            </p:extLst>
          </p:nvPr>
        </p:nvGraphicFramePr>
        <p:xfrm>
          <a:off x="5220072" y="4437112"/>
          <a:ext cx="131980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673751"/>
              </p:ext>
            </p:extLst>
          </p:nvPr>
        </p:nvGraphicFramePr>
        <p:xfrm>
          <a:off x="5148064" y="5229200"/>
          <a:ext cx="12961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4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7413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21.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Семья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состоит из мужа, жены и их дочери студентки. Если бы зарплата мужа увеличилась вдвое, общий доход семьи вырос бы на 67%. Если бы стипендия дочери уменьшилась втрое, общий доход семьи сократился бы на 4%. Сколько процентов от общего дохода семьи составляет зарплата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жены?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% от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общего дохода семьи составляет зарплата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мужа,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y% -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зарплата жены, 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z%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-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стипендия дочери.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=100.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(1)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З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арплата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мужа увеличилась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бы вдвое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, общий доход семьи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стал бы  100 + 67 = 167 (%).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То есть      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=167.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           (2)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Вычтем из второго уравнения первое, получим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67</m:t>
                    </m:r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Стипендия дочери уменьшилась бы втрое,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общий доход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семьи стал бы    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100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- 4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96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(%).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То есть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=96.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                 (3)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Вычтем из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первого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уравнения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третье,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получим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1600" i="1">
                        <a:latin typeface="Cambria Math"/>
                        <a:cs typeface="Times New Roman" pitchFamily="18" charset="0"/>
                      </a:rPr>
                      <m:t>=4&lt;=&gt;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=6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100 – (67 + 6) = 27 (%)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от общего дохода семьи составляет зарплата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жены.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 27%.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22.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Семья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состоит из мужа, жены и их дочери студентки. Если бы зарплата мужа увеличилась вчетверо, общий доход семьи вырос бы на 201%. Если бы стипендия дочери уменьшилась вдвое, общий доход семьи сократился бы на 4%. Сколько процентов от общего дохода семьи составляет зарплата жены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   Ответ: 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23.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Семья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состоит из мужа, жены и их дочери студентки. Если бы зарплата мужа увеличилась вчетверо, общий доход семьи вырос бы на 192%. Если бы стипендия дочери уменьшилась вчетверо, общий доход семьи сократился бы на 6%. Сколько процентов от общего дохода семьи составляет зарплата жены?</a:t>
                </a:r>
              </a:p>
              <a:p>
                <a:pPr marL="0" indent="0">
                  <a:buNone/>
                </a:pPr>
                <a:r>
                  <a:rPr lang="ru-RU" dirty="0" smtClean="0"/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741368"/>
              </a:xfrm>
              <a:blipFill rotWithShape="1">
                <a:blip r:embed="rId2"/>
                <a:stretch>
                  <a:fillRect l="-200" t="-542" r="-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720942"/>
              </p:ext>
            </p:extLst>
          </p:nvPr>
        </p:nvGraphicFramePr>
        <p:xfrm>
          <a:off x="5364088" y="4797152"/>
          <a:ext cx="11757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038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2678"/>
              </p:ext>
            </p:extLst>
          </p:nvPr>
        </p:nvGraphicFramePr>
        <p:xfrm>
          <a:off x="5436096" y="6021288"/>
          <a:ext cx="12241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00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5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24. </a:t>
                </a:r>
                <a:r>
                  <a:rPr lang="ru-RU" sz="5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Букинистический магазин продал книгу со скидкой 10% с назначенной цены </a:t>
                </a:r>
              </a:p>
              <a:p>
                <a:pPr marL="0" indent="0">
                  <a:buNone/>
                </a:pPr>
                <a:r>
                  <a:rPr lang="ru-RU" sz="5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 получил при этом 8% прибыли. Сколько процентов прибыли первоначально полагал получить магазин?</a:t>
                </a: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itchFamily="18" charset="0"/>
                    <a:cs typeface="Times New Roman" pitchFamily="18" charset="0"/>
                  </a:rPr>
                  <a:t>1.</a:t>
                </a: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000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300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4300" i="1" dirty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56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5600" b="0" i="1" dirty="0">
                            <a:latin typeface="Cambria Math"/>
                            <a:cs typeface="Times New Roman" pitchFamily="18" charset="0"/>
                          </a:rPr>
                          <m:t>1+0</m:t>
                        </m:r>
                        <m:r>
                          <a:rPr lang="en-US" sz="5600" b="0" i="1" dirty="0">
                            <a:latin typeface="Cambria Math"/>
                            <a:cs typeface="Times New Roman" pitchFamily="18" charset="0"/>
                          </a:rPr>
                          <m:t>,01</m:t>
                        </m:r>
                        <m:r>
                          <a:rPr lang="en-US" sz="5600" b="0" i="1" dirty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56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5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sz="5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0,9</m:t>
                    </m:r>
                    <m:r>
                      <a:rPr lang="ru-RU" sz="5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ru-RU" sz="5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5600" b="0" i="1" dirty="0">
                        <a:latin typeface="Cambria Math"/>
                        <a:cs typeface="Times New Roman" pitchFamily="18" charset="0"/>
                      </a:rPr>
                      <m:t>1,08</m:t>
                    </m:r>
                    <m:r>
                      <a:rPr lang="ru-RU" sz="5600" b="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∙х</m:t>
                    </m:r>
                    <m:r>
                      <a:rPr lang="ru-RU" sz="5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&lt;=&gt;</m:t>
                    </m:r>
                    <m:r>
                      <a:rPr lang="en-US" sz="5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5600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=20.      </m:t>
                    </m:r>
                  </m:oMath>
                </a14:m>
                <a:endParaRPr lang="ru-RU" sz="56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Магазин полагал получить  20% прибыли.    </m:t>
                      </m:r>
                      <m:r>
                        <a:rPr lang="ru-RU" sz="5600" b="0" i="1" dirty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   </m:t>
                      </m:r>
                    </m:oMath>
                  </m:oMathPara>
                </a14:m>
                <a:endParaRPr lang="ru-RU" sz="5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5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ru-RU" sz="5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5600" dirty="0" smtClean="0">
                    <a:latin typeface="Times New Roman" pitchFamily="18" charset="0"/>
                    <a:cs typeface="Times New Roman" pitchFamily="18" charset="0"/>
                  </a:rPr>
                  <a:t>Ответ: 20%.</a:t>
                </a:r>
                <a:endParaRPr lang="ru-RU" sz="5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5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3" t="-7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Антикварныекниги.рф: Басни Лафонтена. Полное собрание.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1158995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7024770"/>
                  </p:ext>
                </p:extLst>
              </p:nvPr>
            </p:nvGraphicFramePr>
            <p:xfrm>
              <a:off x="-53102" y="1556792"/>
              <a:ext cx="9197102" cy="1885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8310"/>
                    <a:gridCol w="1872208"/>
                    <a:gridCol w="1872208"/>
                    <a:gridCol w="1872208"/>
                    <a:gridCol w="1512168"/>
                  </a:tblGrid>
                  <a:tr h="1367239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Цена,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 которой б</a:t>
                          </a:r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укинистический магазин приобрел книгу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Предполагаемая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прибыль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Первоначальная 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цена книги в магазине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Скидка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от первоначальной цены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Цена,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 которой  магазин продал книгу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3296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рублей,</a:t>
                          </a:r>
                        </a:p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ru-RU" sz="1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%,</a:t>
                          </a:r>
                        </a:p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(р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ru-RU" sz="1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(1+0,01р)</a:t>
                          </a:r>
                          <a:r>
                            <a:rPr lang="en-US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рублей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10%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0,9(1+0,01р)х</a:t>
                          </a:r>
                        </a:p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рублей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67024770"/>
                  </p:ext>
                </p:extLst>
              </p:nvPr>
            </p:nvGraphicFramePr>
            <p:xfrm>
              <a:off x="-53102" y="1556792"/>
              <a:ext cx="9197102" cy="1885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8310"/>
                    <a:gridCol w="1872208"/>
                    <a:gridCol w="1872208"/>
                    <a:gridCol w="1872208"/>
                    <a:gridCol w="1512168"/>
                  </a:tblGrid>
                  <a:tr h="1367239"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Цена,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 которой б</a:t>
                          </a:r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укинистический магазин приобрел книгу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Предполагаемая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прибыль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Первоначальная 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цена книги в магазине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Скидка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от первоначальной цены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Цена,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по которой  магазин продал книгу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65882" r="-34513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10065" t="-265882" r="-27987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(1+0,01р)</a:t>
                          </a:r>
                          <a:r>
                            <a:rPr lang="en-US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ru-RU" sz="1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рублей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10%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0,9(1+0,01р)х</a:t>
                          </a:r>
                        </a:p>
                        <a:p>
                          <a:r>
                            <a:rPr lang="ru-RU" sz="1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рублей</a:t>
                          </a:r>
                          <a:endParaRPr lang="ru-RU" sz="1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5702783"/>
              </p:ext>
            </p:extLst>
          </p:nvPr>
        </p:nvGraphicFramePr>
        <p:xfrm>
          <a:off x="323528" y="3933056"/>
          <a:ext cx="8496944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576512"/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которой 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укинистический магазин приобрел книгу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магазина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которой магазин продал книгу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1,08х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25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на концентрацию, смеси, сплавы.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Процентное содержание вещества в растворе называют концентрацией раствора.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Обычно, в условиях задач, решение которых связано с использованием понятий «концентрация» и «процентное содержание», речь идет о составлении сплавов, растворов или смесей двух или нескольких веществ.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допущения, как правило, принимаемые в задачах подобного рода, состоят в следующем: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а) все получающиеся сплавы или смеси однородны;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б) при слиянии двух растворов, имеющих объемы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получается смесь, объем которой равен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т.е.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причем,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последнее соотношение является именно допущением, поскольку не всегда выполняется в действительности: при слиянии двух растворов не объем, а масса смеси равняется сумме масс составляющих ее компонент.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решении задач на смеси и сплавы обычно отслеживают изменения, происходящие с «чистым»  веществом.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647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Простейшие задачи</a:t>
            </a:r>
            <a:r>
              <a:rPr lang="ru-RU" sz="4000" b="1" dirty="0" smtClean="0"/>
              <a:t> </a:t>
            </a:r>
            <a:r>
              <a:rPr lang="ru-RU" sz="4000" b="1" dirty="0"/>
              <a:t>на концентрацию, смеси, сплавы.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Autofit/>
              </a:bodyPr>
              <a:lstStyle/>
              <a:p>
                <a:r>
                  <a:rPr lang="ru-RU" sz="2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Задача 1. </a:t>
                </a: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Смешали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литров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– процентного водного раствора некоторого вещества с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литрами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ru-RU" sz="24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– процентного водного раствора этого же вещества.  Найти концентрацию получившейся смеси. </a:t>
                </a:r>
                <a:endPara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Решение.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Пусть концентрация смеси равна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 k.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/>
                        </a:rPr>
                        <m:t>𝑘</m:t>
                      </m:r>
                      <m:r>
                        <a:rPr lang="ru-RU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,01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𝑝𝑎</m:t>
                          </m:r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en-US" sz="180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,01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𝑞𝑏</m:t>
                          </m:r>
                        </m:num>
                        <m:den>
                          <m:r>
                            <a:rPr lang="ru-RU" sz="1800" i="1">
                              <a:latin typeface="Cambria Math"/>
                            </a:rPr>
                            <m:t>𝑎</m:t>
                          </m:r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ru-RU" sz="1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1800" i="1">
                          <a:latin typeface="Cambria Math"/>
                        </a:rPr>
                        <m:t>∙100=</m:t>
                      </m:r>
                      <m:f>
                        <m:fPr>
                          <m:ctrlPr>
                            <a:rPr lang="ru-RU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ru-RU" sz="1800" i="1">
                              <a:latin typeface="Cambria Math"/>
                            </a:rPr>
                            <m:t>𝑏𝑞</m:t>
                          </m:r>
                        </m:num>
                        <m:den>
                          <m:r>
                            <a:rPr lang="ru-RU" sz="1800" i="1">
                              <a:latin typeface="Cambria Math"/>
                            </a:rPr>
                            <m:t>𝑎</m:t>
                          </m:r>
                          <m:r>
                            <a:rPr lang="ru-RU" sz="1800" i="1">
                              <a:latin typeface="Cambria Math"/>
                            </a:rPr>
                            <m:t>+</m:t>
                          </m:r>
                          <m:r>
                            <a:rPr lang="ru-RU" sz="1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ru-RU" sz="1800" b="0" i="1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1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      При решении задачи можно составить уравнение: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    1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По растворимому веществу 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0,01</m:t>
                    </m:r>
                    <m:r>
                      <a:rPr lang="en-US" sz="2000" b="0" i="1" smtClean="0">
                        <a:latin typeface="Cambria Math"/>
                      </a:rPr>
                      <m:t>𝑝𝑎</m:t>
                    </m:r>
                    <m:r>
                      <a:rPr lang="en-US" sz="2000" b="0" i="1" smtClean="0">
                        <a:latin typeface="Cambria Math"/>
                      </a:rPr>
                      <m:t>+0,01</m:t>
                    </m:r>
                    <m:r>
                      <a:rPr lang="en-US" sz="2000" b="0" i="1" smtClean="0">
                        <a:latin typeface="Cambria Math"/>
                      </a:rPr>
                      <m:t>𝑞𝑏</m:t>
                    </m:r>
                    <m:r>
                      <a:rPr lang="en-US" sz="2000" b="0" i="1" smtClean="0">
                        <a:latin typeface="Cambria Math"/>
                      </a:rPr>
                      <m:t>=0,01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    </m:t>
                    </m:r>
                    <m:r>
                      <a:rPr lang="ru-RU" sz="20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b="0" dirty="0" smtClean="0">
                    <a:latin typeface="Times New Roman" pitchFamily="18" charset="0"/>
                    <a:cs typeface="Times New Roman" pitchFamily="18" charset="0"/>
                  </a:rPr>
                  <a:t>или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𝑝𝑎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𝑞𝑏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ru-RU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о воде                             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0,01</m:t>
                    </m:r>
                    <m:d>
                      <m:dPr>
                        <m:ctrlPr>
                          <a:rPr lang="en-US" sz="1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100−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𝑎</m:t>
                    </m:r>
                    <m:r>
                      <a:rPr lang="en-US" sz="1800" i="1">
                        <a:latin typeface="Cambria Math"/>
                      </a:rPr>
                      <m:t>+0,01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100−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𝑏</m:t>
                    </m:r>
                    <m:r>
                      <a:rPr lang="en-US" sz="1800" i="1">
                        <a:latin typeface="Cambria Math"/>
                      </a:rPr>
                      <m:t>=0,01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100−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          или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100−</m:t>
                        </m:r>
                        <m:r>
                          <a:rPr lang="en-US" sz="18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𝑎</m:t>
                    </m:r>
                    <m:r>
                      <a:rPr lang="en-US" sz="180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100−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𝑏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100−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867" t="-872" r="-1200" b="-1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31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260648"/>
                <a:ext cx="9036496" cy="65973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Задача 2.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Смешали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литров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– процентного водного раствора некоторого вещества с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литрами воды.  Найти концентрацию получившейся смеси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Решение.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Пусть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концентрация смеси равна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𝑘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0,01</m:t>
                          </m:r>
                          <m:r>
                            <a:rPr lang="en-US" i="1">
                              <a:latin typeface="Cambria Math"/>
                            </a:rPr>
                            <m:t>𝑎𝑝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∙100=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r>
                            <a:rPr lang="ru-RU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 (%)</m:t>
                      </m:r>
                      <m:r>
                        <a:rPr lang="en-US" i="1">
                          <a:latin typeface="Cambria Math"/>
                        </a:rPr>
                        <m:t>             </m:t>
                      </m:r>
                    </m:oMath>
                  </m:oMathPara>
                </a14:m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 решении задачи можно составить уравнение: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По  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растворимому веществу           </a:t>
                </a:r>
                <a:endPara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0,01</m:t>
                    </m:r>
                    <m:r>
                      <a:rPr lang="en-US" i="1">
                        <a:latin typeface="Cambria Math"/>
                      </a:rPr>
                      <m:t>𝑎𝑝</m:t>
                    </m:r>
                    <m:r>
                      <a:rPr lang="en-US" i="1">
                        <a:latin typeface="Cambria Math"/>
                      </a:rPr>
                      <m:t>+0=0,01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ru-RU" i="1" dirty="0">
                        <a:latin typeface="Cambria Math"/>
                      </a:rPr>
                      <m:t>  </m:t>
                    </m:r>
                  </m:oMath>
                </a14:m>
                <a:endParaRPr lang="ru-RU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dirty="0">
                          <a:latin typeface="Cambria Math"/>
                        </a:rPr>
                        <m:t> </m:t>
                      </m:r>
                      <m:r>
                        <a:rPr lang="ru-RU" b="0" i="1" dirty="0" smtClean="0">
                          <a:latin typeface="Cambria Math"/>
                        </a:rPr>
                        <m:t>                 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𝑎𝑝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ru-RU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2. По  воде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           </m:t>
                    </m:r>
                    <m:r>
                      <a:rPr lang="ru-RU">
                        <a:latin typeface="Cambria Math"/>
                      </a:rPr>
                      <m:t>     </m:t>
                    </m:r>
                  </m:oMath>
                </a14:m>
                <a:endParaRPr lang="ru-RU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ru-RU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0,01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100−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=0,01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100−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60648"/>
                <a:ext cx="9036496" cy="6597352"/>
              </a:xfrm>
              <a:blipFill rotWithShape="1">
                <a:blip r:embed="rId2"/>
                <a:stretch>
                  <a:fillRect l="-1350" t="-1848" r="-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272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4800" b="1" dirty="0" smtClean="0">
                <a:solidFill>
                  <a:srgbClr val="0000FF"/>
                </a:solidFill>
              </a:rPr>
              <a:t>«Я могу только показать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		 тебе дверь,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 		       войти в неё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 		             ты должен сам»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Скотт Мюллер.</a:t>
            </a:r>
          </a:p>
          <a:p>
            <a:endParaRPr lang="ru-RU" sz="4800" dirty="0" smtClean="0">
              <a:solidFill>
                <a:srgbClr val="0000FF"/>
              </a:solidFill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4084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r>
                  <a:rPr lang="ru-RU" sz="2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Задача 3. </a:t>
                </a:r>
                <a:r>
                  <a:rPr lang="ru-RU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Смешали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литров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ru-RU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– процентного водного раствора некоторого вещества с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ru-RU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литрами этого же вещества.  Найти концентрацию получившейся смеси. </a:t>
                </a:r>
                <a:endPara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Решение.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 Пусть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концентрация смеси равна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k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𝑘</m:t>
                      </m:r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0,01</m:t>
                          </m:r>
                          <m:r>
                            <a:rPr lang="en-US" sz="2800" i="1">
                              <a:latin typeface="Cambria Math"/>
                            </a:rPr>
                            <m:t>𝑎𝑝</m:t>
                          </m:r>
                          <m:r>
                            <a:rPr lang="ru-RU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𝑎</m:t>
                          </m:r>
                          <m:r>
                            <a:rPr lang="ru-RU" sz="2800" i="1">
                              <a:latin typeface="Cambria Math"/>
                            </a:rPr>
                            <m:t>+</m:t>
                          </m:r>
                          <m:r>
                            <a:rPr lang="ru-RU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2800" i="1">
                          <a:latin typeface="Cambria Math"/>
                        </a:rPr>
                        <m:t>∙100=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  <m:r>
                            <a:rPr lang="ru-RU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100</m:t>
                          </m:r>
                          <m:r>
                            <a:rPr lang="ru-RU" sz="28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𝑎</m:t>
                          </m:r>
                          <m:r>
                            <a:rPr lang="ru-RU" sz="2800" i="1">
                              <a:latin typeface="Cambria Math"/>
                            </a:rPr>
                            <m:t>+</m:t>
                          </m:r>
                          <m:r>
                            <a:rPr lang="ru-RU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ru-RU" sz="2800" b="0" i="1" smtClean="0">
                          <a:latin typeface="Cambria Math"/>
                        </a:rPr>
                        <m:t>(</m:t>
                      </m:r>
                      <m:r>
                        <a:rPr lang="ru-RU" sz="2800" i="1">
                          <a:latin typeface="Cambria Math"/>
                        </a:rPr>
                        <m:t>%</m:t>
                      </m:r>
                      <m:r>
                        <a:rPr lang="ru-RU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  При решении задачи можно составить уравнение: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По  растворимому веществу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800">
                        <a:solidFill>
                          <a:srgbClr val="FF0000"/>
                        </a:solidFill>
                        <a:latin typeface="Cambria Math"/>
                      </a:rPr>
                      <m:t>          </m:t>
                    </m:r>
                  </m:oMath>
                </a14:m>
                <a:endParaRPr lang="ru-RU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     </m:t>
                      </m:r>
                      <m:r>
                        <a:rPr lang="en-US" sz="2800" i="1">
                          <a:latin typeface="Cambria Math"/>
                        </a:rPr>
                        <m:t>0,01</m:t>
                      </m:r>
                      <m:r>
                        <a:rPr lang="en-US" sz="2800" i="1">
                          <a:latin typeface="Cambria Math"/>
                        </a:rPr>
                        <m:t>𝑎𝑝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=0,01</m:t>
                      </m:r>
                      <m:r>
                        <a:rPr lang="en-US" sz="2800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ru-RU" sz="2800" b="0" i="1" smtClean="0">
                          <a:latin typeface="Cambria Math"/>
                        </a:rPr>
                        <m:t> или</m:t>
                      </m:r>
                    </m:oMath>
                  </m:oMathPara>
                </a14:m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</a:rPr>
                        <m:t> </m:t>
                      </m:r>
                      <m:r>
                        <a:rPr lang="ru-RU" sz="2800" b="0" i="1" smtClean="0">
                          <a:latin typeface="Cambria Math"/>
                        </a:rPr>
                        <m:t>     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𝑎𝑝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+100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. По  воде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     </m:t>
                    </m:r>
                  </m:oMath>
                </a14:m>
                <a:endParaRPr lang="ru-RU" sz="28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0,01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100−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+0=0,01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100−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133" t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500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25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Смешали 4 литра 15-процентного водного раствора некоторого вещества с 6 литрами 25-процентного водного раствора этого же вещества. Сколько процентов составляет концентрация получившегося раствора?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Решение.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+                                                          =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1903" y="220646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По массе</a:t>
            </a:r>
          </a:p>
          <a:p>
            <a:pPr marL="342900" indent="-342900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4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+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Уравнение по веществу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0,15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+       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0,25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∙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0,01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∙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10,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=   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21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21 %</a:t>
            </a:r>
            <a:r>
              <a:rPr lang="ru-RU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3511918"/>
              </p:ext>
            </p:extLst>
          </p:nvPr>
        </p:nvGraphicFramePr>
        <p:xfrm>
          <a:off x="85080" y="1268760"/>
          <a:ext cx="2614712" cy="7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552"/>
                <a:gridCol w="1440160"/>
              </a:tblGrid>
              <a:tr h="375816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6905264"/>
              </p:ext>
            </p:extLst>
          </p:nvPr>
        </p:nvGraphicFramePr>
        <p:xfrm>
          <a:off x="3167844" y="1268760"/>
          <a:ext cx="21962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7682147"/>
              </p:ext>
            </p:extLst>
          </p:nvPr>
        </p:nvGraphicFramePr>
        <p:xfrm>
          <a:off x="5868144" y="1268760"/>
          <a:ext cx="32403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79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644835"/>
              </p:ext>
            </p:extLst>
          </p:nvPr>
        </p:nvGraphicFramePr>
        <p:xfrm>
          <a:off x="338972" y="1844824"/>
          <a:ext cx="228881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636"/>
                <a:gridCol w="1584176"/>
              </a:tblGrid>
              <a:tr h="134728">
                <a:tc>
                  <a:txBody>
                    <a:bodyPr/>
                    <a:lstStyle/>
                    <a:p>
                      <a:r>
                        <a:rPr lang="ru-RU" dirty="0" smtClean="0"/>
                        <a:t>Соль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/>
              <p:cNvSpPr txBox="1"/>
              <p:nvPr/>
            </p:nvSpPr>
            <p:spPr>
              <a:xfrm>
                <a:off x="254916" y="2859151"/>
                <a:ext cx="7620000" cy="4247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342900" indent="-342900">
                  <a:defRPr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По массе    </a:t>
                </a:r>
              </a:p>
              <a:p>
                <a:pPr marL="342900" indent="-342900">
                  <a:defRPr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                    30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+      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30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равнение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 растворимому веществу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(соли):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r>
                  <a:rPr lang="ru-RU" i="1" dirty="0">
                    <a:solidFill>
                      <a:srgbClr val="0000FF"/>
                    </a:solidFill>
                    <a:latin typeface="Cambria Math"/>
                  </a:rPr>
                  <a:t/>
                </a:r>
                <a:r>
                  <a:rPr lang="ru-RU" i="1" dirty="0" smtClean="0">
                    <a:solidFill>
                      <a:srgbClr val="0000FF"/>
                    </a:solidFill>
                    <a:latin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5"/>
                        </a:solidFill>
                        <a:latin typeface="Cambria Math"/>
                      </a:rPr>
                      <m:t>0,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08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30</m:t>
                    </m:r>
                    <m:r>
                      <a:rPr lang="ru-RU" i="1">
                        <a:solidFill>
                          <a:schemeClr val="accent5"/>
                        </a:solidFill>
                        <a:latin typeface="Cambria Math"/>
                      </a:rPr>
                      <m:t>            +           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 0           </m:t>
                    </m:r>
                    <m:r>
                      <a:rPr lang="ru-RU" i="1">
                        <a:solidFill>
                          <a:schemeClr val="accent5"/>
                        </a:solidFill>
                        <a:latin typeface="Cambria Math"/>
                      </a:rPr>
                      <m:t>=      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         </m:t>
                    </m:r>
                    <m:r>
                      <a:rPr lang="ru-RU" i="1">
                        <a:solidFill>
                          <a:schemeClr val="accent5"/>
                        </a:solidFill>
                        <a:latin typeface="Cambria Math"/>
                      </a:rPr>
                      <m:t>0,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05</m:t>
                    </m:r>
                    <m:d>
                      <m:d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30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ru-RU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                                                             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ru-RU" dirty="0" smtClean="0">
                    <a:solidFill>
                      <a:schemeClr val="accent5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=             18.</a:t>
                </a:r>
              </a:p>
              <a:p>
                <a:pPr marL="342900" indent="-342900">
                  <a:defRPr/>
                </a:pPr>
                <a:endParaRPr lang="ru-RU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Ответ: 18  кг.</a:t>
                </a:r>
              </a:p>
              <a:p>
                <a:pPr marL="342900" indent="-342900">
                  <a:defRPr/>
                </a:pPr>
                <a:endParaRPr lang="ru-RU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endParaRPr lang="ru-RU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endParaRPr lang="ru-RU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endParaRPr lang="ru-RU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endParaRPr lang="ru-RU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defRPr/>
                </a:pPr>
                <a:endParaRPr lang="ru-RU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16" y="2859151"/>
                <a:ext cx="76200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720" t="-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304801" y="304800"/>
            <a:ext cx="5715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26.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Морская вода содержит 8% (по весу) соли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8972" y="685800"/>
            <a:ext cx="860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Сколько килограммов пресной воды нужно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добавить к 30 кг морской воды,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7676" y="1030068"/>
            <a:ext cx="791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 соли в последней составило  5%?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498" y="1381079"/>
            <a:ext cx="7913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2580" y="1988840"/>
            <a:ext cx="51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167267"/>
              </p:ext>
            </p:extLst>
          </p:nvPr>
        </p:nvGraphicFramePr>
        <p:xfrm>
          <a:off x="3144824" y="1802666"/>
          <a:ext cx="923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120"/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1800" dirty="0" smtClean="0"/>
                        <a:t>Вода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44256" y="19888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=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9585154"/>
              </p:ext>
            </p:extLst>
          </p:nvPr>
        </p:nvGraphicFramePr>
        <p:xfrm>
          <a:off x="4642729" y="1802666"/>
          <a:ext cx="36016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75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Соль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6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2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7893496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ru-RU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Пример 27.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Имеются два раствора серной кислоты в воде –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40 – процентный 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60 - процентный.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Эти растворы смешали и добавили 5 кг чистой воды. В результате получили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20 процентный раствор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кислоты. Если бы вместо 5 кг чистой воды добавили 5 кг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80 - процентного раствора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той же кислоты, то получили бы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70 - процентный раствор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кислоты. Сколько килограммов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40 – процентного и 60 процентного растворов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использовали для получения смеси?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</a:p>
              <a:p>
                <a:pPr marL="0" indent="0">
                  <a:buNone/>
                </a:pPr>
                <a:endPara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+                                          +                         =   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ru-RU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 массе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         +   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       +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=              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x  +  y   +   5</a:t>
                </a:r>
                <a:endParaRPr lang="ru-RU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Первое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равнение по растворимому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веществу (серной кислоте): 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0,4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</m:t>
                    </m:r>
                    <m:r>
                      <a:rPr lang="ru-RU" i="1">
                        <a:solidFill>
                          <a:schemeClr val="tx1"/>
                        </a:solidFill>
                        <a:latin typeface="Cambria Math"/>
                      </a:rPr>
                      <m:t>0,6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+              0           =                      0,2</m:t>
                    </m:r>
                    <m:d>
                      <m:d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+5</m:t>
                        </m:r>
                      </m:e>
                    </m:d>
                  </m:oMath>
                </a14:m>
                <a:endParaRPr lang="ru-RU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2.    </a:t>
                </a: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+                                          +                         =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По массе  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x                        +                      y                  +            5           =                       x  +  y   +5  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торое уравнение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 растворимому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веществу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(серной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кислоте): 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5"/>
                        </a:solidFill>
                        <a:latin typeface="Cambria Math"/>
                      </a:rPr>
                      <m:t>0,4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ru-RU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        </m:t>
                    </m:r>
                    <m:r>
                      <a:rPr lang="ru-RU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ru-RU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     </m:t>
                    </m:r>
                    <m:r>
                      <a:rPr lang="ru-RU" i="1" smtClean="0">
                        <a:solidFill>
                          <a:schemeClr val="accent5"/>
                        </a:solidFill>
                        <a:latin typeface="Cambria Math"/>
                      </a:rPr>
                      <m:t>0,6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𝑦</m:t>
                    </m:r>
                    <m:r>
                      <a:rPr lang="ru-RU" b="0" i="1" smtClean="0">
                        <a:solidFill>
                          <a:srgbClr val="0000FF"/>
                        </a:solidFill>
                        <a:latin typeface="Cambria Math"/>
                      </a:rPr>
                      <m:t>+                      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 0,8</m:t>
                    </m:r>
                    <m:r>
                      <a:rPr lang="ru-RU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∙5           </m:t>
                    </m:r>
                    <m:r>
                      <a:rPr lang="ru-RU" i="1" smtClean="0">
                        <a:solidFill>
                          <a:schemeClr val="accent5"/>
                        </a:solidFill>
                        <a:latin typeface="Cambria Math"/>
                      </a:rPr>
                      <m:t>=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             </m:t>
                    </m:r>
                    <m:r>
                      <a:rPr lang="ru-RU" i="1">
                        <a:solidFill>
                          <a:schemeClr val="accent5"/>
                        </a:solidFill>
                        <a:latin typeface="Cambria Math"/>
                      </a:rPr>
                      <m:t>0</m:t>
                    </m:r>
                    <m:r>
                      <a:rPr lang="ru-RU" b="0" i="1" smtClean="0">
                        <a:solidFill>
                          <a:schemeClr val="accent5"/>
                        </a:solidFill>
                        <a:latin typeface="Cambria Math"/>
                      </a:rPr>
                      <m:t>,7</m:t>
                    </m:r>
                    <m:r>
                      <a:rPr lang="ru-RU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ru-RU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+5</m:t>
                        </m:r>
                      </m:e>
                    </m:d>
                  </m:oMath>
                </a14:m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Система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примет вид: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ru-RU" i="1">
                                <a:latin typeface="Cambria Math"/>
                              </a:rPr>
                              <m:t>=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lang="ru-RU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i="1">
                                <a:latin typeface="Cambria Math"/>
                              </a:rPr>
                              <m:t>=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    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откуда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=1, </m:t>
                    </m:r>
                    <m:r>
                      <a:rPr lang="ru-RU" i="1">
                        <a:latin typeface="Cambria Math"/>
                      </a:rPr>
                      <m:t>𝑦</m:t>
                    </m:r>
                    <m:r>
                      <a:rPr lang="ru-RU" i="1">
                        <a:latin typeface="Cambria Math"/>
                      </a:rPr>
                      <m:t>=2.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Ответ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 1 кг 40%-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го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раствора и 2 кг 60%-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го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раствора.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7893496"/>
              </a:xfrm>
              <a:blipFill rotWithShape="1">
                <a:blip r:embed="rId2"/>
                <a:stretch>
                  <a:fillRect l="-200" t="-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543479"/>
              </p:ext>
            </p:extLst>
          </p:nvPr>
        </p:nvGraphicFramePr>
        <p:xfrm>
          <a:off x="179512" y="1412776"/>
          <a:ext cx="216024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152128"/>
              </a:tblGrid>
              <a:tr h="326948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601210"/>
              </p:ext>
            </p:extLst>
          </p:nvPr>
        </p:nvGraphicFramePr>
        <p:xfrm>
          <a:off x="2555776" y="1412776"/>
          <a:ext cx="187220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3696038"/>
              </p:ext>
            </p:extLst>
          </p:nvPr>
        </p:nvGraphicFramePr>
        <p:xfrm>
          <a:off x="4644008" y="1412776"/>
          <a:ext cx="1080120" cy="101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550240"/>
              </p:ext>
            </p:extLst>
          </p:nvPr>
        </p:nvGraphicFramePr>
        <p:xfrm>
          <a:off x="5961081" y="1401338"/>
          <a:ext cx="3168352" cy="101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97"/>
                <a:gridCol w="1375755"/>
              </a:tblGrid>
              <a:tr h="6537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270419"/>
              </p:ext>
            </p:extLst>
          </p:nvPr>
        </p:nvGraphicFramePr>
        <p:xfrm>
          <a:off x="179512" y="3789040"/>
          <a:ext cx="223224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716"/>
                <a:gridCol w="1190532"/>
              </a:tblGrid>
              <a:tr h="592709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Серная</a:t>
                      </a:r>
                      <a:r>
                        <a:rPr lang="ru-RU" baseline="0" dirty="0" smtClean="0"/>
                        <a:t>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433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74798"/>
              </p:ext>
            </p:extLst>
          </p:nvPr>
        </p:nvGraphicFramePr>
        <p:xfrm>
          <a:off x="2555776" y="3789040"/>
          <a:ext cx="19442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Серная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0960550"/>
              </p:ext>
            </p:extLst>
          </p:nvPr>
        </p:nvGraphicFramePr>
        <p:xfrm>
          <a:off x="4644008" y="3777602"/>
          <a:ext cx="1080120" cy="102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540060"/>
              </a:tblGrid>
              <a:tr h="65951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Серная кислота 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Вода</a:t>
                      </a:r>
                      <a:endParaRPr lang="ru-RU" sz="9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80%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4272314"/>
              </p:ext>
            </p:extLst>
          </p:nvPr>
        </p:nvGraphicFramePr>
        <p:xfrm>
          <a:off x="5975648" y="3789040"/>
          <a:ext cx="31683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36815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Серная</a:t>
                      </a:r>
                      <a:r>
                        <a:rPr lang="ru-RU" baseline="0" dirty="0" smtClean="0"/>
                        <a:t> 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60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-12175" y="27225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28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Виноград содержит 90% влаги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 изюм  — 5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влаги.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Сколько килограммов винограда требуется для получения 20 килограммов изюма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7911847"/>
              </p:ext>
            </p:extLst>
          </p:nvPr>
        </p:nvGraphicFramePr>
        <p:xfrm>
          <a:off x="914400" y="3429000"/>
          <a:ext cx="1905000" cy="88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влага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Сухая масса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90%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/>
                          </a:solidFill>
                        </a:rPr>
                        <a:t>10%</a:t>
                      </a:r>
                      <a:endParaRPr lang="ru-RU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2696284"/>
              </p:ext>
            </p:extLst>
          </p:nvPr>
        </p:nvGraphicFramePr>
        <p:xfrm>
          <a:off x="3962400" y="3429000"/>
          <a:ext cx="1295400" cy="80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влага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100%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929266"/>
              </p:ext>
            </p:extLst>
          </p:nvPr>
        </p:nvGraphicFramePr>
        <p:xfrm>
          <a:off x="6553200" y="3429000"/>
          <a:ext cx="1981200" cy="88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влага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Сухая масса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00" marB="4570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5%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5"/>
                          </a:solidFill>
                        </a:rPr>
                        <a:t>95%</a:t>
                      </a:r>
                      <a:endParaRPr lang="ru-RU" sz="1800" b="1" dirty="0">
                        <a:solidFill>
                          <a:schemeClr val="accent5"/>
                        </a:solidFill>
                      </a:endParaRPr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3288434" y="2079937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/>
              <a:t>_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698748" y="2402885"/>
            <a:ext cx="519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dirty="0" smtClean="0"/>
              <a:t>=</a:t>
            </a:r>
            <a:endParaRPr lang="ru-RU" sz="36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804495"/>
              </p:ext>
            </p:extLst>
          </p:nvPr>
        </p:nvGraphicFramePr>
        <p:xfrm>
          <a:off x="899592" y="4247356"/>
          <a:ext cx="1924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 массе     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645916"/>
              </p:ext>
            </p:extLst>
          </p:nvPr>
        </p:nvGraphicFramePr>
        <p:xfrm>
          <a:off x="3962400" y="4267200"/>
          <a:ext cx="12954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(х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– 20)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3060801"/>
              </p:ext>
            </p:extLst>
          </p:nvPr>
        </p:nvGraphicFramePr>
        <p:xfrm>
          <a:off x="6516216" y="4221089"/>
          <a:ext cx="2044381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38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3276600" y="38862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/>
              <a:t>_</a:t>
            </a:r>
          </a:p>
        </p:txBody>
      </p:sp>
      <p:sp>
        <p:nvSpPr>
          <p:cNvPr id="29" name="Прямоугольник 20"/>
          <p:cNvSpPr>
            <a:spLocks noChangeArrowheads="1"/>
          </p:cNvSpPr>
          <p:nvPr/>
        </p:nvSpPr>
        <p:spPr bwMode="auto">
          <a:xfrm>
            <a:off x="5867400" y="4114800"/>
            <a:ext cx="75682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/>
              <a:t>=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284816" y="4826675"/>
            <a:ext cx="78696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По </a:t>
            </a:r>
            <a:r>
              <a:rPr lang="ru-RU" dirty="0" smtClean="0">
                <a:solidFill>
                  <a:schemeClr val="accent5"/>
                </a:solidFill>
              </a:rPr>
              <a:t>сухой массе</a:t>
            </a:r>
            <a:endParaRPr lang="ru-RU" dirty="0">
              <a:solidFill>
                <a:schemeClr val="accent5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accent5"/>
                </a:solidFill>
              </a:rPr>
              <a:t>                    0,1 ∙ </a:t>
            </a:r>
            <a:r>
              <a:rPr lang="ru-RU" b="1" dirty="0" smtClean="0"/>
              <a:t>х </a:t>
            </a:r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r>
              <a:rPr lang="ru-RU" b="1" dirty="0" smtClean="0"/>
              <a:t>-                0                      =           </a:t>
            </a:r>
            <a:r>
              <a:rPr lang="ru-RU" b="1" dirty="0" smtClean="0">
                <a:solidFill>
                  <a:schemeClr val="accent5"/>
                </a:solidFill>
              </a:rPr>
              <a:t> 0,95 </a:t>
            </a:r>
            <a:r>
              <a:rPr lang="ru-RU" b="1" dirty="0" smtClean="0"/>
              <a:t>∙20</a:t>
            </a:r>
            <a:r>
              <a:rPr lang="en-US" b="1" dirty="0" smtClean="0"/>
              <a:t>,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                                                                </a:t>
            </a:r>
            <a:r>
              <a:rPr lang="ru-RU" b="1" dirty="0"/>
              <a:t>х    </a:t>
            </a:r>
            <a:r>
              <a:rPr lang="ru-RU" b="1" dirty="0" smtClean="0"/>
              <a:t>                  =                   190</a:t>
            </a:r>
            <a:r>
              <a:rPr lang="en-US" b="1" dirty="0" smtClean="0"/>
              <a:t>.</a:t>
            </a:r>
            <a:endParaRPr lang="en-US" b="1" dirty="0"/>
          </a:p>
          <a:p>
            <a:pPr eaLnBrk="1" hangingPunct="1"/>
            <a:r>
              <a:rPr lang="ru-RU" b="1" dirty="0" smtClean="0"/>
              <a:t>Винограда необходимо</a:t>
            </a:r>
            <a:r>
              <a:rPr lang="en-US" b="1" dirty="0" smtClean="0"/>
              <a:t>  </a:t>
            </a:r>
            <a:r>
              <a:rPr lang="ru-RU" b="1" dirty="0" smtClean="0"/>
              <a:t>   190  кг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(</a:t>
            </a:r>
            <a:r>
              <a:rPr lang="ru-RU" b="1" dirty="0" smtClean="0">
                <a:solidFill>
                  <a:srgbClr val="0000FF"/>
                </a:solidFill>
              </a:rPr>
              <a:t>По влаге   0,9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∙ </a:t>
            </a:r>
            <a:r>
              <a:rPr lang="ru-RU" b="1" dirty="0"/>
              <a:t>х </a:t>
            </a:r>
            <a:r>
              <a:rPr lang="ru-RU" b="1" dirty="0" smtClean="0"/>
              <a:t>                - 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0000FF"/>
                </a:solidFill>
              </a:rPr>
              <a:t>1∙ </a:t>
            </a:r>
            <a:r>
              <a:rPr lang="ru-RU" b="1" dirty="0"/>
              <a:t>(</a:t>
            </a:r>
            <a:r>
              <a:rPr lang="ru-RU" b="1" dirty="0" smtClean="0"/>
              <a:t>х- 20)                     =              </a:t>
            </a:r>
            <a:r>
              <a:rPr lang="ru-RU" b="1" dirty="0" smtClean="0">
                <a:solidFill>
                  <a:srgbClr val="0000FF"/>
                </a:solidFill>
              </a:rPr>
              <a:t>0,5 </a:t>
            </a:r>
            <a:r>
              <a:rPr lang="ru-RU" b="1" dirty="0" smtClean="0"/>
              <a:t>∙20.</a:t>
            </a:r>
            <a:endParaRPr lang="ru-RU" b="1" dirty="0"/>
          </a:p>
          <a:p>
            <a:pPr eaLnBrk="1" hangingPunct="1"/>
            <a:r>
              <a:rPr lang="en-US" b="1" dirty="0" smtClean="0"/>
              <a:t>                        </a:t>
            </a:r>
            <a:r>
              <a:rPr lang="ru-RU" b="1" dirty="0" smtClean="0"/>
              <a:t>   </a:t>
            </a:r>
            <a:r>
              <a:rPr lang="en-US" b="1" dirty="0" smtClean="0"/>
              <a:t> </a:t>
            </a:r>
            <a:r>
              <a:rPr lang="ru-RU" b="1" dirty="0" smtClean="0"/>
              <a:t>                                    х                      =                  190)</a:t>
            </a:r>
            <a:r>
              <a:rPr lang="en-US" b="1" dirty="0" smtClean="0"/>
              <a:t>.</a:t>
            </a:r>
            <a:endParaRPr lang="en-US" b="1" dirty="0"/>
          </a:p>
          <a:p>
            <a:pPr eaLnBrk="1" hangingPunct="1"/>
            <a:r>
              <a:rPr lang="ru-RU" b="1" dirty="0" smtClean="0"/>
              <a:t> Ответ: 190  кг.</a:t>
            </a:r>
          </a:p>
        </p:txBody>
      </p:sp>
      <p:pic>
        <p:nvPicPr>
          <p:cNvPr id="31" name="Picture 2" descr="Üzüm Resimleri - Yeşil Üzü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381"/>
            <a:ext cx="2538282" cy="18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t0.gstatic.com/images?q=tbn:ANd9GcTV8Pwk3J1HUdmpq8bw0ML93C0nILF4bkv0cdMNfgpCYBFJvHoR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051" y="1399381"/>
            <a:ext cx="1908000" cy="18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t2.gstatic.com/images?q=tbn:ANd9GcRJ-4p70dKyEj6R25QFzhqeQ14euLMDwAxtalfhoEZwzqOFGx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748" y="1399381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52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17243"/>
              </p:ext>
            </p:extLst>
          </p:nvPr>
        </p:nvGraphicFramePr>
        <p:xfrm>
          <a:off x="194133" y="2018690"/>
          <a:ext cx="6480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5" name="Объект 2"/>
          <p:cNvSpPr txBox="1">
            <a:spLocks/>
          </p:cNvSpPr>
          <p:nvPr/>
        </p:nvSpPr>
        <p:spPr>
          <a:xfrm>
            <a:off x="107504" y="0"/>
            <a:ext cx="9036495" cy="6832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1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29.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Имеются два слитка, содержащие медь (</a:t>
            </a:r>
            <a:r>
              <a:rPr 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Cu)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Масса второго слитка на 3 кг больше, чем масса первого слитка.  Содержание меди в  первом слитке - 10%, во втором – 40%. Слитки сплавили. Процентное содержание меди в сплаве – 30%. Определить массу полученного слитка.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019815" y="2204864"/>
            <a:ext cx="37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+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14047" y="220486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7504" y="3645024"/>
            <a:ext cx="903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/>
              <a:t>По массе    х</a:t>
            </a:r>
            <a:r>
              <a:rPr lang="ru-RU" b="1" dirty="0" smtClean="0"/>
              <a:t>             </a:t>
            </a:r>
            <a:r>
              <a:rPr lang="ru-RU" b="1" dirty="0"/>
              <a:t>+          </a:t>
            </a:r>
            <a:r>
              <a:rPr lang="ru-RU" b="1" dirty="0" smtClean="0"/>
              <a:t>  </a:t>
            </a:r>
            <a:r>
              <a:rPr lang="en-US" b="1" dirty="0" smtClean="0"/>
              <a:t>          </a:t>
            </a:r>
            <a:r>
              <a:rPr lang="ru-RU" b="1" dirty="0" smtClean="0"/>
              <a:t> (х+3)                  </a:t>
            </a:r>
            <a:r>
              <a:rPr lang="ru-RU" b="1" dirty="0"/>
              <a:t>=                   </a:t>
            </a:r>
            <a:r>
              <a:rPr lang="ru-RU" b="1" dirty="0" smtClean="0"/>
              <a:t>(х +х+ 3)</a:t>
            </a:r>
            <a:r>
              <a:rPr lang="en-US" b="1" dirty="0" smtClean="0"/>
              <a:t>,</a:t>
            </a:r>
            <a:endParaRPr lang="ru-RU" b="1" dirty="0"/>
          </a:p>
          <a:p>
            <a:pPr eaLnBrk="1" hangingPunct="1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По  меди 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C000"/>
                </a:solidFill>
              </a:rPr>
              <a:t>0,1</a:t>
            </a:r>
            <a:r>
              <a:rPr lang="ru-RU" b="1" dirty="0" smtClean="0"/>
              <a:t>∙</a:t>
            </a:r>
            <a:r>
              <a:rPr lang="ru-RU" b="1" dirty="0"/>
              <a:t>х</a:t>
            </a:r>
            <a:r>
              <a:rPr lang="ru-RU" b="1" dirty="0" smtClean="0"/>
              <a:t>              +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 0,4</a:t>
            </a:r>
            <a:r>
              <a:rPr lang="ru-RU" b="1" dirty="0" smtClean="0"/>
              <a:t>∙(х+3)                 </a:t>
            </a:r>
            <a:r>
              <a:rPr lang="ru-RU" b="1" dirty="0"/>
              <a:t>=         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 0,3</a:t>
            </a:r>
            <a:r>
              <a:rPr lang="ru-RU" b="1" dirty="0" smtClean="0"/>
              <a:t>∙(</a:t>
            </a:r>
            <a:r>
              <a:rPr lang="ru-RU" b="1" dirty="0"/>
              <a:t>х +х+ 3)</a:t>
            </a:r>
            <a:r>
              <a:rPr lang="en-US" b="1" dirty="0" smtClean="0"/>
              <a:t>,</a:t>
            </a:r>
            <a:endParaRPr lang="ru-RU" b="1" dirty="0"/>
          </a:p>
          <a:p>
            <a:pPr eaLnBrk="1" hangingPunct="1"/>
            <a:r>
              <a:rPr lang="ru-RU" b="1" dirty="0"/>
              <a:t>                                                     </a:t>
            </a:r>
            <a:r>
              <a:rPr lang="ru-RU" b="1" dirty="0" smtClean="0"/>
              <a:t>     </a:t>
            </a:r>
            <a:r>
              <a:rPr lang="en-US" b="1" dirty="0" smtClean="0"/>
              <a:t>           </a:t>
            </a:r>
            <a:r>
              <a:rPr lang="ru-RU" b="1" dirty="0" smtClean="0"/>
              <a:t>х                 </a:t>
            </a:r>
            <a:r>
              <a:rPr lang="ru-RU" b="1" dirty="0"/>
              <a:t>=                      </a:t>
            </a:r>
            <a:r>
              <a:rPr lang="ru-RU" b="1" dirty="0" smtClean="0"/>
              <a:t>           3</a:t>
            </a:r>
            <a:r>
              <a:rPr lang="en-US" b="1" dirty="0" smtClean="0"/>
              <a:t>.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Масса полученного слитка 9 кг. </a:t>
            </a:r>
            <a:endParaRPr lang="ru-RU" b="1" dirty="0"/>
          </a:p>
          <a:p>
            <a:pPr eaLnBrk="1" hangingPunct="1"/>
            <a:r>
              <a:rPr lang="ru-RU" b="1" dirty="0"/>
              <a:t>Ответ: 9 кг. </a:t>
            </a:r>
            <a:endParaRPr lang="ru-RU" b="1" dirty="0">
              <a:solidFill>
                <a:srgbClr val="0000FF"/>
              </a:solidFill>
            </a:endParaRPr>
          </a:p>
          <a:p>
            <a:pPr eaLnBrk="1" hangingPunct="1"/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2576988"/>
              </p:ext>
            </p:extLst>
          </p:nvPr>
        </p:nvGraphicFramePr>
        <p:xfrm>
          <a:off x="827584" y="2018690"/>
          <a:ext cx="1031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5525099"/>
              </p:ext>
            </p:extLst>
          </p:nvPr>
        </p:nvGraphicFramePr>
        <p:xfrm>
          <a:off x="2440895" y="2018690"/>
          <a:ext cx="9887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667822"/>
              </p:ext>
            </p:extLst>
          </p:nvPr>
        </p:nvGraphicFramePr>
        <p:xfrm>
          <a:off x="3394239" y="2018690"/>
          <a:ext cx="1319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570217"/>
              </p:ext>
            </p:extLst>
          </p:nvPr>
        </p:nvGraphicFramePr>
        <p:xfrm>
          <a:off x="5066010" y="2018690"/>
          <a:ext cx="14680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7271946"/>
              </p:ext>
            </p:extLst>
          </p:nvPr>
        </p:nvGraphicFramePr>
        <p:xfrm>
          <a:off x="6567349" y="2018690"/>
          <a:ext cx="22795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301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30. </a:t>
                </a:r>
                <a:r>
                  <a:rPr lang="ru-RU" sz="1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Смешали некоторое количество 15-процентного раствора некоторого вещества с таким же количеством 19-процентного раствора этого вещества. Сколько процентов составляет концентрация получившегося раствора?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+                                              =</a:t>
                </a:r>
              </a:p>
              <a:p>
                <a:pPr marL="0" indent="0">
                  <a:buNone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По массе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x                    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+                    x                      =                             2x.</a:t>
                </a:r>
              </a:p>
              <a:p>
                <a:pPr marL="0" indent="0">
                  <a:buNone/>
                </a:pP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Уравнение по веществу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0,1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x                     +               </a:t>
                </a:r>
                <a:r>
                  <a:rPr lang="en-US" sz="16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0,19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x                      =                </a:t>
                </a:r>
                <a:r>
                  <a:rPr lang="en-US" sz="1600" dirty="0" smtClean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0,01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5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p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∙2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 так как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≠0,</m:t>
                    </m:r>
                  </m:oMath>
                </a14:m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       0,15                       +               0,19                        =                0,01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∙2,</m:t>
                    </m:r>
                  </m:oMath>
                </a14:m>
                <a:endParaRPr lang="en-US" sz="16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p   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15+19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p    =    17.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Ответ: 17%.</a:t>
                </a:r>
              </a:p>
              <a:p>
                <a:pPr marL="0" indent="0" algn="ctr">
                  <a:buNone/>
                </a:pPr>
                <a:r>
                  <a:rPr lang="ru-RU" sz="3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Вывод.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Концентрация смеси двух или нескольких растворов равной массы равна среднему арифметическому концентраций всех растворов, входящих в данную смесь.</a:t>
                </a:r>
                <a:endPara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00" t="-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3697341"/>
              </p:ext>
            </p:extLst>
          </p:nvPr>
        </p:nvGraphicFramePr>
        <p:xfrm>
          <a:off x="107504" y="1340768"/>
          <a:ext cx="1944216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081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Вещество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Вода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28527"/>
              </p:ext>
            </p:extLst>
          </p:nvPr>
        </p:nvGraphicFramePr>
        <p:xfrm>
          <a:off x="2339752" y="1340768"/>
          <a:ext cx="18722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Вещество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Вода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719671"/>
              </p:ext>
            </p:extLst>
          </p:nvPr>
        </p:nvGraphicFramePr>
        <p:xfrm>
          <a:off x="4860032" y="1340768"/>
          <a:ext cx="38884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Вещество</a:t>
                      </a:r>
                      <a:endParaRPr lang="ru-RU" sz="11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Вода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93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31. </a:t>
                </a:r>
                <a:r>
                  <a:rPr lang="ru-RU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Имеются два сосуда. Первый содержит 30 кг, а второй  — 20 кг раствора кислоты различной концентрации. Если эти растворы смешать, то получится раствор, содержащий 68% кислоты. Если же смешать равные массы этих растворов, то получится раствор, содержащий 70% кислоты. Сколько килограммов кислоты содержится в первом сосуде?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Решение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600" dirty="0" smtClean="0"/>
                  <a:t>1.</a:t>
                </a:r>
              </a:p>
              <a:p>
                <a:pPr marL="0" indent="0">
                  <a:buNone/>
                </a:pPr>
                <a:r>
                  <a:rPr lang="ru-RU" sz="1600" dirty="0" smtClean="0"/>
                  <a:t/>
                </a:r>
              </a:p>
              <a:p>
                <a:pPr marL="0" indent="0">
                  <a:buNone/>
                </a:pPr>
                <a:r>
                  <a:rPr lang="ru-RU" sz="1600" dirty="0"/>
                  <a:t/>
                </a:r>
                <a:r>
                  <a:rPr lang="ru-RU" sz="1600" dirty="0" smtClean="0"/>
                  <a:t>                                                   +                                                =</a:t>
                </a:r>
                <a:endParaRPr lang="ru-RU" sz="1600" dirty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/>
              </a:p>
              <a:p>
                <a:pPr marL="0" indent="0">
                  <a:buNone/>
                  <a:defRPr/>
                </a:pPr>
                <a:r>
                  <a:rPr lang="ru-RU" sz="1600" b="1" dirty="0" smtClean="0"/>
                  <a:t>По </a:t>
                </a:r>
                <a:r>
                  <a:rPr lang="ru-RU" sz="1600" b="1" dirty="0"/>
                  <a:t>массе   </a:t>
                </a:r>
                <a:r>
                  <a:rPr lang="en-US" sz="1600" b="1" dirty="0"/>
                  <a:t/>
                </a:r>
                <a:r>
                  <a:rPr lang="ru-RU" sz="1600" b="1" dirty="0"/>
                  <a:t/>
                </a:r>
                <a:endParaRPr lang="en-US" sz="1600" b="1" dirty="0" smtClean="0"/>
              </a:p>
              <a:p>
                <a:pPr marL="0" indent="0">
                  <a:buNone/>
                  <a:defRPr/>
                </a:pPr>
                <a:r>
                  <a:rPr lang="en-US" sz="1600" b="1" dirty="0"/>
                  <a:t/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en-US" sz="1600" b="1" dirty="0"/>
                  <a:t>3</a:t>
                </a:r>
                <a:r>
                  <a:rPr lang="ru-RU" sz="1600" b="1" dirty="0"/>
                  <a:t>0  </a:t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en-US" sz="1800" b="1" dirty="0" smtClean="0"/>
                  <a:t>+</a:t>
                </a:r>
                <a:r>
                  <a:rPr lang="ru-RU" sz="1600" b="1" dirty="0" smtClean="0"/>
                  <a:t/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en-US" sz="1800" b="1" dirty="0"/>
                  <a:t>20</a:t>
                </a:r>
                <a:r>
                  <a:rPr lang="ru-RU" sz="1600" b="1" dirty="0"/>
                  <a:t/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ru-RU" sz="1600" b="1" dirty="0"/>
                  <a:t>=                    </a:t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/>
                </a:r>
                <a:r>
                  <a:rPr lang="ru-RU" sz="1600" b="1" dirty="0"/>
                  <a:t>50</a:t>
                </a:r>
                <a:r>
                  <a:rPr lang="en-US" sz="1600" b="1" dirty="0"/>
                  <a:t>,</a:t>
                </a:r>
                <a:endParaRPr lang="ru-RU" sz="1600" b="1" dirty="0"/>
              </a:p>
              <a:p>
                <a:pPr marL="0" indent="0">
                  <a:buNone/>
                  <a:defRPr/>
                </a:pPr>
                <a:r>
                  <a:rPr lang="ru-RU" sz="1600" b="1" dirty="0">
                    <a:solidFill>
                      <a:schemeClr val="accent5"/>
                    </a:solidFill>
                  </a:rPr>
                  <a:t>По кислоте  </a:t>
                </a:r>
                <a:endParaRPr lang="en-US" sz="1600" b="1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/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/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/>
                </a:r>
                <a:r>
                  <a:rPr lang="ru-RU" sz="1600" b="1" dirty="0">
                    <a:solidFill>
                      <a:schemeClr val="accent5"/>
                    </a:solidFill>
                  </a:rPr>
                  <a:t>0,01</a:t>
                </a:r>
                <a:r>
                  <a:rPr lang="en-US" sz="1600" b="1" dirty="0">
                    <a:solidFill>
                      <a:schemeClr val="accent5"/>
                    </a:solidFill>
                  </a:rPr>
                  <a:t>p</a:t>
                </a:r>
                <a:r>
                  <a:rPr lang="ru-RU" sz="1600" b="1" dirty="0"/>
                  <a:t>∙</a:t>
                </a:r>
                <a:r>
                  <a:rPr lang="en-US" sz="1600" b="1" dirty="0"/>
                  <a:t>30  </a:t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> +   </a:t>
                </a:r>
                <a:r>
                  <a:rPr lang="en-US" sz="1600" b="1" dirty="0" smtClean="0"/>
                  <a:t/>
                </a:r>
                <a:r>
                  <a:rPr lang="ru-RU" sz="1600" b="1" dirty="0" smtClean="0">
                    <a:solidFill>
                      <a:schemeClr val="accent5"/>
                    </a:solidFill>
                  </a:rPr>
                  <a:t>0,01</a:t>
                </a:r>
                <a:r>
                  <a:rPr lang="en-US" sz="1600" b="1" dirty="0">
                    <a:solidFill>
                      <a:schemeClr val="accent5"/>
                    </a:solidFill>
                  </a:rPr>
                  <a:t>q</a:t>
                </a:r>
                <a:r>
                  <a:rPr lang="ru-RU" sz="1600" b="1" dirty="0"/>
                  <a:t>∙</a:t>
                </a:r>
                <a:r>
                  <a:rPr lang="en-US" sz="1600" b="1" dirty="0"/>
                  <a:t>20          </a:t>
                </a:r>
                <a:r>
                  <a:rPr lang="ru-RU" sz="1600" b="1" dirty="0"/>
                  <a:t/>
                </a:r>
                <a:r>
                  <a:rPr lang="en-US" sz="1600" b="1" dirty="0"/>
                  <a:t/>
                </a:r>
                <a:r>
                  <a:rPr lang="en-US" sz="1600" b="1" dirty="0" smtClean="0"/>
                  <a:t/>
                </a:r>
                <a:r>
                  <a:rPr lang="ru-RU" sz="1600" b="1" dirty="0" smtClean="0"/>
                  <a:t>=            </a:t>
                </a:r>
                <a:r>
                  <a:rPr lang="en-US" sz="1600" b="1" dirty="0" smtClean="0"/>
                  <a:t/>
                </a:r>
                <a:r>
                  <a:rPr lang="ru-RU" sz="1600" b="1" dirty="0" smtClean="0">
                    <a:solidFill>
                      <a:schemeClr val="accent5"/>
                    </a:solidFill>
                  </a:rPr>
                  <a:t>0,</a:t>
                </a:r>
                <a:r>
                  <a:rPr lang="en-US" sz="1600" b="1" dirty="0">
                    <a:solidFill>
                      <a:schemeClr val="accent5"/>
                    </a:solidFill>
                  </a:rPr>
                  <a:t>6</a:t>
                </a:r>
                <a:r>
                  <a:rPr lang="ru-RU" sz="1600" b="1" dirty="0">
                    <a:solidFill>
                      <a:schemeClr val="accent5"/>
                    </a:solidFill>
                  </a:rPr>
                  <a:t>8</a:t>
                </a:r>
                <a:r>
                  <a:rPr lang="ru-RU" sz="1600" b="1" dirty="0"/>
                  <a:t>∙</a:t>
                </a:r>
                <a:r>
                  <a:rPr lang="en-US" sz="1600" b="1" dirty="0"/>
                  <a:t>5</a:t>
                </a:r>
                <a:r>
                  <a:rPr lang="ru-RU" sz="1600" b="1" dirty="0"/>
                  <a:t>0</a:t>
                </a:r>
                <a:r>
                  <a:rPr lang="en-US" sz="1600" b="1" dirty="0"/>
                  <a:t>,</a:t>
                </a:r>
              </a:p>
              <a:p>
                <a:pPr marL="0" indent="0">
                  <a:buNone/>
                  <a:defRPr/>
                </a:pPr>
                <a:r>
                  <a:rPr lang="en-US" sz="1600" b="1" dirty="0" smtClean="0"/>
                  <a:t>2.</a:t>
                </a:r>
                <a:endParaRPr lang="ru-RU" sz="1600" b="1" dirty="0" smtClean="0"/>
              </a:p>
              <a:p>
                <a:pPr marL="0" indent="0">
                  <a:buNone/>
                  <a:defRPr/>
                </a:pPr>
                <a:endParaRPr lang="ru-RU" sz="1600" b="1" dirty="0"/>
              </a:p>
              <a:p>
                <a:pPr marL="0" indent="0">
                  <a:buNone/>
                  <a:defRPr/>
                </a:pPr>
                <a:r>
                  <a:rPr lang="ru-RU" sz="1600" b="1" dirty="0" smtClean="0"/>
                  <a:t>                                                     +                                                           =</a:t>
                </a:r>
                <a:endParaRPr lang="en-US" sz="1600" b="1" dirty="0"/>
              </a:p>
              <a:p>
                <a:pPr marL="0" indent="0">
                  <a:buNone/>
                  <a:defRPr/>
                </a:pPr>
                <a:endParaRPr lang="en-US" sz="1600" b="1" dirty="0" smtClean="0"/>
              </a:p>
              <a:p>
                <a:pPr marL="0" indent="0">
                  <a:buNone/>
                  <a:defRPr/>
                </a:pPr>
                <a:endParaRPr lang="en-US" sz="1600" b="1" dirty="0"/>
              </a:p>
              <a:p>
                <a:pPr marL="0" indent="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массе</a:t>
                </a:r>
              </a:p>
              <a:p>
                <a:pPr marL="0" indent="0">
                  <a:buNone/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x                      +                    x                      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=                            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2x</a:t>
                </a:r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Так как массы растворов равны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  <a:defRPr/>
                </a:pPr>
                <a:endParaRPr lang="en-US" sz="1600" b="1" dirty="0" smtClean="0"/>
              </a:p>
              <a:p>
                <a:pPr marL="0" indent="0">
                  <a:buNone/>
                  <a:defRPr/>
                </a:pPr>
                <a:r>
                  <a:rPr lang="ru-RU" sz="1600" b="1" dirty="0" smtClean="0"/>
                  <a:t/>
                </a:r>
                <a:r>
                  <a:rPr lang="en-US" sz="1600" b="1" dirty="0" smtClean="0"/>
                  <a:t>p  </a:t>
                </a:r>
                <a:r>
                  <a:rPr lang="ru-RU" sz="1600" b="1" dirty="0" smtClean="0"/>
                  <a:t/>
                </a:r>
                <a:r>
                  <a:rPr lang="en-US" sz="1600" b="1" dirty="0" smtClean="0"/>
                  <a:t/>
                </a:r>
                <a:r>
                  <a:rPr lang="en-US" sz="1600" b="1" dirty="0"/>
                  <a:t>+  </a:t>
                </a:r>
                <a:r>
                  <a:rPr lang="ru-RU" sz="1600" b="1" dirty="0"/>
                  <a:t/>
                </a:r>
                <a:r>
                  <a:rPr lang="ru-RU" sz="1600" b="1" dirty="0" smtClean="0"/>
                  <a:t/>
                </a:r>
                <a:r>
                  <a:rPr lang="en-US" sz="1600" b="1" dirty="0"/>
                  <a:t>q          </a:t>
                </a:r>
                <a:r>
                  <a:rPr lang="ru-RU" sz="1600" b="1" dirty="0"/>
                  <a:t/>
                </a:r>
                <a:r>
                  <a:rPr lang="ru-RU" sz="1600" b="1" dirty="0" smtClean="0"/>
                  <a:t/>
                </a:r>
                <a:r>
                  <a:rPr lang="en-US" sz="1600" b="1" dirty="0" smtClean="0"/>
                  <a:t/>
                </a:r>
                <a:r>
                  <a:rPr lang="en-US" sz="1600" b="1" dirty="0"/>
                  <a:t>=           </a:t>
                </a:r>
                <a:r>
                  <a:rPr lang="ru-RU" sz="1600" b="1" dirty="0"/>
                  <a:t/>
                </a:r>
                <a:r>
                  <a:rPr lang="ru-RU" sz="1600" b="1" dirty="0" smtClean="0"/>
                  <a:t/>
                </a:r>
                <a:r>
                  <a:rPr lang="en-US" sz="1600" b="1" dirty="0" smtClean="0"/>
                  <a:t>2</a:t>
                </a:r>
                <a:r>
                  <a:rPr lang="ru-RU" sz="1600" b="1" dirty="0"/>
                  <a:t>∙</a:t>
                </a:r>
                <a:r>
                  <a:rPr lang="en-US" sz="1600" b="1" dirty="0"/>
                  <a:t>70</a:t>
                </a:r>
                <a:r>
                  <a:rPr lang="en-US" sz="1600" b="1" dirty="0" smtClean="0"/>
                  <a:t>.</a:t>
                </a:r>
                <a:endParaRPr lang="ru-RU" sz="1600" b="1" dirty="0" smtClean="0"/>
              </a:p>
              <a:p>
                <a:pPr marL="0" indent="0">
                  <a:buNone/>
                  <a:defRPr/>
                </a:pPr>
                <a:endParaRPr lang="ru-RU" sz="1600" b="1" dirty="0" smtClean="0"/>
              </a:p>
              <a:p>
                <a:pPr marL="0" indent="0">
                  <a:buNone/>
                  <a:defRPr/>
                </a:pPr>
                <a:r>
                  <a:rPr lang="ru-RU" sz="1600" b="1" dirty="0" smtClean="0"/>
                  <a:t>3.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6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6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𝒒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𝟑𝟒𝟎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𝒒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𝟏𝟒𝟎</m:t>
                            </m:r>
                          </m:e>
                        </m:eqArr>
                        <m:r>
                          <a:rPr lang="ru-RU" sz="1600" b="1" i="1" smtClean="0">
                            <a:latin typeface="Cambria Math"/>
                            <a:ea typeface="Cambria Math"/>
                          </a:rPr>
                          <m:t>&lt;=&gt;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sz="1600" b="1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1600" b="1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𝟔𝟎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𝟖𝟎</m:t>
                                </m:r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1600" b="1" dirty="0"/>
              </a:p>
              <a:p>
                <a:pPr marL="0" indent="0">
                  <a:buNone/>
                  <a:defRPr/>
                </a:pPr>
                <a:endParaRPr lang="ru-RU" sz="1600" b="1" dirty="0" smtClean="0"/>
              </a:p>
              <a:p>
                <a:pPr marL="0" indent="0">
                  <a:buNone/>
                  <a:defRPr/>
                </a:pPr>
                <a:r>
                  <a:rPr lang="en-US" sz="1600" b="1" dirty="0" smtClean="0"/>
                  <a:t>4.     </a:t>
                </a:r>
                <a:r>
                  <a:rPr lang="ru-RU" sz="1600" b="1" dirty="0" smtClean="0"/>
                  <a:t>В </a:t>
                </a:r>
                <a:r>
                  <a:rPr lang="ru-RU" sz="1600" b="1" dirty="0"/>
                  <a:t>первом сосуде         0,6∙30=18 (кг)  кислоты.</a:t>
                </a:r>
              </a:p>
              <a:p>
                <a:pPr marL="0" indent="0">
                  <a:buNone/>
                  <a:defRPr/>
                </a:pPr>
                <a:r>
                  <a:rPr lang="ru-RU" sz="1600" b="1" dirty="0"/>
                  <a:t>Ответ:  18 кг.</a:t>
                </a: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  <a:blipFill rotWithShape="1">
                <a:blip r:embed="rId2"/>
                <a:stretch>
                  <a:fillRect l="-5467" t="-736" b="-1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622619"/>
              </p:ext>
            </p:extLst>
          </p:nvPr>
        </p:nvGraphicFramePr>
        <p:xfrm>
          <a:off x="467544" y="1340768"/>
          <a:ext cx="10081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8028614"/>
              </p:ext>
            </p:extLst>
          </p:nvPr>
        </p:nvGraphicFramePr>
        <p:xfrm>
          <a:off x="1475656" y="1340768"/>
          <a:ext cx="57606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149828"/>
              </p:ext>
            </p:extLst>
          </p:nvPr>
        </p:nvGraphicFramePr>
        <p:xfrm>
          <a:off x="2339752" y="1340768"/>
          <a:ext cx="100811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245262"/>
              </p:ext>
            </p:extLst>
          </p:nvPr>
        </p:nvGraphicFramePr>
        <p:xfrm>
          <a:off x="3347864" y="1340768"/>
          <a:ext cx="6480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588530"/>
              </p:ext>
            </p:extLst>
          </p:nvPr>
        </p:nvGraphicFramePr>
        <p:xfrm>
          <a:off x="4427984" y="1340768"/>
          <a:ext cx="16078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36047"/>
              </p:ext>
            </p:extLst>
          </p:nvPr>
        </p:nvGraphicFramePr>
        <p:xfrm>
          <a:off x="6012160" y="1340768"/>
          <a:ext cx="12961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808403"/>
              </p:ext>
            </p:extLst>
          </p:nvPr>
        </p:nvGraphicFramePr>
        <p:xfrm>
          <a:off x="467544" y="3140968"/>
          <a:ext cx="10081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P%</a:t>
                      </a:r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210488"/>
              </p:ext>
            </p:extLst>
          </p:nvPr>
        </p:nvGraphicFramePr>
        <p:xfrm>
          <a:off x="1475656" y="3140968"/>
          <a:ext cx="6480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571602"/>
              </p:ext>
            </p:extLst>
          </p:nvPr>
        </p:nvGraphicFramePr>
        <p:xfrm>
          <a:off x="2339752" y="3140968"/>
          <a:ext cx="10317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q%</a:t>
                      </a:r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610940"/>
              </p:ext>
            </p:extLst>
          </p:nvPr>
        </p:nvGraphicFramePr>
        <p:xfrm>
          <a:off x="3347864" y="3140968"/>
          <a:ext cx="8640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9476761"/>
              </p:ext>
            </p:extLst>
          </p:nvPr>
        </p:nvGraphicFramePr>
        <p:xfrm>
          <a:off x="4860032" y="3140968"/>
          <a:ext cx="180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Кислота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1678303"/>
              </p:ext>
            </p:extLst>
          </p:nvPr>
        </p:nvGraphicFramePr>
        <p:xfrm>
          <a:off x="6660232" y="3140968"/>
          <a:ext cx="15841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3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самостоятельного решения.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ru-RU" sz="1300" dirty="0" smtClean="0"/>
              <a:t>В </a:t>
            </a:r>
            <a:r>
              <a:rPr lang="ru-RU" sz="1300" dirty="0"/>
              <a:t>сосуд, содержащий 7 литров 28-процентного водного раствора некоторого вещества, добавили 7 литров воды. Сколько процентов составляет концентрация получившегося раствора</a:t>
            </a:r>
            <a:r>
              <a:rPr lang="ru-RU" sz="1300" dirty="0" smtClean="0"/>
              <a:t>?</a:t>
            </a:r>
          </a:p>
          <a:p>
            <a:pPr marL="0" lv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сосуд, содержащий 5 литров 12-процентного водного раствора некоторого вещества, добавили 7 литров воды. Сколько процентов составляет концентрация получившегося раствора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34. </a:t>
            </a:r>
            <a:r>
              <a:rPr lang="ru-RU" sz="1300" dirty="0"/>
              <a:t>В сосуд, содержащий 6 литров 11-процентного водного раствора некоторого вещества, добавили 5 литров воды. Сколько процентов составляет концентрация получившегося раствора?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35. </a:t>
            </a:r>
            <a:r>
              <a:rPr lang="ru-RU" sz="1300" dirty="0"/>
              <a:t>Смешали 3 литра 35-процентного водного раствора некоторого вещества с 12 литрами 15-процентного водного раствора этого же вещества. Сколько процентов составляет концентрация получившегося раствора?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36. </a:t>
            </a:r>
            <a:r>
              <a:rPr lang="ru-RU" sz="1300" dirty="0"/>
              <a:t>Смешали 8 литров 10-процентного водного раствора некоторого вещества с 12 литрами 40-процентного водного раствора этого же вещества. Сколько процентов составляет концентрация получившегося раствора</a:t>
            </a:r>
            <a:r>
              <a:rPr lang="ru-RU" sz="1300" dirty="0" smtClean="0"/>
              <a:t>?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37.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Сколько килограммов воды нужно выпарить из 0,5т целлюлозной массы, содержащей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85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 воды, чтобы получить массу с содержанием воды 75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%?</a:t>
            </a:r>
            <a:endParaRPr lang="ru-RU" sz="13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38.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</a:p>
          <a:p>
            <a:pPr marL="0" indent="0">
              <a:buNone/>
            </a:pP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39.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Имеются два раствора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кислоты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воде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процентный 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процентный. Эти растворы смешали и добавили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кг чистой воды. В результате получили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процентный раствор кислоты. Если бы вместо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кг чистой воды добавили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процентного раствора той же кислоты, то получили бы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процентный раствор кислоты. Сколько килограммов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– процентного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раствора использовали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получения смеси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3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40. </a:t>
            </a:r>
            <a:r>
              <a:rPr lang="ru-RU" sz="1300" dirty="0" smtClean="0"/>
              <a:t>Имеется </a:t>
            </a:r>
            <a:r>
              <a:rPr lang="ru-RU" sz="1300" dirty="0"/>
              <a:t>два сплава. Первый сплав содержит 10% никеля, второй  — 30% никеля. Из этих двух сплавов получили третий сплав массой 200 кг, содержащий 25% никеля. На сколько килограммов масса первого сплава меньше массы второго</a:t>
            </a:r>
            <a:r>
              <a:rPr lang="ru-RU" sz="1300" dirty="0" smtClean="0"/>
              <a:t>?</a:t>
            </a:r>
            <a:endParaRPr lang="ru-RU" sz="13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41. </a:t>
            </a:r>
            <a:r>
              <a:rPr lang="ru-RU" sz="1300" dirty="0" smtClean="0"/>
              <a:t>Смешали </a:t>
            </a:r>
            <a:r>
              <a:rPr lang="ru-RU" sz="1300" dirty="0"/>
              <a:t>некоторое количество 20-процентного раствора некоторого вещества с таким же количеством 16-процентного раствора этого вещества. Сколько процентов составляет концентрация получившегося раствора</a:t>
            </a:r>
            <a:r>
              <a:rPr lang="ru-RU" sz="1300" dirty="0" smtClean="0"/>
              <a:t>?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42. </a:t>
            </a:r>
            <a:r>
              <a:rPr lang="ru-RU" sz="1300" dirty="0" smtClean="0"/>
              <a:t>Смешали </a:t>
            </a:r>
            <a:r>
              <a:rPr lang="ru-RU" sz="1300" dirty="0"/>
              <a:t>некоторое количество 16-процентного раствора некоторого вещества с таким же количеством 18-процентного раствора этого вещества. Сколько процентов составляет концентрация получившегося раствора</a:t>
            </a:r>
            <a:r>
              <a:rPr lang="ru-RU" sz="1300" dirty="0" smtClean="0"/>
              <a:t>?</a:t>
            </a:r>
            <a:endParaRPr lang="ru-RU" sz="13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43. </a:t>
            </a:r>
            <a:r>
              <a:rPr lang="ru-RU" sz="1300" dirty="0" smtClean="0"/>
              <a:t>Имеется </a:t>
            </a:r>
            <a:r>
              <a:rPr lang="ru-RU" sz="1300" dirty="0"/>
              <a:t>два сплава. Первый содержит 5% никеля, второй — 35% никеля. Из этих двух сплавов получили третий сплав массой 225 кг, содержащий 25% никеля. На сколько килограммов масса первого сплава меньше массы второго?</a:t>
            </a:r>
          </a:p>
          <a:p>
            <a:pPr marL="0" indent="0">
              <a:buNone/>
            </a:pPr>
            <a:r>
              <a:rPr lang="ru-RU" sz="1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3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44. </a:t>
            </a:r>
            <a:r>
              <a:rPr lang="ru-RU" sz="1300" dirty="0" smtClean="0"/>
              <a:t>Имеется </a:t>
            </a:r>
            <a:r>
              <a:rPr lang="ru-RU" sz="1300" dirty="0"/>
              <a:t>два сосуда. Первый содержит 100 кг, а второй — 60 кг раствора кислоты различной концентрации. Если эти растворы смешать, то получится раствор, содержащий 19% кислоты. Если же смешать равные массы этих растворов, то получится раствор, содержащий 22% кислоты. Сколько килограммов кислоты содержится в первом сосуде</a:t>
            </a:r>
            <a:r>
              <a:rPr lang="ru-RU" sz="1300" dirty="0" smtClean="0"/>
              <a:t>?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lvl="0" indent="0"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Ответы.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4647960"/>
              </p:ext>
            </p:extLst>
          </p:nvPr>
        </p:nvGraphicFramePr>
        <p:xfrm>
          <a:off x="18728" y="1124744"/>
          <a:ext cx="889247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54"/>
                <a:gridCol w="1270354"/>
                <a:gridCol w="1270354"/>
                <a:gridCol w="1270354"/>
                <a:gridCol w="1270354"/>
                <a:gridCol w="1270354"/>
                <a:gridCol w="1270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7096968"/>
              </p:ext>
            </p:extLst>
          </p:nvPr>
        </p:nvGraphicFramePr>
        <p:xfrm>
          <a:off x="107504" y="2564904"/>
          <a:ext cx="868828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36"/>
                <a:gridCol w="1086036"/>
                <a:gridCol w="1086036"/>
                <a:gridCol w="1086036"/>
                <a:gridCol w="1086036"/>
                <a:gridCol w="1086036"/>
                <a:gridCol w="1086036"/>
                <a:gridCol w="10860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r>
                        <a:rPr lang="ru-RU" baseline="0" dirty="0" smtClean="0"/>
                        <a:t>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19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Понятие о проценте.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04664"/>
                <a:ext cx="9144000" cy="645333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ctr">
                  <a:buNone/>
                </a:pPr>
                <a:r>
                  <a:rPr lang="ru-RU" sz="5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 algn="ctr">
                  <a:buNone/>
                </a:pPr>
                <a:r>
                  <a:rPr lang="ru-RU" sz="5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7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Проценты – одно из математических понятий, которые часто встречаются в повседневной жизни</a:t>
                </a:r>
                <a:r>
                  <a:rPr lang="ru-RU" sz="5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ru-RU" sz="72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Прежде, чем научиться использовать проценты в практических или научных целях, необходимо овладеть чисто математической техникой работы с процентами.</a:t>
                </a:r>
              </a:p>
              <a:p>
                <a:pPr marL="0" indent="0">
                  <a:buNone/>
                </a:pPr>
                <a:r>
                  <a:rPr lang="ru-RU" sz="3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3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Определение.</a:t>
                </a:r>
                <a:r>
                  <a:rPr lang="ru-RU" sz="6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9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Процентом </a:t>
                </a:r>
                <a:r>
                  <a:rPr lang="ru-RU" sz="9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называется одна сотая часть величины</a:t>
                </a:r>
                <a:r>
                  <a:rPr lang="ru-RU" sz="9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9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Для обозначения процента введен знак %. </a:t>
                </a:r>
                <a:endParaRPr lang="ru-RU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Вместо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, например, 5 процентов пишут </a:t>
                </a:r>
                <a:r>
                  <a:rPr lang="ru-RU" sz="6400" b="1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6400" b="1" dirty="0" smtClean="0">
                    <a:latin typeface="Times New Roman" pitchFamily="18" charset="0"/>
                    <a:cs typeface="Times New Roman" pitchFamily="18" charset="0"/>
                  </a:rPr>
                  <a:t>%.</a:t>
                </a:r>
              </a:p>
              <a:p>
                <a:pPr marL="0" indent="0">
                  <a:buNone/>
                </a:pPr>
                <a:endParaRPr lang="ru-RU" sz="6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64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Если 1% – это сотая часть величины, то вся величина составляет 100%.</a:t>
                </a:r>
              </a:p>
              <a:p>
                <a:pPr marL="0" indent="0">
                  <a:buNone/>
                </a:pP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Пример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. Найдите 1% от числа 37.</a:t>
                </a: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Решение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6400" b="1" i="1">
                        <a:latin typeface="Cambria Math"/>
                      </a:rPr>
                      <m:t>𝟑𝟕</m:t>
                    </m:r>
                    <m:r>
                      <a:rPr lang="ru-RU" sz="6400" i="1">
                        <a:latin typeface="Cambria Math"/>
                      </a:rPr>
                      <m:t>:</m:t>
                    </m:r>
                    <m:r>
                      <a:rPr lang="ru-RU" sz="6400" b="1" i="1">
                        <a:latin typeface="Cambria Math"/>
                      </a:rPr>
                      <m:t>𝟏𝟎𝟎</m:t>
                    </m:r>
                    <m:r>
                      <a:rPr lang="ru-RU" sz="6400" i="1">
                        <a:latin typeface="Cambria Math"/>
                      </a:rPr>
                      <m:t>=</m:t>
                    </m:r>
                    <m:r>
                      <a:rPr lang="ru-RU" sz="6400" b="1" i="1">
                        <a:latin typeface="Cambria Math"/>
                      </a:rPr>
                      <m:t>𝟎</m:t>
                    </m:r>
                    <m:r>
                      <a:rPr lang="ru-RU" sz="6400" i="1">
                        <a:latin typeface="Cambria Math"/>
                      </a:rPr>
                      <m:t>,</m:t>
                    </m:r>
                    <m:r>
                      <a:rPr lang="ru-RU" sz="6400" b="1" i="1">
                        <a:latin typeface="Cambria Math"/>
                      </a:rPr>
                      <m:t>𝟑𝟕</m:t>
                    </m:r>
                  </m:oMath>
                </a14:m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 или 37</a:t>
                </a:r>
                <a:r>
                  <a:rPr lang="ru-RU" sz="6400" dirty="0"/>
                  <a:t/>
                </a:r>
                <a14:m>
                  <m:oMath xmlns:m="http://schemas.openxmlformats.org/officeDocument/2006/math">
                    <m:r>
                      <a:rPr lang="ru-RU" sz="6400" i="1">
                        <a:latin typeface="Cambria Math"/>
                      </a:rPr>
                      <m:t>∙</m:t>
                    </m:r>
                    <m:r>
                      <a:rPr lang="ru-RU" sz="6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0,01 = </a:t>
                </a:r>
                <a14:m>
                  <m:oMath xmlns:m="http://schemas.openxmlformats.org/officeDocument/2006/math">
                    <m:r>
                      <a:rPr lang="ru-RU" sz="6400" b="1" i="1">
                        <a:latin typeface="Cambria Math"/>
                      </a:rPr>
                      <m:t>𝟎</m:t>
                    </m:r>
                    <m:r>
                      <a:rPr lang="ru-RU" sz="6400" i="1">
                        <a:latin typeface="Cambria Math"/>
                      </a:rPr>
                      <m:t>,</m:t>
                    </m:r>
                    <m:r>
                      <a:rPr lang="ru-RU" sz="6400" b="1" i="1">
                        <a:latin typeface="Cambria Math"/>
                      </a:rPr>
                      <m:t>𝟑𝟕</m:t>
                    </m:r>
                    <m:r>
                      <a:rPr lang="ru-RU" sz="64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:r>
                  <a:rPr lang="ru-RU" sz="6400" b="1" dirty="0" smtClean="0">
                    <a:latin typeface="Times New Roman" pitchFamily="18" charset="0"/>
                    <a:cs typeface="Times New Roman" pitchFamily="18" charset="0"/>
                  </a:rPr>
                  <a:t>0,37</a:t>
                </a: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Любое число процентов можно выразить дробью или натуральным числом.</a:t>
                </a:r>
              </a:p>
              <a:p>
                <a:pPr marL="0" indent="0">
                  <a:buNone/>
                </a:pPr>
                <a:r>
                  <a:rPr lang="ru-RU" sz="6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Чтобы выразить  проценты дробью или натуральным числом, </a:t>
                </a:r>
                <a:r>
                  <a:rPr lang="ru-RU" sz="64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надо разделить число процентов на </a:t>
                </a:r>
                <a:r>
                  <a:rPr lang="ru-RU" sz="6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r>
                  <a:rPr lang="ru-RU" sz="64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6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или умножить на 0,01.</a:t>
                </a:r>
                <a:endParaRPr lang="ru-RU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Пример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6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6400" b="1" i="1">
                        <a:latin typeface="Cambria Math"/>
                      </a:rPr>
                      <m:t>𝟐𝟒</m:t>
                    </m:r>
                    <m:r>
                      <a:rPr lang="ru-RU" sz="6400" i="1">
                        <a:latin typeface="Cambria Math"/>
                      </a:rPr>
                      <m:t>%=</m:t>
                    </m:r>
                    <m:f>
                      <m:fPr>
                        <m:ctrlPr>
                          <a:rPr lang="ru-RU" sz="6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6400" b="1" i="1"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ru-RU" sz="6400" b="1" i="1"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ru-RU" sz="6400" i="1">
                        <a:latin typeface="Cambria Math"/>
                      </a:rPr>
                      <m:t>=</m:t>
                    </m:r>
                    <m:r>
                      <a:rPr lang="ru-RU" sz="6400" b="1" i="1">
                        <a:latin typeface="Cambria Math"/>
                      </a:rPr>
                      <m:t>𝟎</m:t>
                    </m:r>
                    <m:r>
                      <a:rPr lang="ru-RU" sz="6400" i="1">
                        <a:latin typeface="Cambria Math"/>
                      </a:rPr>
                      <m:t>,</m:t>
                    </m:r>
                    <m:r>
                      <a:rPr lang="ru-RU" sz="6400" b="1" i="1">
                        <a:latin typeface="Cambria Math"/>
                      </a:rPr>
                      <m:t>𝟐𝟒</m:t>
                    </m:r>
                  </m:oMath>
                </a14:m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, т.е. </a:t>
                </a:r>
                <a:r>
                  <a:rPr lang="ru-RU" sz="6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24% от какой-либо величины составляют двадцать четыре сотых этой </a:t>
                </a:r>
                <a:r>
                  <a:rPr lang="ru-RU" sz="6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величины.</a:t>
                </a:r>
              </a:p>
              <a:p>
                <a:pPr marL="0" indent="0">
                  <a:buNone/>
                </a:pPr>
                <a:r>
                  <a:rPr lang="ru-RU" sz="6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Чтобы выразить число в процентах, надо его умножить </a:t>
                </a:r>
                <a:r>
                  <a:rPr lang="ru-RU" sz="64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на 100.</a:t>
                </a:r>
              </a:p>
              <a:p>
                <a:pPr marL="0" indent="0">
                  <a:buNone/>
                </a:pP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Пример.</a:t>
                </a:r>
                <a:endParaRPr lang="ru-RU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Обратите 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десятичную дробь 0,7 в проценты.</a:t>
                </a: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 Решение</a:t>
                </a:r>
                <a:r>
                  <a:rPr lang="ru-RU" sz="6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6400" b="1" i="1">
                        <a:latin typeface="Cambria Math"/>
                      </a:rPr>
                      <m:t>𝟎</m:t>
                    </m:r>
                    <m:r>
                      <a:rPr lang="ru-RU" sz="6400" i="1">
                        <a:latin typeface="Cambria Math"/>
                      </a:rPr>
                      <m:t>,</m:t>
                    </m:r>
                    <m:r>
                      <a:rPr lang="ru-RU" sz="6400" b="1" i="1">
                        <a:latin typeface="Cambria Math"/>
                      </a:rPr>
                      <m:t>𝟕</m:t>
                    </m:r>
                    <m:r>
                      <a:rPr lang="ru-RU" sz="6400" i="1">
                        <a:latin typeface="Cambria Math"/>
                      </a:rPr>
                      <m:t>=</m:t>
                    </m:r>
                    <m:r>
                      <a:rPr lang="ru-RU" sz="6400" b="1" i="1">
                        <a:latin typeface="Cambria Math"/>
                      </a:rPr>
                      <m:t>𝟎</m:t>
                    </m:r>
                    <m:r>
                      <a:rPr lang="ru-RU" sz="6400" i="1">
                        <a:latin typeface="Cambria Math"/>
                      </a:rPr>
                      <m:t>,</m:t>
                    </m:r>
                    <m:r>
                      <a:rPr lang="ru-RU" sz="6400" b="1" i="1">
                        <a:latin typeface="Cambria Math"/>
                      </a:rPr>
                      <m:t>𝟕</m:t>
                    </m:r>
                    <m:r>
                      <a:rPr lang="ru-RU" sz="6400" i="1">
                        <a:latin typeface="Cambria Math"/>
                      </a:rPr>
                      <m:t>∙</m:t>
                    </m:r>
                    <m:r>
                      <a:rPr lang="ru-RU" sz="6400" b="1" i="1">
                        <a:latin typeface="Cambria Math"/>
                      </a:rPr>
                      <m:t>𝟏𝟎𝟎</m:t>
                    </m:r>
                    <m:r>
                      <a:rPr lang="ru-RU" sz="6400" i="1">
                        <a:latin typeface="Cambria Math"/>
                      </a:rPr>
                      <m:t>%=</m:t>
                    </m:r>
                    <m:r>
                      <a:rPr lang="ru-RU" sz="6400" b="1" i="1">
                        <a:latin typeface="Cambria Math"/>
                      </a:rPr>
                      <m:t>𝟕𝟎</m:t>
                    </m:r>
                    <m:r>
                      <a:rPr lang="ru-RU" sz="6400" i="1">
                        <a:latin typeface="Cambria Math"/>
                      </a:rPr>
                      <m:t>%.</m:t>
                    </m:r>
                  </m:oMath>
                </a14:m>
                <a:endParaRPr lang="ru-RU" sz="6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6400" dirty="0" smtClean="0">
                    <a:latin typeface="Times New Roman" pitchFamily="18" charset="0"/>
                    <a:cs typeface="Times New Roman" pitchFamily="18" charset="0"/>
                  </a:rPr>
                  <a:t>Ответ:  </a:t>
                </a:r>
                <a14:m>
                  <m:oMath xmlns:m="http://schemas.openxmlformats.org/officeDocument/2006/math">
                    <m:r>
                      <a:rPr lang="ru-RU" sz="6400" b="1" i="1">
                        <a:latin typeface="Cambria Math"/>
                      </a:rPr>
                      <m:t>𝟕𝟎</m:t>
                    </m:r>
                    <m:r>
                      <a:rPr lang="ru-RU" sz="6400" i="1">
                        <a:latin typeface="Cambria Math"/>
                      </a:rPr>
                      <m:t>%.</m:t>
                    </m:r>
                  </m:oMath>
                </a14:m>
                <a:endParaRPr lang="ru-RU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6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04664"/>
                <a:ext cx="9144000" cy="6453336"/>
              </a:xfrm>
              <a:blipFill rotWithShape="1">
                <a:blip r:embed="rId2"/>
                <a:stretch>
                  <a:fillRect l="-333" b="-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969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того чтобы научиться решать </a:t>
            </a:r>
          </a:p>
          <a:p>
            <a:pPr marL="0" lvl="0" indent="0" algn="ctr">
              <a:buNone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текстовые задачи надо: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Решать разные типы задач с разным уровнем сложности.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Искать наиболее рациональные способы решения.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Пользоваться разными методами решения.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Решать как можно больше задач, как текстовых, так и других видов.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2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Рекомендации по решению текстовых задач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093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просто прочитайте, а тщательно изучите условие 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Попытайтесь полученную информацию представить в другом виде – это может  быть рисунок, таблица или просто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краткая запись условия задачи. Таблица является универсальным средством и позволяет решать большое количество   идейно близких задач.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Выбор неизвестных.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надо бояться большого количества неизвестных или уравнений. Главное, чтобы они соответствовали условию задачи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и,  можно было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составить соответствующую «математическую модель»  (уравнение, неравенство, система уравнений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неравенств).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и решение «математической модели».  При составлении  «математической модели»  (уравнения,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неравенства, системы   уравнений или неравенств) ещё раз внимательно прочитайте условие задачи.                   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Проследите за         тем,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что соответствует каждой фразе текста   задачи в полученной математической записи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и чему в тексте задачи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соответствует каждый «знак»  полученной записи (сами неизвестные,   действия над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ними,  полученные уравнения,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неравенства или их системы).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важно не только составить уравнение, неравенство, систему уравнений или неравенств, но и решить его.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решение задачи не получается, то нужно ещё раз прочитать и проанализировать задачу (заданный текст и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полученную запись).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по условию задачи достаточно отыскать не сами неизвестные, а их комбинации. Например, не значения 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неизвестных, а их сумму, разность и т.п.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получилось правильное, но очень сложное выражение, то попробуйте ввести другие неизвестные, может быть,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изменив их количество, чтобы получилась более простая модель.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неизвестные в задачах выражаются только целыми числами, тогда при решении задач нужно использовать свойства целых чисел.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сложной текстовой задачи – процесс творческий. Иной раз требуется вернуться к самому началу задачи,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учитывая и анализируя уже полученные результаты.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533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Спецификация экзаменационной работы по математике единого государственного экзамена 2012 г.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Шестаков С. А., Гущин Д. Д. ЕГЭ 2012. Математика. Задача В13. Задачи на составление уравнений. Рабочая тетрадь /  Под ред. А. Л. Семенова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В. Ященко.- 3-е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М.: МЦНМО, 2012.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дистанционной подготовки к ЕГЭ МИОО. Открытый банк заданий.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Левченко Н.П. Математика: Тренировочные задания тестовой формы с кратким ответом: рабочая тетрадь для учащихся общеобразовательных учреждений. (Практикум для подготовки к ЕГЭ.)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-Граф, 2008.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Семенов П.В. Алгебра и начала анализа: учеб. пособие. (ЕГЭ: шаг за шагом.) М.: Мнемозина, 2010.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Семенов П.В. Математика 2008. Выпуск 4. Текстовые и геометрические задачи. Задачи с развернутым ответом. (Как нам подготовиться к ЕГЭ.) М.: МЦНМО, 2008.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Черкасов О.Ю., Якушев А.Г. Математика: интенсивный курс подготовки к экзамену. (Домашний репетитор.) М.: Айрис-пресс, 2011.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Юрченко Е.В. Математика. Тематическая рабочая тетрадь для восстановления базовых знаний. Части, отношения, пропорции, проценты. (Тематические тетради.) М.: Айрис-пресс, 2007.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М.Л.Галицкий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А.М.Гольдман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Л.И.Звавич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Сборник задач по алгебре 8-9 класс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Москва   «Просвещение» 2010 год   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Е.Д.Куланин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В.П.Норин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С.Н.Фезин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Ю. А. Шевченко 3000 конкурсных  задач по математике. Москва «Мартин»  2010 год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С.В.Кравцев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Ю.Н.Макаров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В.Ф.Максимов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 решения задач по     алгебре. Москва   «ОНИКС 21 век» 2006 год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М.И.Сканави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Сборник задач для поступающих в ВУЗы Москва  «Мир и    Образование» 2010 год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8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Спасибо!</a:t>
            </a:r>
            <a:endParaRPr lang="ru-RU" dirty="0"/>
          </a:p>
        </p:txBody>
      </p:sp>
      <p:pic>
        <p:nvPicPr>
          <p:cNvPr id="4" name="Picture 4" descr="http://thumbs.dreamstime.com/thumblarge_496/12715921961D5PM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7" t="8739" r="-75" b="9053"/>
          <a:stretch/>
        </p:blipFill>
        <p:spPr bwMode="auto">
          <a:xfrm>
            <a:off x="3347864" y="2060848"/>
            <a:ext cx="4693240" cy="3852000"/>
          </a:xfrm>
          <a:prstGeom prst="rect">
            <a:avLst/>
          </a:prstGeom>
          <a:solidFill>
            <a:schemeClr val="accent5"/>
          </a:solidFill>
          <a:extLst/>
        </p:spPr>
      </p:pic>
    </p:spTree>
    <p:extLst>
      <p:ext uri="{BB962C8B-B14F-4D97-AF65-F5344CB8AC3E}">
        <p14:creationId xmlns:p14="http://schemas.microsoft.com/office/powerpoint/2010/main" xmlns="" val="31493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Необходимо знать!</a:t>
            </a:r>
            <a:endParaRPr lang="ru-RU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Поскольку проценты выражаются дробями, то задачи на проценты являются по существу теми же задачами на дроби.</a:t>
                </a:r>
              </a:p>
              <a:p>
                <a:pPr marL="0" indent="0">
                  <a:buNone/>
                </a:pPr>
                <a:r>
                  <a:rPr lang="ru-RU" sz="1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Связь между простейшими значениями процентов и соответствующими дробями:</a:t>
                </a: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 =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/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𝟎𝟏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ru-RU" sz="2400" b="1" i="1" dirty="0" smtClean="0">
                  <a:solidFill>
                    <a:srgbClr val="FF0000"/>
                  </a:solidFill>
                  <a:latin typeface="Cambria Math"/>
                  <a:ea typeface="Times New Roman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𝟏𝟎𝟎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 =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/>
                </a:r>
                <a14:m>
                  <m:oMath xmlns:m="http://schemas.openxmlformats.org/officeDocument/2006/math">
                    <m:r>
                      <a:rPr lang="ru-RU" sz="24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ru-RU" sz="24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𝟎𝟏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𝟏𝟎𝟎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% =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𝟏𝟎𝟎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ru-RU" sz="2400" b="1" dirty="0">
                    <a:solidFill>
                      <a:srgbClr val="FF0000"/>
                    </a:solidFill>
                    <a:ea typeface="Times New Roman"/>
                    <a:cs typeface="Times New Roman"/>
                  </a:rPr>
                  <a:t/>
                </a:r>
                <a14:m>
                  <m:oMath xmlns:m="http://schemas.openxmlformats.org/officeDocument/2006/math">
                    <m:r>
                      <a:rPr lang="ru-RU" sz="24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𝟎𝟏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533" t="-1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6287967"/>
                  </p:ext>
                </p:extLst>
              </p:nvPr>
            </p:nvGraphicFramePr>
            <p:xfrm>
              <a:off x="179512" y="2204864"/>
              <a:ext cx="8712966" cy="2736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78"/>
                    <a:gridCol w="792088"/>
                    <a:gridCol w="648074"/>
                    <a:gridCol w="720078"/>
                    <a:gridCol w="648072"/>
                    <a:gridCol w="720080"/>
                    <a:gridCol w="648072"/>
                    <a:gridCol w="648072"/>
                    <a:gridCol w="720080"/>
                    <a:gridCol w="648072"/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Проценты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80%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Десятичная</a:t>
                          </a:r>
                          <a:r>
                            <a:rPr lang="ru-RU" baseline="0" dirty="0" smtClean="0"/>
                            <a:t> дробь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0,8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100811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Обыкновенная дробь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66287967"/>
                  </p:ext>
                </p:extLst>
              </p:nvPr>
            </p:nvGraphicFramePr>
            <p:xfrm>
              <a:off x="179512" y="2204864"/>
              <a:ext cx="8712966" cy="2736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0278"/>
                    <a:gridCol w="792088"/>
                    <a:gridCol w="648074"/>
                    <a:gridCol w="720078"/>
                    <a:gridCol w="648072"/>
                    <a:gridCol w="720080"/>
                    <a:gridCol w="648072"/>
                    <a:gridCol w="648072"/>
                    <a:gridCol w="720080"/>
                    <a:gridCol w="648072"/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Проценты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50%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60%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75%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80%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Десятичная</a:t>
                          </a:r>
                          <a:r>
                            <a:rPr lang="ru-RU" baseline="0" dirty="0" smtClean="0"/>
                            <a:t> дробь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0,05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0,25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0,8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1008112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Обыкновенная дробь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18462" t="-175152" r="-6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208" t="-175152" r="-7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50847" t="-175152" r="-5610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17757" t="-175152" r="-518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41525" t="-175152" r="-37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36792" t="-175152" r="-312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36792" t="-175152" r="-212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12605" t="-175152" r="-890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49057" t="-17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5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Простейшие задачи, связанные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понятием проценты.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66989"/>
                <a:ext cx="9144000" cy="5904656"/>
              </a:xfrm>
            </p:spPr>
            <p:txBody>
              <a:bodyPr>
                <a:noAutofit/>
              </a:bodyPr>
              <a:lstStyle/>
              <a:p>
                <a:r>
                  <a:rPr lang="ru-RU" sz="24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Правило 1.  Нахождение процента от числа.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 smtClean="0">
                    <a:solidFill>
                      <a:schemeClr val="tx1"/>
                    </a:solidFill>
                    <a:ea typeface="Times New Roman"/>
                  </a:rPr>
                  <a:t/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Чтобы найти</a:t>
                </a:r>
                <a:r>
                  <a:rPr lang="ru-RU" sz="1800" dirty="0" smtClean="0">
                    <a:solidFill>
                      <a:schemeClr val="tx1"/>
                    </a:solidFill>
                    <a:ea typeface="Times New Roman"/>
                  </a:rPr>
                  <a:t/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𝑝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%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от числа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то есть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 sz="1800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от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  <a:ea typeface="Times New Roman"/>
                      </a:rPr>
                      <m:t>𝑎</m:t>
                    </m:r>
                    <m:r>
                      <a:rPr lang="ru-RU" sz="1800" b="0" i="1" smtClean="0">
                        <a:latin typeface="Cambria Math"/>
                        <a:ea typeface="Times New Roman"/>
                      </a:rPr>
                      <m:t>,</m:t>
                    </m:r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надо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умножить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 sz="1800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𝒃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num>
                      <m:den>
                        <m:r>
                          <a:rPr lang="ru-RU" sz="28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или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   </m:t>
                    </m:r>
                    <m:r>
                      <a:rPr lang="ru-RU" sz="2800" b="1" i="0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  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 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𝒃</m:t>
                    </m:r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𝒂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𝟎𝟏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</m:oMath>
                </a14:m>
                <a:endPara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Чтобы найти процент от числа, надо  это число умножить на соответствующую дробь.              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endPara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Необходимо знать! 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Формулу</a:t>
                </a:r>
                <a:r>
                  <a:rPr lang="ru-RU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Times New Roman"/>
                      </a:rPr>
                      <m:t>𝑏</m:t>
                    </m:r>
                    <m:r>
                      <a:rPr lang="ru-RU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i="1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считают основной и называют формулой процентов.</a:t>
                </a:r>
                <a:endParaRPr lang="ru-RU" b="1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2400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en-US" sz="2400" b="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 </a:t>
                </a:r>
                <a:endParaRPr lang="ru-RU" sz="1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6989"/>
                <a:ext cx="9144000" cy="5904656"/>
              </a:xfrm>
              <a:blipFill rotWithShape="1">
                <a:blip r:embed="rId2"/>
                <a:stretch>
                  <a:fillRect l="-867" t="-826" r="-867" b="-30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38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Простейшие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задачи, связанные 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понятием проценты.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en-US" sz="7200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ru-RU" sz="7200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Правило </a:t>
                </a:r>
                <a:r>
                  <a:rPr lang="ru-RU" sz="7200" b="1" u="sng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2. </a:t>
                </a:r>
                <a:r>
                  <a:rPr lang="ru-RU" sz="7200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Нахождение </a:t>
                </a:r>
                <a:r>
                  <a:rPr lang="ru-RU" sz="7200" b="1" u="sng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числа по его </a:t>
                </a:r>
                <a:r>
                  <a:rPr lang="ru-RU" sz="7200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проценту.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7200" b="1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sz="7200" b="1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Чтобы найти число по его части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 выраженной дробью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 sz="7200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  <m:r>
                      <a:rPr lang="ru-RU" sz="7200" b="0" i="0" smtClean="0">
                        <a:latin typeface="Cambria Math"/>
                        <a:ea typeface="Times New Roman"/>
                      </a:rPr>
                      <m:t>, </m:t>
                    </m:r>
                    <m:r>
                      <a:rPr lang="ru-RU" sz="7200">
                        <a:latin typeface="Cambria Math"/>
                        <a:ea typeface="Times New Roman"/>
                      </a:rPr>
                      <m:t> </m:t>
                    </m:r>
                  </m:oMath>
                </a14:m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надо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разделить 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 sz="7200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  <a:endParaRPr lang="ru-RU" sz="7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7200" dirty="0" smtClean="0">
                    <a:ea typeface="Times New Roman"/>
                  </a:rPr>
                  <a:t/>
                </a:r>
                <a14:m>
                  <m:oMath xmlns:m="http://schemas.openxmlformats.org/officeDocument/2006/math">
                    <m:r>
                      <a:rPr lang="en-US" sz="7200" i="1">
                        <a:latin typeface="Cambria Math"/>
                        <a:ea typeface="Times New Roman"/>
                      </a:rPr>
                      <m:t>𝑎</m:t>
                    </m:r>
                    <m:r>
                      <a:rPr lang="ru-RU" sz="7200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7200" i="1">
                        <a:latin typeface="Cambria Math"/>
                        <a:ea typeface="Times New Roman"/>
                      </a:rPr>
                      <m:t>𝑏</m:t>
                    </m:r>
                    <m:r>
                      <a:rPr lang="ru-RU" sz="7200" i="1">
                        <a:latin typeface="Cambria Math"/>
                        <a:ea typeface="Times New Roman"/>
                      </a:rPr>
                      <m:t>:</m:t>
                    </m:r>
                    <m:f>
                      <m:fPr>
                        <m:ctrlP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num>
                      <m:den>
                        <m:r>
                          <a:rPr lang="ru-RU" sz="7200">
                            <a:latin typeface="Cambria Math"/>
                            <a:ea typeface="Times New Roman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или</a:t>
                </a:r>
                <a14:m>
                  <m:oMath xmlns:m="http://schemas.openxmlformats.org/officeDocument/2006/math">
                    <m:r>
                      <a:rPr lang="ru-RU" sz="7200">
                        <a:latin typeface="Cambria Math"/>
                        <a:ea typeface="Times New Roman"/>
                      </a:rPr>
                      <m:t>    </m:t>
                    </m:r>
                    <m:r>
                      <a:rPr lang="ru-RU" sz="7200" i="1">
                        <a:latin typeface="Cambria Math"/>
                        <a:ea typeface="Times New Roman"/>
                      </a:rPr>
                      <m:t>  </m:t>
                    </m:r>
                    <m:r>
                      <a:rPr lang="en-US" sz="7200" i="1">
                        <a:latin typeface="Cambria Math"/>
                        <a:ea typeface="Times New Roman"/>
                      </a:rPr>
                      <m:t>𝑎</m:t>
                    </m:r>
                    <m:r>
                      <a:rPr lang="ru-RU" sz="7200" i="1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  <m:t>0,01</m:t>
                        </m:r>
                        <m: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ru-RU" sz="72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Чтобы </a:t>
                </a:r>
                <a:r>
                  <a:rPr lang="ru-RU" sz="72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найти число по его проценту, надо часть,  соответствующую этому проценту, разделить на дробь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ru-RU" sz="7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7200" b="1" u="sng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Правило 3. </a:t>
                </a:r>
                <a:r>
                  <a:rPr lang="ru-RU" sz="7200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Нахождение </a:t>
                </a:r>
                <a:r>
                  <a:rPr lang="ru-RU" sz="7200" b="1" u="sng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процентного отношения двух </a:t>
                </a:r>
                <a:r>
                  <a:rPr lang="ru-RU" sz="7200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чисел.</a:t>
                </a:r>
                <a:endParaRPr lang="ru-RU" sz="72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Чтобы найти, сколько процентов </a:t>
                </a:r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составляет </a:t>
                </a:r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от </a:t>
                </a:r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числа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𝑎</m:t>
                    </m:r>
                  </m:oMath>
                </a14:m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надо сначала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узнать, какую часть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 составляет от числа </a:t>
                </a:r>
                <a14:m>
                  <m:oMath xmlns:m="http://schemas.openxmlformats.org/officeDocument/2006/math">
                    <m:r>
                      <a:rPr lang="ru-RU" sz="7200" i="1">
                        <a:latin typeface="Cambria Math"/>
                        <a:ea typeface="Times New Roman"/>
                      </a:rPr>
                      <m:t>𝑎</m:t>
                    </m:r>
                    <m:r>
                      <a:rPr lang="ru-RU" sz="7200" b="0" i="0" smtClean="0">
                        <a:latin typeface="Cambria Math"/>
                        <a:ea typeface="Times New Roman"/>
                      </a:rPr>
                      <m:t>, </m:t>
                    </m:r>
                  </m:oMath>
                </a14:m>
                <a:r>
                  <a:rPr lang="ru-RU" sz="72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а затем эту часть выразить в процентах:</a:t>
                </a:r>
                <a:endParaRPr lang="ru-RU" sz="72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en-US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:r>
                  <a:rPr lang="ru-RU" sz="72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7200" i="1">
                        <a:latin typeface="Cambria Math"/>
                        <a:ea typeface="Times New Roman"/>
                      </a:rPr>
                      <m:t>𝑝</m:t>
                    </m:r>
                    <m:r>
                      <a:rPr lang="ru-RU" sz="7200" i="1">
                        <a:latin typeface="Cambria Math"/>
                        <a:ea typeface="Times New Roman"/>
                      </a:rPr>
                      <m:t>=</m:t>
                    </m:r>
                    <m:f>
                      <m:fPr>
                        <m:ctrlPr>
                          <a:rPr lang="ru-RU" sz="7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7200" i="1">
                            <a:latin typeface="Cambria Math"/>
                            <a:ea typeface="Times New Roman"/>
                          </a:rPr>
                          <m:t>𝑏</m:t>
                        </m:r>
                      </m:num>
                      <m:den>
                        <m:r>
                          <a:rPr lang="ru-RU" sz="7200" i="1">
                            <a:latin typeface="Cambria Math"/>
                            <a:ea typeface="Times New Roman"/>
                          </a:rPr>
                          <m:t>𝑎</m:t>
                        </m:r>
                      </m:den>
                    </m:f>
                    <m:r>
                      <a:rPr lang="ru-RU" sz="7200" i="1"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en-US" sz="7200" i="1">
                        <a:latin typeface="Cambria Math"/>
                        <a:ea typeface="Times New Roman"/>
                        <a:cs typeface="Times New Roman"/>
                      </a:rPr>
                      <m:t>100</m:t>
                    </m:r>
                    <m:r>
                      <a:rPr lang="ru-RU" sz="7200" b="0" i="1" smtClean="0">
                        <a:latin typeface="Cambria Math"/>
                        <a:ea typeface="Times New Roman"/>
                        <a:cs typeface="Times New Roman"/>
                      </a:rPr>
                      <m:t> (</m:t>
                    </m:r>
                    <m:r>
                      <a:rPr lang="en-US" sz="7200" i="1">
                        <a:latin typeface="Cambria Math"/>
                        <a:ea typeface="Cambria Math"/>
                        <a:cs typeface="Times New Roman"/>
                      </a:rPr>
                      <m:t>%</m:t>
                    </m:r>
                    <m:r>
                      <a:rPr lang="ru-RU" sz="7200" b="0" i="1" smtClean="0">
                        <a:latin typeface="Cambria Math"/>
                        <a:ea typeface="Cambria Math"/>
                        <a:cs typeface="Times New Roman"/>
                      </a:rPr>
                      <m:t>)</m:t>
                    </m:r>
                    <m:r>
                      <a:rPr lang="ru-RU" sz="7200" i="1">
                        <a:latin typeface="Cambria Math"/>
                        <a:ea typeface="Cambria Math"/>
                        <a:cs typeface="Times New Roman"/>
                      </a:rPr>
                      <m:t>.</m:t>
                    </m:r>
                  </m:oMath>
                </a14:m>
                <a:endParaRPr lang="ru-RU" sz="7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Чтобы узнать, сколько </a:t>
                </a:r>
                <a:r>
                  <a:rPr lang="ru-RU" sz="7200" b="1" dirty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процентов одно число составляет от второго , надо первое число разделить на второе и результат умножить на 100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ru-RU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7200" b="1" dirty="0">
                    <a:latin typeface="Times New Roman" pitchFamily="18" charset="0"/>
                    <a:cs typeface="Times New Roman" pitchFamily="18" charset="0"/>
                  </a:rPr>
                  <a:t>Частное двух чисел, выраженное в процентах, называется процентным отношением.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533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997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Простейшие задачи, связанные 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понятием проценты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процентный рост.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7525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Правило 4.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Формула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простого процентного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роста.</a:t>
                </a:r>
                <a:endParaRPr lang="ru-RU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>
                                <a:latin typeface="Cambria Math"/>
                              </a:rPr>
                              <m:t>𝑝𝑛</m:t>
                            </m:r>
                          </m:num>
                          <m:den>
                            <m:r>
                              <a:rPr lang="ru-RU" b="0" i="1"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/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или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b="0" i="1">
                        <a:latin typeface="Cambria Math"/>
                      </a:rPr>
                      <m:t>=</m:t>
                    </m:r>
                    <m:r>
                      <a:rPr lang="ru-RU" b="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1+</m:t>
                        </m:r>
                        <m:r>
                          <a:rPr lang="ru-RU" i="1" smtClean="0">
                            <a:latin typeface="Cambria Math"/>
                          </a:rPr>
                          <m:t>0</m:t>
                        </m:r>
                        <m:r>
                          <a:rPr lang="ru-RU" b="0" i="1" smtClean="0">
                            <a:latin typeface="Cambria Math"/>
                          </a:rPr>
                          <m:t>,01</m:t>
                        </m:r>
                        <m:r>
                          <a:rPr lang="ru-RU" i="1">
                            <a:latin typeface="Cambria Math"/>
                          </a:rPr>
                          <m:t>𝑝𝑛</m:t>
                        </m:r>
                      </m:e>
                    </m:d>
                  </m:oMath>
                </a14:m>
                <a:r>
                  <a:rPr lang="ru-RU" dirty="0" smtClean="0"/>
                  <a:t>.</a:t>
                </a:r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b="0" i="1">
                        <a:latin typeface="Cambria Math"/>
                      </a:rPr>
                      <m:t>=</m:t>
                    </m:r>
                    <m:r>
                      <a:rPr lang="ru-RU" b="0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>
                                <a:latin typeface="Cambria Math"/>
                              </a:rPr>
                              <m:t>𝑝𝑛</m:t>
                            </m:r>
                          </m:num>
                          <m:den>
                            <m:r>
                              <a:rPr lang="ru-RU" b="0" i="1"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/>
                  <a:t/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или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ru-RU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b="0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ru-RU" b="0" i="1" smtClean="0">
                            <a:latin typeface="Cambria Math"/>
                          </a:rPr>
                          <m:t>−</m:t>
                        </m:r>
                        <m:r>
                          <a:rPr lang="ru-RU" i="1">
                            <a:latin typeface="Cambria Math"/>
                          </a:rPr>
                          <m:t>0,01</m:t>
                        </m:r>
                        <m:r>
                          <a:rPr lang="ru-RU" i="1">
                            <a:latin typeface="Cambria Math"/>
                          </a:rPr>
                          <m:t>𝑝𝑛</m:t>
                        </m:r>
                      </m:e>
                    </m:d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 marL="0" indent="0" algn="ctr">
                  <a:buNone/>
                </a:pPr>
                <a:endParaRPr lang="ru-RU" sz="5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5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Сложный процентный рост.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r>
                  <a:rPr lang="ru-RU" b="1" u="sng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Правило 5.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Формула сложного </a:t>
                </a:r>
                <a:r>
                  <a:rPr lang="ru-RU" dirty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процентного </a:t>
                </a:r>
                <a:r>
                  <a:rPr lang="ru-RU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роста.</a:t>
                </a:r>
                <a:endParaRPr lang="en-US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или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1+0,01</m:t>
                            </m:r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или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ru-RU" i="1">
                                <a:latin typeface="Cambria Math"/>
                              </a:rPr>
                              <m:t>0,01</m:t>
                            </m:r>
                            <m:r>
                              <a:rPr lang="ru-RU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752528"/>
              </a:xfrm>
              <a:blipFill rotWithShape="1">
                <a:blip r:embed="rId2"/>
                <a:stretch>
                  <a:fillRect l="-1037" t="-2564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468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329"/>
                <a:ext cx="9144000" cy="67413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18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1. </a:t>
                </a:r>
                <a:r>
                  <a:rPr lang="ru-RU" sz="1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В 2008 году в городском квартале проживало 40000 человек. В </a:t>
                </a:r>
                <a:r>
                  <a:rPr lang="ru-RU" sz="1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2009 году, в результате строительства новых домов, число жителей выросло на 8%, а в 2010 году — на 9% по сравнению с 2009 годом. Сколько человек стало проживать в квартале в 2010 году?</a:t>
                </a: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Решение.</a:t>
                </a: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1.                                                                                                                                108% = 1,08.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                                                                 В 2009 году  в квартале стало проживать 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1400" b="0" i="0" smtClean="0"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    </m:t>
                    </m:r>
                    <m:r>
                      <a:rPr lang="ru-RU" sz="1400" b="0" i="1" smtClean="0">
                        <a:latin typeface="Cambria Math"/>
                        <a:cs typeface="Times New Roman" pitchFamily="18" charset="0"/>
                      </a:rPr>
                      <m:t>             1</m:t>
                    </m:r>
                    <m:r>
                      <a:rPr lang="ru-RU" sz="1400" b="0" i="0" smtClean="0">
                        <a:latin typeface="Cambria Math"/>
                        <a:cs typeface="Times New Roman" pitchFamily="18" charset="0"/>
                      </a:rPr>
                      <m:t>, 08</m:t>
                    </m:r>
                    <m:r>
                      <a:rPr lang="ru-RU" sz="1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∙40000=43200</m:t>
                    </m:r>
                    <m:r>
                      <a:rPr lang="ru-RU" sz="1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(</m:t>
                    </m:r>
                  </m:oMath>
                </a14:m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человек).</a:t>
                </a: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109%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1,09.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2.                                                                                                                               В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2010 году в квартале стало проживать</a:t>
                </a: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ru-RU" sz="1400">
                        <a:latin typeface="Cambria Math"/>
                        <a:cs typeface="Times New Roman" pitchFamily="18" charset="0"/>
                      </a:rPr>
                      <m:t>, 0</m:t>
                    </m:r>
                    <m:r>
                      <a:rPr lang="ru-RU" sz="1400" i="1">
                        <a:latin typeface="Cambria Math"/>
                        <a:cs typeface="Times New Roman" pitchFamily="18" charset="0"/>
                      </a:rPr>
                      <m:t>9</m:t>
                    </m:r>
                    <m:r>
                      <a:rPr lang="ru-RU" sz="1400" i="1">
                        <a:latin typeface="Cambria Math"/>
                        <a:ea typeface="Cambria Math"/>
                        <a:cs typeface="Times New Roman" pitchFamily="18" charset="0"/>
                      </a:rPr>
                      <m:t>∙43200=4</m:t>
                    </m:r>
                    <m:r>
                      <a:rPr lang="ru-RU" sz="1400">
                        <a:latin typeface="Cambria Math"/>
                        <a:ea typeface="Cambria Math"/>
                        <a:cs typeface="Times New Roman" pitchFamily="18" charset="0"/>
                      </a:rPr>
                      <m:t>7088 (</m:t>
                    </m:r>
                  </m:oMath>
                </a14:m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человек).</a:t>
                </a:r>
              </a:p>
              <a:p>
                <a:pPr marL="0" indent="0">
                  <a:buNone/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Ответ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: 47088 человек.</a:t>
                </a:r>
              </a:p>
              <a:p>
                <a:pPr marL="0" indent="0">
                  <a:buNone/>
                </a:pPr>
                <a:r>
                  <a:rPr lang="ru-RU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Решите самостоятельно.</a:t>
                </a:r>
                <a:endPara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r>
                  <a:rPr lang="ru-RU" sz="1600" dirty="0"/>
                  <a:t/>
                </a:r>
                <a:r>
                  <a:rPr lang="ru-RU" sz="1600" dirty="0" smtClean="0"/>
                  <a:t/>
                </a:r>
                <a:r>
                  <a:rPr lang="ru-RU" sz="1600" dirty="0"/>
                  <a:t>В </a:t>
                </a:r>
                <a:r>
                  <a:rPr lang="ru-RU" sz="1600" dirty="0" smtClean="0"/>
                  <a:t>2009 </a:t>
                </a:r>
                <a:r>
                  <a:rPr lang="ru-RU" sz="1600" dirty="0"/>
                  <a:t>году в городском квартале проживало 20000 человек. В </a:t>
                </a:r>
                <a:r>
                  <a:rPr lang="ru-RU" sz="1600" dirty="0" smtClean="0"/>
                  <a:t>2010 </a:t>
                </a:r>
                <a:r>
                  <a:rPr lang="ru-RU" sz="1600" dirty="0"/>
                  <a:t>году, в результате строительства новых домов, число жителей выросло на 2%, а в </a:t>
                </a:r>
                <a:r>
                  <a:rPr lang="ru-RU" sz="1600" dirty="0" smtClean="0"/>
                  <a:t>2011 </a:t>
                </a:r>
                <a:r>
                  <a:rPr lang="ru-RU" sz="1600" dirty="0"/>
                  <a:t>году — на 3% по сравнению с </a:t>
                </a:r>
                <a:r>
                  <a:rPr lang="ru-RU" sz="1600" dirty="0" smtClean="0"/>
                  <a:t>2010 </a:t>
                </a:r>
                <a:r>
                  <a:rPr lang="ru-RU" sz="1600" dirty="0"/>
                  <a:t>годом. Сколько человек стало проживать в квартале в </a:t>
                </a:r>
                <a:r>
                  <a:rPr lang="ru-RU" sz="1600" dirty="0" smtClean="0"/>
                  <a:t>2011году?  Ответ:           </a:t>
                </a:r>
                <a:endParaRPr lang="ru-RU" sz="1600" dirty="0"/>
              </a:p>
              <a:p>
                <a:pPr marL="0" indent="0">
                  <a:buNone/>
                </a:pPr>
                <a:r>
                  <a:rPr lang="ru-RU" sz="1600" b="1" u="sng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1600" b="1" u="sng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ru-RU" sz="1600" dirty="0"/>
                  <a:t>В </a:t>
                </a:r>
                <a:r>
                  <a:rPr lang="ru-RU" sz="1600" dirty="0" smtClean="0"/>
                  <a:t>2009 </a:t>
                </a:r>
                <a:r>
                  <a:rPr lang="ru-RU" sz="1600" dirty="0"/>
                  <a:t>году в городском квартале проживало 50000 человек. В </a:t>
                </a:r>
                <a:r>
                  <a:rPr lang="ru-RU" sz="1600" dirty="0" smtClean="0"/>
                  <a:t>2010 </a:t>
                </a:r>
                <a:r>
                  <a:rPr lang="ru-RU" sz="1600" dirty="0"/>
                  <a:t>году, в результате строительства новых домов, число жителей выросло на 5%, а в </a:t>
                </a:r>
                <a:r>
                  <a:rPr lang="ru-RU" sz="1600" dirty="0" smtClean="0"/>
                  <a:t>2011 </a:t>
                </a:r>
                <a:r>
                  <a:rPr lang="ru-RU" sz="1600" dirty="0"/>
                  <a:t>году — на 3% по сравнению с </a:t>
                </a:r>
                <a:r>
                  <a:rPr lang="ru-RU" sz="1600" dirty="0" smtClean="0"/>
                  <a:t>2010 </a:t>
                </a:r>
                <a:r>
                  <a:rPr lang="ru-RU" sz="1600" dirty="0"/>
                  <a:t>годом. Сколько человек стало проживать в квартале в </a:t>
                </a:r>
                <a:r>
                  <a:rPr lang="ru-RU" sz="1600" dirty="0" smtClean="0"/>
                  <a:t>2011 </a:t>
                </a:r>
                <a:r>
                  <a:rPr lang="ru-RU" sz="1600" dirty="0"/>
                  <a:t>году</a:t>
                </a:r>
                <a:r>
                  <a:rPr lang="ru-RU" sz="1600" dirty="0" smtClean="0"/>
                  <a:t>?  Ответ:</a:t>
                </a:r>
                <a:endParaRPr lang="ru-RU" sz="1600" dirty="0"/>
              </a:p>
              <a:p>
                <a:pPr marL="0" indent="0">
                  <a:buNone/>
                </a:pP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29"/>
                <a:ext cx="9144000" cy="6741368"/>
              </a:xfrm>
              <a:blipFill rotWithShape="1">
                <a:blip r:embed="rId2"/>
                <a:stretch>
                  <a:fillRect l="-533" t="-814" r="-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251617"/>
              </p:ext>
            </p:extLst>
          </p:nvPr>
        </p:nvGraphicFramePr>
        <p:xfrm>
          <a:off x="395536" y="1196752"/>
          <a:ext cx="532859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304256"/>
                <a:gridCol w="1368152"/>
              </a:tblGrid>
              <a:tr h="298832">
                <a:tc>
                  <a:txBody>
                    <a:bodyPr/>
                    <a:lstStyle/>
                    <a:p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жителей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40000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(100+8)%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3779352"/>
              </p:ext>
            </p:extLst>
          </p:nvPr>
        </p:nvGraphicFramePr>
        <p:xfrm>
          <a:off x="443880" y="2892544"/>
          <a:ext cx="52802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48"/>
                <a:gridCol w="2232248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жителей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43200  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процентах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(100+9)%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701459"/>
              </p:ext>
            </p:extLst>
          </p:nvPr>
        </p:nvGraphicFramePr>
        <p:xfrm>
          <a:off x="7452320" y="5301208"/>
          <a:ext cx="10081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21012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291580"/>
              </p:ext>
            </p:extLst>
          </p:nvPr>
        </p:nvGraphicFramePr>
        <p:xfrm>
          <a:off x="7452320" y="6165304"/>
          <a:ext cx="1080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54075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05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Необходимо знать!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Последовательное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увеличение величины на некоторое число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процентов, а затем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уменьшение результата на то же число процентов не приводит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 начальной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величине: ведь второе действие мы совершаем уже с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другой величиной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же самое можно сказать и об обратной последовательности действий. Любопытно, что в любом случае получим в итоге величину, меньшую начальной величины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При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увеличении величины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𝑝</m:t>
                    </m:r>
                    <m:r>
                      <a:rPr lang="ru-RU" sz="2400" i="1">
                        <a:latin typeface="Cambria Math"/>
                      </a:rPr>
                      <m:t>%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  <m:r>
                      <a:rPr lang="ru-RU" sz="240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получим величину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1+</m:t>
                        </m:r>
                        <m:r>
                          <a:rPr lang="ru-RU" sz="2400" b="0" i="1" smtClean="0">
                            <a:latin typeface="Cambria Math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Если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же теперь уменьшить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 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𝑝</m:t>
                    </m:r>
                    <m:r>
                      <a:rPr lang="ru-RU" sz="2400" i="1" smtClean="0">
                        <a:latin typeface="Cambria Math"/>
                      </a:rPr>
                      <m:t>%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  <m:r>
                      <a:rPr lang="ru-RU" sz="240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получим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0,01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0,01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0,01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0,01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AutoNum type="arabicPeriod" startAt="2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Дважды последовательное увеличение величины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на одно и то же число процентов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</a:rPr>
                      <m:t>𝑝</m:t>
                    </m:r>
                    <m:r>
                      <a:rPr lang="ru-R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приводит к результату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1+</m:t>
                        </m:r>
                        <m:r>
                          <a:rPr lang="en-US" sz="2400" i="1">
                            <a:latin typeface="Cambria Math"/>
                          </a:rPr>
                          <m:t>0,01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  <m:r>
                          <a:rPr lang="ru-RU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0,01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ru-RU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0,01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b="0" dirty="0" smtClean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3. 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Дважды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последовательное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уменьшение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величины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на одно и то же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процентов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𝑝</m:t>
                    </m:r>
                    <m:r>
                      <a:rPr lang="ru-RU" sz="2400" b="0" i="1" smtClean="0">
                        <a:latin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&gt;0)</m:t>
                    </m:r>
                  </m:oMath>
                </a14:m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приводит к результату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0,01</m:t>
                          </m:r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0,01</m:t>
                          </m:r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0,01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800" t="-1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8395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1753</Words>
  <Application>Microsoft Office PowerPoint</Application>
  <PresentationFormat>Экран (4:3)</PresentationFormat>
  <Paragraphs>331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Готовимся к ЕГЭ.   Задание В13.          Задачи на проценты. </vt:lpstr>
      <vt:lpstr>Слайд 2</vt:lpstr>
      <vt:lpstr>Понятие о проценте.</vt:lpstr>
      <vt:lpstr>Необходимо знать!</vt:lpstr>
      <vt:lpstr> Простейшие задачи, связанные  с понятием проценты. </vt:lpstr>
      <vt:lpstr> Простейшие задачи, связанные  с понятием проценты. </vt:lpstr>
      <vt:lpstr>Простейшие задачи, связанные  с понятием проценты.  Простой процентный рост.</vt:lpstr>
      <vt:lpstr>Слайд 8</vt:lpstr>
      <vt:lpstr>Необходимо знать!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Задачи на концентрацию, смеси, сплавы.</vt:lpstr>
      <vt:lpstr>Простейшие задачи на концентрацию, смеси, сплавы.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Для самостоятельного решения.</vt:lpstr>
      <vt:lpstr>Ответы.</vt:lpstr>
      <vt:lpstr>Слайд 30</vt:lpstr>
      <vt:lpstr> Рекомендации по решению текстовых задач </vt:lpstr>
      <vt:lpstr>Литература</vt:lpstr>
      <vt:lpstr>Слайд 33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Тумасова СВ</dc:creator>
  <cp:lastModifiedBy>Елена Владимировна</cp:lastModifiedBy>
  <cp:revision>383</cp:revision>
  <dcterms:created xsi:type="dcterms:W3CDTF">2012-05-13T12:05:22Z</dcterms:created>
  <dcterms:modified xsi:type="dcterms:W3CDTF">2012-10-08T11:19:34Z</dcterms:modified>
</cp:coreProperties>
</file>