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7AF90-69C8-4987-A6FE-E9989944AFF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1C154B7E-575F-44E4-BADE-DBEFD7238858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М. Бежар </a:t>
          </a:r>
          <a:endParaRPr lang="ru-RU" sz="1100" dirty="0">
            <a:solidFill>
              <a:schemeClr val="bg2">
                <a:lumMod val="60000"/>
                <a:lumOff val="40000"/>
              </a:schemeClr>
            </a:solidFill>
          </a:endParaRPr>
        </a:p>
      </dgm:t>
    </dgm:pt>
    <dgm:pt modelId="{55DCDF63-7AA2-436C-BF3C-45B07FF8C1A8}" type="parTrans" cxnId="{D659AC4A-A644-4871-B9A1-2DC7A9CD6D18}">
      <dgm:prSet/>
      <dgm:spPr/>
      <dgm:t>
        <a:bodyPr/>
        <a:lstStyle/>
        <a:p>
          <a:endParaRPr lang="ru-RU"/>
        </a:p>
      </dgm:t>
    </dgm:pt>
    <dgm:pt modelId="{9BC9F139-FB3B-4FC1-8266-4A169B5A3C9A}" type="sibTrans" cxnId="{D659AC4A-A644-4871-B9A1-2DC7A9CD6D1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>
            <a:ln>
              <a:noFill/>
            </a:ln>
          </a:endParaRPr>
        </a:p>
      </dgm:t>
    </dgm:pt>
    <dgm:pt modelId="{1B2F6F50-BBA0-4A44-90BA-0298CFA4A4D4}" type="pres">
      <dgm:prSet presAssocID="{B967AF90-69C8-4987-A6FE-E9989944AFF9}" presName="Name0" presStyleCnt="0">
        <dgm:presLayoutVars>
          <dgm:chMax val="7"/>
          <dgm:chPref val="7"/>
          <dgm:dir/>
        </dgm:presLayoutVars>
      </dgm:prSet>
      <dgm:spPr/>
    </dgm:pt>
    <dgm:pt modelId="{A2436006-DB65-42B0-B046-559E683F5A7E}" type="pres">
      <dgm:prSet presAssocID="{B967AF90-69C8-4987-A6FE-E9989944AFF9}" presName="Name1" presStyleCnt="0"/>
      <dgm:spPr/>
    </dgm:pt>
    <dgm:pt modelId="{9F0790CE-93A1-4376-9040-D65C0B77FC55}" type="pres">
      <dgm:prSet presAssocID="{9BC9F139-FB3B-4FC1-8266-4A169B5A3C9A}" presName="picture_1" presStyleCnt="0"/>
      <dgm:spPr/>
    </dgm:pt>
    <dgm:pt modelId="{34DA9A64-5588-4222-B2DF-CCBE44C48C75}" type="pres">
      <dgm:prSet presAssocID="{9BC9F139-FB3B-4FC1-8266-4A169B5A3C9A}" presName="pictureRepeatNode" presStyleLbl="alignImgPlace1" presStyleIdx="0" presStyleCnt="1" custScaleX="191294" custScaleY="193611" custLinFactNeighborX="5956" custLinFactNeighborY="-25040"/>
      <dgm:spPr/>
      <dgm:t>
        <a:bodyPr/>
        <a:lstStyle/>
        <a:p>
          <a:endParaRPr lang="ru-RU"/>
        </a:p>
      </dgm:t>
    </dgm:pt>
    <dgm:pt modelId="{0D1B6BFE-5D2B-4B54-BB95-63E79B9ECC0D}" type="pres">
      <dgm:prSet presAssocID="{1C154B7E-575F-44E4-BADE-DBEFD7238858}" presName="text_1" presStyleLbl="node1" presStyleIdx="0" presStyleCnt="0" custScaleX="119062" custScaleY="37839" custLinFactNeighborX="-19235" custLinFactNeighborY="83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5A04A-F64A-4E42-95AF-88045790F6FB}" type="presOf" srcId="{B967AF90-69C8-4987-A6FE-E9989944AFF9}" destId="{1B2F6F50-BBA0-4A44-90BA-0298CFA4A4D4}" srcOrd="0" destOrd="0" presId="urn:microsoft.com/office/officeart/2008/layout/CircularPictureCallout"/>
    <dgm:cxn modelId="{59E5C260-C197-4655-83B4-1883BCC93991}" type="presOf" srcId="{9BC9F139-FB3B-4FC1-8266-4A169B5A3C9A}" destId="{34DA9A64-5588-4222-B2DF-CCBE44C48C75}" srcOrd="0" destOrd="0" presId="urn:microsoft.com/office/officeart/2008/layout/CircularPictureCallout"/>
    <dgm:cxn modelId="{D659AC4A-A644-4871-B9A1-2DC7A9CD6D18}" srcId="{B967AF90-69C8-4987-A6FE-E9989944AFF9}" destId="{1C154B7E-575F-44E4-BADE-DBEFD7238858}" srcOrd="0" destOrd="0" parTransId="{55DCDF63-7AA2-436C-BF3C-45B07FF8C1A8}" sibTransId="{9BC9F139-FB3B-4FC1-8266-4A169B5A3C9A}"/>
    <dgm:cxn modelId="{B9821F9E-EC71-4B0A-BB8E-6AD2E2F52FA5}" type="presOf" srcId="{1C154B7E-575F-44E4-BADE-DBEFD7238858}" destId="{0D1B6BFE-5D2B-4B54-BB95-63E79B9ECC0D}" srcOrd="0" destOrd="0" presId="urn:microsoft.com/office/officeart/2008/layout/CircularPictureCallout"/>
    <dgm:cxn modelId="{0796046D-9194-43F4-98B8-9539EC945585}" type="presParOf" srcId="{1B2F6F50-BBA0-4A44-90BA-0298CFA4A4D4}" destId="{A2436006-DB65-42B0-B046-559E683F5A7E}" srcOrd="0" destOrd="0" presId="urn:microsoft.com/office/officeart/2008/layout/CircularPictureCallout"/>
    <dgm:cxn modelId="{3AA938AD-07FD-4F4F-AABD-7C19FE160A49}" type="presParOf" srcId="{A2436006-DB65-42B0-B046-559E683F5A7E}" destId="{9F0790CE-93A1-4376-9040-D65C0B77FC55}" srcOrd="0" destOrd="0" presId="urn:microsoft.com/office/officeart/2008/layout/CircularPictureCallout"/>
    <dgm:cxn modelId="{0272D105-6131-41AB-BD75-91E434CCAC8D}" type="presParOf" srcId="{9F0790CE-93A1-4376-9040-D65C0B77FC55}" destId="{34DA9A64-5588-4222-B2DF-CCBE44C48C75}" srcOrd="0" destOrd="0" presId="urn:microsoft.com/office/officeart/2008/layout/CircularPictureCallout"/>
    <dgm:cxn modelId="{8F9814AE-69AA-421D-8A78-35E9FFFA2EA4}" type="presParOf" srcId="{A2436006-DB65-42B0-B046-559E683F5A7E}" destId="{0D1B6BFE-5D2B-4B54-BB95-63E79B9ECC0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C3CE8-1340-49F8-9A72-A440952251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C69A277F-0C28-4080-BCEE-3E20738E7DD4}">
      <dgm:prSet phldrT="[Текст]" custT="1"/>
      <dgm:spPr/>
      <dgm:t>
        <a:bodyPr/>
        <a:lstStyle/>
        <a:p>
          <a:r>
            <a:rPr lang="ru-RU" sz="1200" dirty="0" smtClean="0"/>
            <a:t>Плисецкая и Щедрин </a:t>
          </a:r>
          <a:endParaRPr lang="ru-RU" sz="1200" dirty="0"/>
        </a:p>
      </dgm:t>
    </dgm:pt>
    <dgm:pt modelId="{9926EC58-184A-47BE-AE73-AAE1704987C2}" type="parTrans" cxnId="{75D35E84-C38E-4646-8A17-8DA79BF3956E}">
      <dgm:prSet/>
      <dgm:spPr/>
      <dgm:t>
        <a:bodyPr/>
        <a:lstStyle/>
        <a:p>
          <a:endParaRPr lang="ru-RU"/>
        </a:p>
      </dgm:t>
    </dgm:pt>
    <dgm:pt modelId="{ED9DB6A7-834A-4982-B928-26BD11EC4A40}" type="sibTrans" cxnId="{75D35E84-C38E-4646-8A17-8DA79BF3956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55D627C4-0CF0-46D4-9A80-1D74C26F21E2}" type="pres">
      <dgm:prSet presAssocID="{7DDC3CE8-1340-49F8-9A72-A440952251CE}" presName="Name0" presStyleCnt="0">
        <dgm:presLayoutVars>
          <dgm:chMax val="7"/>
          <dgm:chPref val="7"/>
          <dgm:dir/>
        </dgm:presLayoutVars>
      </dgm:prSet>
      <dgm:spPr/>
    </dgm:pt>
    <dgm:pt modelId="{56F2B4AA-C305-4E37-B7AB-0E56E875C1C3}" type="pres">
      <dgm:prSet presAssocID="{7DDC3CE8-1340-49F8-9A72-A440952251CE}" presName="Name1" presStyleCnt="0"/>
      <dgm:spPr/>
    </dgm:pt>
    <dgm:pt modelId="{2D2BBD2D-22C0-485D-A7F6-01E9A6F6C9B8}" type="pres">
      <dgm:prSet presAssocID="{ED9DB6A7-834A-4982-B928-26BD11EC4A40}" presName="picture_1" presStyleCnt="0"/>
      <dgm:spPr/>
    </dgm:pt>
    <dgm:pt modelId="{41F1C4D1-4622-420F-97DF-7A2579D0E2D2}" type="pres">
      <dgm:prSet presAssocID="{ED9DB6A7-834A-4982-B928-26BD11EC4A40}" presName="pictureRepeatNode" presStyleLbl="alignImgPlace1" presStyleIdx="0" presStyleCnt="1" custScaleX="182727" custScaleY="168303" custLinFactNeighborX="-7390" custLinFactNeighborY="3392"/>
      <dgm:spPr/>
      <dgm:t>
        <a:bodyPr/>
        <a:lstStyle/>
        <a:p>
          <a:endParaRPr lang="ru-RU"/>
        </a:p>
      </dgm:t>
    </dgm:pt>
    <dgm:pt modelId="{1EB8B2C9-A54F-4E7E-8DC7-A3521C45049C}" type="pres">
      <dgm:prSet presAssocID="{C69A277F-0C28-4080-BCEE-3E20738E7DD4}" presName="text_1" presStyleLbl="node1" presStyleIdx="0" presStyleCnt="0" custScaleX="129419" custLinFactY="16973" custLinFactNeighborX="-26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27AD3-E681-47A8-9C88-1C917408EE34}" type="presOf" srcId="{C69A277F-0C28-4080-BCEE-3E20738E7DD4}" destId="{1EB8B2C9-A54F-4E7E-8DC7-A3521C45049C}" srcOrd="0" destOrd="0" presId="urn:microsoft.com/office/officeart/2008/layout/CircularPictureCallout"/>
    <dgm:cxn modelId="{4642CDB9-BFA8-4BD6-B401-EEBF61A0F754}" type="presOf" srcId="{ED9DB6A7-834A-4982-B928-26BD11EC4A40}" destId="{41F1C4D1-4622-420F-97DF-7A2579D0E2D2}" srcOrd="0" destOrd="0" presId="urn:microsoft.com/office/officeart/2008/layout/CircularPictureCallout"/>
    <dgm:cxn modelId="{75D35E84-C38E-4646-8A17-8DA79BF3956E}" srcId="{7DDC3CE8-1340-49F8-9A72-A440952251CE}" destId="{C69A277F-0C28-4080-BCEE-3E20738E7DD4}" srcOrd="0" destOrd="0" parTransId="{9926EC58-184A-47BE-AE73-AAE1704987C2}" sibTransId="{ED9DB6A7-834A-4982-B928-26BD11EC4A40}"/>
    <dgm:cxn modelId="{CD7ABB20-A00B-469A-B0AA-F8D4A003C618}" type="presOf" srcId="{7DDC3CE8-1340-49F8-9A72-A440952251CE}" destId="{55D627C4-0CF0-46D4-9A80-1D74C26F21E2}" srcOrd="0" destOrd="0" presId="urn:microsoft.com/office/officeart/2008/layout/CircularPictureCallout"/>
    <dgm:cxn modelId="{4310B466-DE91-4D43-ACC7-884A366D9188}" type="presParOf" srcId="{55D627C4-0CF0-46D4-9A80-1D74C26F21E2}" destId="{56F2B4AA-C305-4E37-B7AB-0E56E875C1C3}" srcOrd="0" destOrd="0" presId="urn:microsoft.com/office/officeart/2008/layout/CircularPictureCallout"/>
    <dgm:cxn modelId="{5B399BDC-2556-41B3-A809-E6B7E9AF1C39}" type="presParOf" srcId="{56F2B4AA-C305-4E37-B7AB-0E56E875C1C3}" destId="{2D2BBD2D-22C0-485D-A7F6-01E9A6F6C9B8}" srcOrd="0" destOrd="0" presId="urn:microsoft.com/office/officeart/2008/layout/CircularPictureCallout"/>
    <dgm:cxn modelId="{01EA2812-6C14-40CC-8DF0-30EE3C000063}" type="presParOf" srcId="{2D2BBD2D-22C0-485D-A7F6-01E9A6F6C9B8}" destId="{41F1C4D1-4622-420F-97DF-7A2579D0E2D2}" srcOrd="0" destOrd="0" presId="urn:microsoft.com/office/officeart/2008/layout/CircularPictureCallout"/>
    <dgm:cxn modelId="{F861A5ED-0DA1-4A61-8742-3FEB72BDCE1A}" type="presParOf" srcId="{56F2B4AA-C305-4E37-B7AB-0E56E875C1C3}" destId="{1EB8B2C9-A54F-4E7E-8DC7-A3521C45049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A9A64-5588-4222-B2DF-CCBE44C48C75}">
      <dsp:nvSpPr>
        <dsp:cNvPr id="0" name=""/>
        <dsp:cNvSpPr/>
      </dsp:nvSpPr>
      <dsp:spPr>
        <a:xfrm>
          <a:off x="90789" y="102227"/>
          <a:ext cx="1994890" cy="2019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B6BFE-5D2B-4B54-BB95-63E79B9ECC0D}">
      <dsp:nvSpPr>
        <dsp:cNvPr id="0" name=""/>
        <dsp:cNvSpPr/>
      </dsp:nvSpPr>
      <dsp:spPr>
        <a:xfrm>
          <a:off x="517141" y="1800201"/>
          <a:ext cx="794640" cy="13021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>
                  <a:lumMod val="60000"/>
                  <a:lumOff val="40000"/>
                </a:schemeClr>
              </a:solidFill>
            </a:rPr>
            <a:t>М. Бежар </a:t>
          </a:r>
          <a:endParaRPr lang="ru-RU" sz="1100" kern="1200" dirty="0">
            <a:solidFill>
              <a:schemeClr val="bg2">
                <a:lumMod val="60000"/>
                <a:lumOff val="40000"/>
              </a:schemeClr>
            </a:solidFill>
          </a:endParaRPr>
        </a:p>
      </dsp:txBody>
      <dsp:txXfrm>
        <a:off x="517141" y="1800201"/>
        <a:ext cx="794640" cy="13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C4D1-4622-420F-97DF-7A2579D0E2D2}">
      <dsp:nvSpPr>
        <dsp:cNvPr id="0" name=""/>
        <dsp:cNvSpPr/>
      </dsp:nvSpPr>
      <dsp:spPr>
        <a:xfrm>
          <a:off x="17116" y="0"/>
          <a:ext cx="2509184" cy="23111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8B2C9-A54F-4E7E-8DC7-A3521C45049C}">
      <dsp:nvSpPr>
        <dsp:cNvPr id="0" name=""/>
        <dsp:cNvSpPr/>
      </dsp:nvSpPr>
      <dsp:spPr>
        <a:xfrm>
          <a:off x="781407" y="1728191"/>
          <a:ext cx="1137385" cy="45315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Плисецкая и Щедрин </a:t>
          </a:r>
          <a:endParaRPr lang="ru-RU" sz="1200" kern="1200" dirty="0"/>
        </a:p>
      </dsp:txBody>
      <dsp:txXfrm>
        <a:off x="781407" y="1728191"/>
        <a:ext cx="1137385" cy="453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E3A968-25A4-4832-849F-616B995FD003}" type="datetimeFigureOut">
              <a:rPr lang="ru-RU" smtClean="0"/>
              <a:t>21.08.2013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9552E8-39AA-45E6-A106-A831F9A92701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openxmlformats.org/officeDocument/2006/relationships/image" Target="../media/image62.jpg"/><Relationship Id="rId18" Type="http://schemas.openxmlformats.org/officeDocument/2006/relationships/image" Target="../media/image67.jpg"/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12" Type="http://schemas.openxmlformats.org/officeDocument/2006/relationships/image" Target="../media/image61.jpg"/><Relationship Id="rId17" Type="http://schemas.openxmlformats.org/officeDocument/2006/relationships/image" Target="../media/image66.jpg"/><Relationship Id="rId2" Type="http://schemas.openxmlformats.org/officeDocument/2006/relationships/image" Target="../media/image52.jp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g"/><Relationship Id="rId11" Type="http://schemas.openxmlformats.org/officeDocument/2006/relationships/image" Target="../media/image47.jpg"/><Relationship Id="rId5" Type="http://schemas.openxmlformats.org/officeDocument/2006/relationships/image" Target="../media/image55.jpg"/><Relationship Id="rId15" Type="http://schemas.openxmlformats.org/officeDocument/2006/relationships/image" Target="../media/image64.jpg"/><Relationship Id="rId10" Type="http://schemas.openxmlformats.org/officeDocument/2006/relationships/image" Target="../media/image60.jpg"/><Relationship Id="rId4" Type="http://schemas.openxmlformats.org/officeDocument/2006/relationships/image" Target="../media/image54.jpeg"/><Relationship Id="rId9" Type="http://schemas.openxmlformats.org/officeDocument/2006/relationships/image" Target="../media/image59.jpg"/><Relationship Id="rId14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77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se-o-balete.blogspot.com/2008/08/blog-post_4402.html" TargetMode="External"/><Relationship Id="rId3" Type="http://schemas.openxmlformats.org/officeDocument/2006/relationships/image" Target="../media/image81.jpg"/><Relationship Id="rId7" Type="http://schemas.openxmlformats.org/officeDocument/2006/relationships/hyperlink" Target="http://nsu.ru/art_center/dstudio/rus/styles.htm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11" Type="http://schemas.openxmlformats.org/officeDocument/2006/relationships/image" Target="../media/image37.jpg"/><Relationship Id="rId5" Type="http://schemas.openxmlformats.org/officeDocument/2006/relationships/image" Target="../media/image83.jpeg"/><Relationship Id="rId10" Type="http://schemas.openxmlformats.org/officeDocument/2006/relationships/hyperlink" Target="http://balet-v-teatre.ru/neoklassicheskijj-balet.html" TargetMode="External"/><Relationship Id="rId4" Type="http://schemas.openxmlformats.org/officeDocument/2006/relationships/image" Target="../media/image82.png"/><Relationship Id="rId9" Type="http://schemas.openxmlformats.org/officeDocument/2006/relationships/hyperlink" Target="http://t-portal.ru/load/32-1-0-84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7.jp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69" y="337941"/>
            <a:ext cx="3254144" cy="22735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" y="908720"/>
            <a:ext cx="2310838" cy="23108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23" y="327069"/>
            <a:ext cx="7993277" cy="2301240"/>
          </a:xfrm>
        </p:spPr>
        <p:txBody>
          <a:bodyPr>
            <a:normAutofit/>
          </a:bodyPr>
          <a:lstStyle/>
          <a:p>
            <a:pPr algn="ctr"/>
            <a:endParaRPr lang="ru-RU" sz="63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5" y="1467364"/>
            <a:ext cx="4146233" cy="1025532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bg2">
                    <a:lumMod val="75000"/>
                  </a:schemeClr>
                </a:solidFill>
                <a:latin typeface="Blackadder ITC" pitchFamily="82" charset="0"/>
              </a:rPr>
              <a:t>Ballet </a:t>
            </a: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  <a:latin typeface="Blackadder ITC" pitchFamily="82" charset="0"/>
              </a:rPr>
              <a:t> </a:t>
            </a:r>
            <a:r>
              <a:rPr lang="en-US" sz="4400" b="1" i="1" dirty="0" smtClean="0">
                <a:solidFill>
                  <a:schemeClr val="bg2">
                    <a:lumMod val="75000"/>
                  </a:schemeClr>
                </a:solidFill>
                <a:latin typeface="Blackadder ITC" pitchFamily="82" charset="0"/>
              </a:rPr>
              <a:t>aujourd'hui </a:t>
            </a:r>
            <a:endParaRPr lang="ru-RU" sz="4400" b="1" i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3110663" cy="382850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50" y="3645024"/>
            <a:ext cx="2985185" cy="298518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36019"/>
            <a:ext cx="3395922" cy="28180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93" y="4480902"/>
            <a:ext cx="3026737" cy="23882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350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9" y="5420228"/>
            <a:ext cx="1929239" cy="129902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" y="1989701"/>
            <a:ext cx="2233520" cy="2233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140000">
            <a:off x="6173820" y="5106697"/>
            <a:ext cx="1470808" cy="1470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32" y="19986"/>
            <a:ext cx="2387709" cy="2017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32" y="4634984"/>
            <a:ext cx="1786767" cy="22230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32" y="1972390"/>
            <a:ext cx="1990580" cy="28967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6" y="3212289"/>
            <a:ext cx="2449307" cy="169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5134354" y="1731995"/>
            <a:ext cx="2517266" cy="18993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4864202" y="93439"/>
            <a:ext cx="2004121" cy="186791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">
            <a:off x="2094668" y="2634020"/>
            <a:ext cx="1442244" cy="2285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900000">
            <a:off x="3471693" y="2261218"/>
            <a:ext cx="2662071" cy="19965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1794347" y="1286924"/>
            <a:ext cx="2464940" cy="17058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" y="-813"/>
            <a:ext cx="2482286" cy="19515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4" y="-342667"/>
            <a:ext cx="3838008" cy="26915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1" y="4223221"/>
            <a:ext cx="3620781" cy="250577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2369506" y="4417650"/>
            <a:ext cx="2402291" cy="1662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78883" y="4156525"/>
            <a:ext cx="2669674" cy="26391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484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2072725" y="5053456"/>
            <a:ext cx="1286586" cy="182422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">
            <a:off x="7044613" y="1845790"/>
            <a:ext cx="1962164" cy="13348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00" y="0"/>
            <a:ext cx="2535875" cy="2114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809" y="188640"/>
            <a:ext cx="3456384" cy="459432"/>
          </a:xfrm>
        </p:spPr>
        <p:txBody>
          <a:bodyPr/>
          <a:lstStyle/>
          <a:p>
            <a:r>
              <a:rPr lang="ru-RU" dirty="0" smtClean="0"/>
              <a:t>Балет сегодня…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3998" y="604290"/>
            <a:ext cx="5328592" cy="5041559"/>
          </a:xfrm>
        </p:spPr>
        <p:txBody>
          <a:bodyPr/>
          <a:lstStyle/>
          <a:p>
            <a:r>
              <a:rPr lang="ru-RU" dirty="0" smtClean="0"/>
              <a:t>На данный момент в России сохраняется полная приверженность классическому балету, мало, что измелилось после Петипа и Плисецкой.</a:t>
            </a:r>
          </a:p>
          <a:p>
            <a:r>
              <a:rPr lang="ru-RU" dirty="0" smtClean="0"/>
              <a:t>Одн</a:t>
            </a:r>
            <a:r>
              <a:rPr lang="ru-RU" dirty="0"/>
              <a:t>а</a:t>
            </a:r>
            <a:r>
              <a:rPr lang="ru-RU" dirty="0" smtClean="0"/>
              <a:t>ко, многие хореографы из Европы приезжают в Россию, со своими балетами и наработками. </a:t>
            </a:r>
          </a:p>
          <a:p>
            <a:r>
              <a:rPr lang="ru-RU" dirty="0" smtClean="0"/>
              <a:t>Русские сезоны Дягилева восстанавливаются не только во Франции, но и в Америке, русским танцовщиком и художественным руководителем </a:t>
            </a:r>
            <a:r>
              <a:rPr lang="vi-VN" dirty="0" smtClean="0"/>
              <a:t>Марис</a:t>
            </a:r>
            <a:r>
              <a:rPr lang="ru-RU" dirty="0" smtClean="0"/>
              <a:t>ом</a:t>
            </a:r>
            <a:r>
              <a:rPr lang="vi-VN" dirty="0" smtClean="0"/>
              <a:t> Эдуардович Лие́па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Как сказал  еще Фокин6 « Самое красивое движение человека- это движение вперед».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Балет, продолжает свое «шествие» по миру, двигаясь вперед,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демонстрируя все новые грани….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508" cy="299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3775459"/>
            <a:ext cx="2065065" cy="30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59832"/>
            <a:ext cx="1611962" cy="239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56" y="4692733"/>
            <a:ext cx="2727204" cy="1806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8" y="2983653"/>
            <a:ext cx="2788878" cy="2200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4914" y="6577428"/>
            <a:ext cx="2399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Кадр из балета «</a:t>
            </a:r>
            <a:r>
              <a:rPr lang="ru-RU" sz="1100" dirty="0" err="1" smtClean="0"/>
              <a:t>кармен</a:t>
            </a:r>
            <a:r>
              <a:rPr lang="ru-RU" sz="1100" dirty="0" smtClean="0"/>
              <a:t>» Р. Пети </a:t>
            </a:r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92" y="5228499"/>
            <a:ext cx="2278480" cy="1474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138613" y="2904979"/>
            <a:ext cx="1977926" cy="13175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4698887" y="3000664"/>
            <a:ext cx="1686735" cy="182801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33" y="2648435"/>
            <a:ext cx="2654189" cy="33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-89863" y="3404950"/>
            <a:ext cx="4153527" cy="27809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5452945" y="-16184"/>
            <a:ext cx="3957801" cy="26996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45" y="2301458"/>
            <a:ext cx="3301473" cy="219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33" y="4217244"/>
            <a:ext cx="3901440" cy="25938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2191"/>
            <a:ext cx="6336704" cy="23218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3497" y="2141348"/>
            <a:ext cx="7020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http://intoclassics.net/news/2009-10-17-9921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en-US" dirty="0" smtClean="0">
                <a:hlinkClick r:id="rId7"/>
              </a:rPr>
              <a:t>http://nsu.ru/art_center/dstudio/rus/styles.htm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en-US" dirty="0" smtClean="0">
                <a:hlinkClick r:id="rId8"/>
              </a:rPr>
              <a:t>http://vse-o-balete.blogspot.com/2008/08/blog-post_4402.html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t-portal.ru/load/32-1-0-844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balet-v-teatre.ru/neoklassicheskijj-balet.html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687116"/>
            <a:ext cx="727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Библиографический список: </a:t>
            </a:r>
            <a:endParaRPr lang="ru-RU" sz="32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3524250" cy="332422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397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7412298" y="3292595"/>
            <a:ext cx="1660856" cy="1103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73" y="3003804"/>
            <a:ext cx="2240939" cy="1680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04" y="5096018"/>
            <a:ext cx="2474450" cy="164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2689"/>
            <a:ext cx="2592288" cy="1727517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9827"/>
          <a:stretch>
            <a:fillRect/>
          </a:stretch>
        </p:blipFill>
        <p:spPr>
          <a:xfrm>
            <a:off x="5940151" y="116632"/>
            <a:ext cx="3055627" cy="31996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7" y="116632"/>
            <a:ext cx="6552728" cy="1152128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</a:t>
            </a:r>
            <a:r>
              <a:rPr lang="fr-FR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lackadder ITC" pitchFamily="82" charset="0"/>
              </a:rPr>
              <a:t>a  manière  de  ballet </a:t>
            </a:r>
            <a:r>
              <a:rPr lang="ru-RU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 </a:t>
            </a:r>
            <a:r>
              <a:rPr lang="fr-FR" sz="4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lackadder ITC" pitchFamily="82" charset="0"/>
              </a:rPr>
              <a:t>moderne</a:t>
            </a:r>
            <a:endParaRPr lang="ru-RU" sz="48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622225"/>
            <a:ext cx="4758680" cy="396143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    </a:t>
            </a:r>
            <a:r>
              <a:rPr lang="ru-RU" sz="1600" i="1" dirty="0" smtClean="0">
                <a:latin typeface="Arial Narrow" pitchFamily="34" charset="0"/>
              </a:rPr>
              <a:t>XX </a:t>
            </a:r>
            <a:r>
              <a:rPr lang="ru-RU" sz="1600" i="1" dirty="0">
                <a:latin typeface="Arial Narrow" pitchFamily="34" charset="0"/>
              </a:rPr>
              <a:t>век значительно повлиял на развитие балетного искусства. Классический стиль постепенно начинает обрастать новыми элементами танца, изменяется и образ каждого танцора. Классический танец становится превосходным базисом для развития абсолютно другого направления в балете. Стоит отметить, что современный танец или балет в стиле модерн начал развиваться в Соединенных Штатах Америки в начале XX века. Развитие современного танца становится для известных балетмейстеров возможностью показать свое мастерство. Ведь в это время русские балетные традиции, сложенные за долгий период времени, практически не пополняются новыми элементами и не учитывают современных тенденций танцевального искусства.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7254" y="1772816"/>
            <a:ext cx="18025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Victoria Jaiani and Fabrice </a:t>
            </a:r>
            <a:r>
              <a:rPr lang="en-US" sz="11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Calmels</a:t>
            </a:r>
            <a:r>
              <a:rPr lang="en-US" sz="1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in After the Rain</a:t>
            </a:r>
            <a:endParaRPr lang="ru-RU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73" y="4359125"/>
            <a:ext cx="2861835" cy="23149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7011578" y="6363738"/>
            <a:ext cx="2132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Jennifer </a:t>
            </a:r>
            <a:r>
              <a:rPr lang="en-US" sz="1050" dirty="0" err="1"/>
              <a:t>Kronenberg</a:t>
            </a:r>
            <a:r>
              <a:rPr lang="en-US" sz="1050" dirty="0"/>
              <a:t> and Carlos Guerra in In the Night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6381328"/>
            <a:ext cx="1584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Ballet Listen </a:t>
            </a:r>
            <a:r>
              <a:rPr lang="en-US" sz="1050" dirty="0"/>
              <a:t>to Me</a:t>
            </a:r>
            <a:endParaRPr lang="ru-RU" sz="105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">
            <a:off x="5701580" y="4516059"/>
            <a:ext cx="1582884" cy="20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09655"/>
            <a:ext cx="3079658" cy="2125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6639728" y="2919576"/>
            <a:ext cx="2346721" cy="1877377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6509644" y="1541639"/>
            <a:ext cx="2456917" cy="16387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596622" y="182613"/>
            <a:ext cx="2471205" cy="17265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rPr>
              <a:t>Aureviour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 обувь сатаны!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44" y="1471625"/>
            <a:ext cx="7253768" cy="536143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1400" i="1" dirty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      </a:t>
            </a:r>
            <a:r>
              <a:rPr lang="ru-RU" sz="1400" i="1" dirty="0" smtClean="0">
                <a:latin typeface="Book Antiqua" pitchFamily="18" charset="0"/>
              </a:rPr>
              <a:t>Реакцией </a:t>
            </a:r>
            <a:r>
              <a:rPr lang="ru-RU" sz="1400" i="1" dirty="0">
                <a:latin typeface="Book Antiqua" pitchFamily="18" charset="0"/>
              </a:rPr>
              <a:t>на такой кризис стало создание балетного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стиля модерн</a:t>
            </a:r>
            <a:r>
              <a:rPr lang="ru-RU" sz="1400" i="1" dirty="0">
                <a:latin typeface="Book Antiqua" pitchFamily="18" charset="0"/>
              </a:rPr>
              <a:t>. Современное искусство танца должно было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способствовать наиболее полному выражению чувств </a:t>
            </a:r>
            <a:r>
              <a:rPr lang="ru-RU" sz="1400" i="1" dirty="0">
                <a:latin typeface="Book Antiqua" pitchFamily="18" charset="0"/>
              </a:rPr>
              <a:t>и идей автора в движениях танцоров. В соответствие с этим классические элементы балета пополняются новыми танцевальными позициями. В современном балете нет места уже классическим </a:t>
            </a:r>
            <a:r>
              <a:rPr lang="ru-RU" sz="1400" i="1" dirty="0" smtClean="0">
                <a:latin typeface="Book Antiqua" pitchFamily="18" charset="0"/>
              </a:rPr>
              <a:t>позициям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i="1" dirty="0" smtClean="0">
                <a:latin typeface="Book Antiqua" pitchFamily="18" charset="0"/>
              </a:rPr>
              <a:t> </a:t>
            </a:r>
            <a:r>
              <a:rPr lang="ru-RU" sz="1400" i="1" dirty="0">
                <a:latin typeface="Book Antiqua" pitchFamily="18" charset="0"/>
              </a:rPr>
              <a:t>ног </a:t>
            </a:r>
            <a:r>
              <a:rPr lang="ru-RU" sz="1400" i="1" dirty="0" smtClean="0">
                <a:latin typeface="Book Antiqua" pitchFamily="18" charset="0"/>
              </a:rPr>
              <a:t>и </a:t>
            </a:r>
            <a:r>
              <a:rPr lang="ru-RU" sz="1400" i="1" dirty="0">
                <a:latin typeface="Book Antiqua" pitchFamily="18" charset="0"/>
              </a:rPr>
              <a:t>рук, а на смену традиционным пачкам у балерин приходят удлиненные одежды, которые 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i="1" dirty="0" smtClean="0">
                <a:latin typeface="Book Antiqua" pitchFamily="18" charset="0"/>
              </a:rPr>
              <a:t>делают образ </a:t>
            </a:r>
            <a:r>
              <a:rPr lang="ru-RU" sz="1400" i="1" dirty="0">
                <a:latin typeface="Book Antiqua" pitchFamily="18" charset="0"/>
              </a:rPr>
              <a:t>утонченным. 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     </a:t>
            </a:r>
            <a:endParaRPr lang="ru-RU" sz="1400" b="1" i="1" dirty="0" smtClean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Современный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балет </a:t>
            </a:r>
            <a:r>
              <a:rPr lang="ru-RU" sz="1400" i="1" dirty="0">
                <a:latin typeface="Book Antiqua" pitchFamily="18" charset="0"/>
              </a:rPr>
              <a:t>отказывается от сложного выворота ног, от высоких прыжков и удлинений рук и ног. Многие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танцоры начинают выступать босиком</a:t>
            </a:r>
            <a:r>
              <a:rPr lang="ru-RU" sz="1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, </a:t>
            </a:r>
            <a:r>
              <a:rPr lang="ru-RU" sz="1400" i="1" dirty="0">
                <a:latin typeface="Book Antiqua" pitchFamily="18" charset="0"/>
              </a:rPr>
              <a:t>а пуанты и пачки не являются основной одеждой балерины. 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en-US" sz="1400" i="1" dirty="0">
                <a:latin typeface="Book Antiqua" pitchFamily="18" charset="0"/>
              </a:rPr>
              <a:t> </a:t>
            </a:r>
            <a:r>
              <a:rPr lang="en-US" sz="1400" i="1" dirty="0" smtClean="0">
                <a:latin typeface="Book Antiqua" pitchFamily="18" charset="0"/>
              </a:rPr>
              <a:t>     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Современный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балет основывается не на сольных партиях отдельных танцоров, на парном выступлении</a:t>
            </a:r>
            <a:r>
              <a:rPr lang="ru-RU" sz="1400" i="1" dirty="0">
                <a:latin typeface="Book Antiqua" pitchFamily="18" charset="0"/>
              </a:rPr>
              <a:t>. Кроме того, современный балетный танец, благодаря определенной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свободе движения и танца, не стесненной многочисленными правилами</a:t>
            </a:r>
            <a:r>
              <a:rPr lang="ru-RU" sz="1400" i="1" dirty="0">
                <a:latin typeface="Book Antiqua" pitchFamily="18" charset="0"/>
              </a:rPr>
              <a:t>, позволяет увлечься балетом уже в зрелом возрасте. </a:t>
            </a:r>
            <a:endParaRPr lang="ru-RU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i="1" dirty="0">
                <a:latin typeface="Book Antiqua" pitchFamily="18" charset="0"/>
              </a:rPr>
              <a:t> </a:t>
            </a:r>
            <a:r>
              <a:rPr lang="ru-RU" sz="1400" i="1" dirty="0" smtClean="0">
                <a:latin typeface="Book Antiqua" pitchFamily="18" charset="0"/>
              </a:rPr>
              <a:t>       </a:t>
            </a:r>
          </a:p>
          <a:p>
            <a:pPr marL="36576" indent="0">
              <a:buNone/>
            </a:pPr>
            <a:r>
              <a:rPr lang="ru-RU" sz="1400" i="1" dirty="0" smtClean="0">
                <a:latin typeface="Book Antiqua" pitchFamily="18" charset="0"/>
              </a:rPr>
              <a:t>       Ведь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танец в стиле модерн не требует отличной техники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,</a:t>
            </a:r>
            <a:r>
              <a:rPr lang="ru-RU" sz="1400" i="1" dirty="0">
                <a:latin typeface="Book Antiqua" pitchFamily="18" charset="0"/>
              </a:rPr>
              <a:t> в нем главное – природная пластика тела, позволяющая выполнять сложные движения. В последнее время современный балет получил широкое распространение. Различные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элементы классического балета гармонично сочетаются с новыми танцевальными движениями</a:t>
            </a:r>
            <a:r>
              <a:rPr lang="ru-RU" sz="1400" i="1" dirty="0">
                <a:latin typeface="Book Antiqua" pitchFamily="18" charset="0"/>
              </a:rPr>
              <a:t>, что дает свободу вариаций </a:t>
            </a:r>
            <a:r>
              <a:rPr lang="ru-RU" sz="1400" i="1" dirty="0" smtClean="0">
                <a:latin typeface="Book Antiqua" pitchFamily="18" charset="0"/>
              </a:rPr>
              <a:t>и</a:t>
            </a:r>
            <a:r>
              <a:rPr lang="en-US" sz="1400" i="1" dirty="0" smtClean="0">
                <a:latin typeface="Book Antiqua" pitchFamily="18" charset="0"/>
              </a:rPr>
              <a:t> </a:t>
            </a:r>
            <a:r>
              <a:rPr lang="ru-RU" sz="1400" i="1" dirty="0" smtClean="0">
                <a:latin typeface="Book Antiqua" pitchFamily="18" charset="0"/>
              </a:rPr>
              <a:t>комбинаций</a:t>
            </a:r>
            <a:r>
              <a:rPr lang="ru-RU" sz="1400" i="1" dirty="0">
                <a:latin typeface="Book Antiqua" pitchFamily="18" charset="0"/>
              </a:rPr>
              <a:t>, а это придает 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i="1" dirty="0" smtClean="0">
                <a:latin typeface="Book Antiqua" pitchFamily="18" charset="0"/>
              </a:rPr>
              <a:t>танцу </a:t>
            </a:r>
            <a:r>
              <a:rPr lang="ru-RU" sz="1400" i="1" dirty="0">
                <a:latin typeface="Book Antiqua" pitchFamily="18" charset="0"/>
              </a:rPr>
              <a:t>особую выразительность. </a:t>
            </a:r>
            <a:endParaRPr lang="en-US" sz="1400" i="1" dirty="0" smtClean="0">
              <a:latin typeface="Book Antiqua" pitchFamily="18" charset="0"/>
            </a:endParaRPr>
          </a:p>
          <a:p>
            <a:pPr marL="36576" indent="0">
              <a:buNone/>
            </a:pP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Современный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балет – это,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прежде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</a:rPr>
              <a:t>всего, танец эксперимента.</a:t>
            </a:r>
          </a:p>
          <a:p>
            <a:pPr marL="36576" indent="0">
              <a:buNone/>
            </a:pPr>
            <a:r>
              <a:rPr lang="en-US" sz="1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      </a:t>
            </a:r>
            <a:endParaRPr lang="ru-RU" sz="1400" b="1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2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r="9024"/>
          <a:stretch>
            <a:fillRect/>
          </a:stretch>
        </p:blipFill>
        <p:spPr>
          <a:xfrm>
            <a:off x="107504" y="226357"/>
            <a:ext cx="2832550" cy="25922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47" y="0"/>
            <a:ext cx="3314732" cy="19888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1" y="5796"/>
            <a:ext cx="5464999" cy="1224136"/>
          </a:xfrm>
        </p:spPr>
        <p:txBody>
          <a:bodyPr>
            <a:noAutofit/>
          </a:bodyPr>
          <a:lstStyle/>
          <a:p>
            <a:pPr algn="r"/>
            <a:r>
              <a:rPr lang="en-US" sz="4400" i="1" dirty="0" smtClean="0">
                <a:latin typeface="Blackadder ITC" pitchFamily="82" charset="0"/>
              </a:rPr>
              <a:t>Neo </a:t>
            </a:r>
            <a:r>
              <a:rPr lang="en-US" sz="4400" i="1" dirty="0">
                <a:latin typeface="Blackadder ITC" pitchFamily="82" charset="0"/>
              </a:rPr>
              <a:t>Ballet </a:t>
            </a:r>
            <a:r>
              <a:rPr lang="ru-RU" sz="4400" i="1" dirty="0" smtClean="0">
                <a:latin typeface="Blackadder ITC" pitchFamily="82" charset="0"/>
              </a:rPr>
              <a:t> </a:t>
            </a:r>
            <a:r>
              <a:rPr lang="en-US" sz="4400" i="1" dirty="0" smtClean="0">
                <a:latin typeface="Blackadder ITC" pitchFamily="82" charset="0"/>
              </a:rPr>
              <a:t>classique</a:t>
            </a:r>
            <a:endParaRPr lang="ru-RU" sz="4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1591000"/>
            <a:ext cx="6480720" cy="3528392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ru-RU" sz="1400" dirty="0" smtClean="0"/>
              <a:t>На </a:t>
            </a:r>
            <a:r>
              <a:rPr lang="ru-RU" sz="1400" dirty="0"/>
              <a:t>смену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традиционному классическому балету </a:t>
            </a:r>
            <a:r>
              <a:rPr lang="ru-RU" sz="1400" dirty="0"/>
              <a:t>приходит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неоклассический балет</a:t>
            </a:r>
            <a:r>
              <a:rPr lang="ru-RU" sz="1400" dirty="0"/>
              <a:t>, который далеко не отдаляется от наработок предшествующего стиля, однако постоянно находится в поиске нового воплощения танца.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Неоклассический балет использует туже терминологию и ту же технику</a:t>
            </a:r>
            <a:r>
              <a:rPr lang="ru-RU" sz="1400" dirty="0"/>
              <a:t>, что и классический танец. </a:t>
            </a:r>
            <a:r>
              <a:rPr lang="en-US" sz="1400" dirty="0" smtClean="0"/>
              <a:t>            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en-US" sz="1400" dirty="0" smtClean="0"/>
              <a:t>  </a:t>
            </a:r>
            <a:r>
              <a:rPr lang="ru-RU" sz="1400" dirty="0" smtClean="0"/>
              <a:t>Отличительной </a:t>
            </a:r>
            <a:r>
              <a:rPr lang="ru-RU" sz="1400" dirty="0"/>
              <a:t>же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особенностью неоклассического балета</a:t>
            </a:r>
            <a:r>
              <a:rPr lang="ru-RU" sz="1400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400" dirty="0"/>
              <a:t>является то, что этот стиль в своих танцевальных постановках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более стремительный и быстрый</a:t>
            </a:r>
            <a:r>
              <a:rPr lang="ru-RU" sz="1400" dirty="0"/>
              <a:t>. У танцора просто не остается времени на то, чтобы продумать свой поворот или прыжок, в этом балетном </a:t>
            </a:r>
            <a:r>
              <a:rPr lang="ru-RU" sz="1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стиле все движения должны быть заранее отточены.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" y="5286504"/>
            <a:ext cx="1979712" cy="1320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6586427"/>
            <a:ext cx="207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Кадры из балета </a:t>
            </a:r>
            <a:r>
              <a:rPr lang="ru-RU" sz="1050" dirty="0" err="1" smtClean="0"/>
              <a:t>И.Килиана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96659" y="120142"/>
            <a:ext cx="1633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Кадр из балета Дуато 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6" y="3355196"/>
            <a:ext cx="2000424" cy="1965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272" y="3101280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Jiri </a:t>
            </a:r>
            <a:r>
              <a:rPr lang="en-US" sz="1050" dirty="0" err="1" smtClean="0"/>
              <a:t>Kylian</a:t>
            </a:r>
            <a:r>
              <a:rPr lang="en-US" sz="1050" dirty="0" smtClean="0"/>
              <a:t> - Sleepless</a:t>
            </a:r>
            <a:endParaRPr lang="ru-RU" sz="10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4" y="4664606"/>
            <a:ext cx="2738586" cy="21908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7119" y="4393553"/>
            <a:ext cx="2415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Por</a:t>
            </a:r>
            <a:r>
              <a:rPr lang="en-US" sz="1100" dirty="0" smtClean="0"/>
              <a:t>-</a:t>
            </a:r>
            <a:r>
              <a:rPr lang="en-US" sz="1100" dirty="0" err="1" smtClean="0"/>
              <a:t>Vos</a:t>
            </a:r>
            <a:r>
              <a:rPr lang="en-US" sz="1100" dirty="0" smtClean="0"/>
              <a:t>-photo-by-</a:t>
            </a:r>
            <a:r>
              <a:rPr lang="en-US" sz="1100" dirty="0" err="1" smtClean="0"/>
              <a:t>Sharen</a:t>
            </a:r>
            <a:r>
              <a:rPr lang="en-US" sz="1100" dirty="0" smtClean="0"/>
              <a:t>-Bradford</a:t>
            </a:r>
            <a:endParaRPr lang="ru-RU" sz="11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99" y="4524358"/>
            <a:ext cx="2331116" cy="233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924816" y="4267104"/>
            <a:ext cx="2630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Robert Curran and </a:t>
            </a:r>
            <a:r>
              <a:rPr lang="en-US" sz="1000" dirty="0" err="1" smtClean="0"/>
              <a:t>Kirsty</a:t>
            </a:r>
            <a:r>
              <a:rPr lang="en-US" sz="1000" dirty="0" smtClean="0"/>
              <a:t> Martin in </a:t>
            </a:r>
            <a:r>
              <a:rPr lang="en-US" sz="1000" dirty="0" err="1" smtClean="0"/>
              <a:t>Manon</a:t>
            </a:r>
            <a:endParaRPr lang="ru-RU" sz="1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7" y="4126612"/>
            <a:ext cx="2111851" cy="259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98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4681884" y="304168"/>
            <a:ext cx="2165515" cy="1624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" y="64225"/>
            <a:ext cx="2698902" cy="18015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45" y="1628800"/>
            <a:ext cx="2165226" cy="21652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7016196" y="3635977"/>
            <a:ext cx="1779177" cy="2874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6619891" y="268123"/>
            <a:ext cx="2293229" cy="1391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" y="5157192"/>
            <a:ext cx="2561004" cy="162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8730"/>
            <a:ext cx="5400600" cy="118728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rPr>
              <a:t>Accompagnement  musical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92" y="1628800"/>
            <a:ext cx="7702964" cy="489654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500" i="1" dirty="0">
                <a:latin typeface="Arial Narrow" pitchFamily="34" charset="0"/>
              </a:rPr>
              <a:t>Меняется и музыкальное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сопровождение неоклассического балета</a:t>
            </a:r>
            <a:r>
              <a:rPr lang="ru-RU" sz="1500" i="1" dirty="0">
                <a:latin typeface="Arial Narrow" pitchFamily="34" charset="0"/>
              </a:rPr>
              <a:t>. На смену размеренного темпа музыки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приходит ритмичность</a:t>
            </a:r>
            <a:r>
              <a:rPr lang="ru-RU" sz="1500" i="1" dirty="0">
                <a:latin typeface="Arial Narrow" pitchFamily="34" charset="0"/>
              </a:rPr>
              <a:t>. Все эти нововведения требуют от танцора высокого мастерства и техничности. Постановки танца в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неоклассическом балете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 </a:t>
            </a:r>
            <a:r>
              <a:rPr lang="ru-RU" sz="1500" i="1" dirty="0">
                <a:latin typeface="Arial Narrow" pitchFamily="34" charset="0"/>
              </a:rPr>
              <a:t>гораздо сложнее, они насыщены сложными элементами. Неоклассический стиль в балете, прежде всего, связан с именем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Джорджа Баланчина</a:t>
            </a:r>
            <a:r>
              <a:rPr lang="ru-RU" sz="1500" i="1" dirty="0">
                <a:latin typeface="Arial Narrow" pitchFamily="34" charset="0"/>
              </a:rPr>
              <a:t>, который в XX веке на основе классической техники создал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абсолютно новое направление в балетном искусстве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. </a:t>
            </a:r>
            <a:r>
              <a:rPr lang="ru-RU" sz="1500" i="1" dirty="0">
                <a:latin typeface="Arial Narrow" pitchFamily="34" charset="0"/>
              </a:rPr>
              <a:t>Он в первую очередь делает ставку на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мастерство танцора. </a:t>
            </a:r>
            <a:endParaRPr lang="ru-RU" sz="1500" b="1" i="1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 Narrow" pitchFamily="34" charset="0"/>
            </a:endParaRPr>
          </a:p>
          <a:p>
            <a:pPr marL="36576" indent="0" algn="ctr">
              <a:buNone/>
            </a:pPr>
            <a:endParaRPr lang="ru-RU" sz="1500" i="1" dirty="0">
              <a:latin typeface="Arial Narrow" pitchFamily="34" charset="0"/>
            </a:endParaRPr>
          </a:p>
          <a:p>
            <a:pPr marL="36576" indent="0" algn="ctr">
              <a:buNone/>
            </a:pPr>
            <a:r>
              <a:rPr lang="ru-RU" sz="1500" i="1" dirty="0" smtClean="0">
                <a:latin typeface="Arial Narrow" pitchFamily="34" charset="0"/>
              </a:rPr>
              <a:t>При </a:t>
            </a:r>
            <a:r>
              <a:rPr lang="ru-RU" sz="1500" i="1" dirty="0">
                <a:latin typeface="Arial Narrow" pitchFamily="34" charset="0"/>
              </a:rPr>
              <a:t>этом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для </a:t>
            </a:r>
            <a:r>
              <a:rPr lang="ru-RU" sz="15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</a:rPr>
              <a:t>Баланчина</a:t>
            </a:r>
            <a:r>
              <a:rPr lang="ru-RU" sz="1500" i="1" dirty="0">
                <a:latin typeface="Arial Narrow" pitchFamily="34" charset="0"/>
              </a:rPr>
              <a:t> является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не важным сюжет балетного произведения</a:t>
            </a:r>
            <a:r>
              <a:rPr lang="ru-RU" sz="1500" b="1" i="1" dirty="0">
                <a:latin typeface="Arial Narrow" pitchFamily="34" charset="0"/>
              </a:rPr>
              <a:t>. </a:t>
            </a:r>
            <a:r>
              <a:rPr lang="ru-RU" sz="1500" i="1" dirty="0">
                <a:latin typeface="Arial Narrow" pitchFamily="34" charset="0"/>
              </a:rPr>
              <a:t>Большие классические балетные спектакли заменяются 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маленькими бессюжетными </a:t>
            </a:r>
            <a:r>
              <a:rPr lang="ru-RU" sz="1500" i="1" dirty="0">
                <a:latin typeface="Arial Narrow" pitchFamily="34" charset="0"/>
              </a:rPr>
              <a:t>постановками. И если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классический балет 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базируется на сольных выступлениях, </a:t>
            </a:r>
            <a:r>
              <a:rPr lang="ru-RU" sz="1500" i="1" dirty="0">
                <a:latin typeface="Arial Narrow" pitchFamily="34" charset="0"/>
              </a:rPr>
              <a:t>то в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неоклассическом стиле </a:t>
            </a:r>
            <a:r>
              <a:rPr lang="ru-RU" sz="1500" i="1" dirty="0">
                <a:latin typeface="Arial Narrow" pitchFamily="34" charset="0"/>
              </a:rPr>
              <a:t>постановки имеют 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массовый характер</a:t>
            </a:r>
            <a:r>
              <a:rPr lang="ru-RU" sz="1500" i="1" dirty="0">
                <a:latin typeface="Arial Narrow" pitchFamily="34" charset="0"/>
              </a:rPr>
              <a:t>. </a:t>
            </a:r>
            <a:endParaRPr lang="ru-RU" sz="1500" i="1" dirty="0" smtClean="0">
              <a:latin typeface="Arial Narrow" pitchFamily="34" charset="0"/>
            </a:endParaRPr>
          </a:p>
          <a:p>
            <a:pPr marL="36576" indent="0" algn="ctr">
              <a:buNone/>
            </a:pPr>
            <a:endParaRPr lang="ru-RU" sz="1500" b="1" i="1" dirty="0">
              <a:latin typeface="Arial Narrow" pitchFamily="34" charset="0"/>
            </a:endParaRPr>
          </a:p>
          <a:p>
            <a:pPr marL="36576" indent="0" algn="ctr">
              <a:buNone/>
            </a:pPr>
            <a:r>
              <a:rPr lang="ru-RU" sz="15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Стиль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Баланчина </a:t>
            </a:r>
            <a:r>
              <a:rPr lang="ru-RU" sz="1500" i="1" dirty="0">
                <a:latin typeface="Arial Narrow" pitchFamily="34" charset="0"/>
              </a:rPr>
              <a:t>становится ведущим в XX веке. Он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нарушает многие каноны классического балета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, </a:t>
            </a:r>
            <a:r>
              <a:rPr lang="ru-RU" sz="1500" i="1" dirty="0">
                <a:latin typeface="Arial Narrow" pitchFamily="34" charset="0"/>
              </a:rPr>
              <a:t>балетмейстер не стремиться наполнить свои произведения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драматическими моментами</a:t>
            </a:r>
            <a:r>
              <a:rPr lang="ru-RU" sz="1500" i="1" dirty="0">
                <a:latin typeface="Arial Narrow" pitchFamily="34" charset="0"/>
              </a:rPr>
              <a:t>, выразительными пантомимами. В неоклассическом балете на первом месте танец во всех его технических проявлениях.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Неоклассический балет </a:t>
            </a:r>
            <a:r>
              <a:rPr lang="ru-RU" sz="1500" i="1" dirty="0">
                <a:latin typeface="Arial Narrow" pitchFamily="34" charset="0"/>
              </a:rPr>
              <a:t>получил широкое распространение именно в </a:t>
            </a:r>
            <a:r>
              <a:rPr lang="ru-RU" sz="15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Соединенных Штатах Америки</a:t>
            </a:r>
            <a:r>
              <a:rPr lang="ru-RU" sz="1500" i="1" dirty="0">
                <a:latin typeface="Arial Narrow" pitchFamily="34" charset="0"/>
              </a:rPr>
              <a:t>, где можно было отойти от классических правил и создать совершенно </a:t>
            </a:r>
            <a:r>
              <a:rPr lang="ru-RU" sz="15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</a:rPr>
              <a:t>уникальный танец.</a:t>
            </a:r>
          </a:p>
        </p:txBody>
      </p:sp>
    </p:spTree>
    <p:extLst>
      <p:ext uri="{BB962C8B-B14F-4D97-AF65-F5344CB8AC3E}">
        <p14:creationId xmlns:p14="http://schemas.microsoft.com/office/powerpoint/2010/main" val="2374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320000">
            <a:off x="2596386" y="2813671"/>
            <a:ext cx="1754426" cy="2193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0" y="804053"/>
            <a:ext cx="2090895" cy="2074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80000">
            <a:off x="4520584" y="564777"/>
            <a:ext cx="2701561" cy="1519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151931" y="343220"/>
            <a:ext cx="2558767" cy="19210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99" y="19194"/>
            <a:ext cx="2432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168116" y="4380614"/>
            <a:ext cx="1796172" cy="2155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2" y="116632"/>
            <a:ext cx="6202282" cy="9126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Баланчин и музыка в танце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76670" y="1412776"/>
            <a:ext cx="572412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sz="1400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                     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 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1924 году Д. Баланчин гастролировал в Германии </a:t>
            </a:r>
            <a:r>
              <a:rPr lang="ru-RU" dirty="0"/>
              <a:t>в составе группы артистов, которые </a:t>
            </a:r>
            <a:endParaRPr lang="ru-RU" dirty="0" smtClean="0"/>
          </a:p>
          <a:p>
            <a:pPr algn="ctr"/>
            <a:r>
              <a:rPr lang="ru-RU" dirty="0" smtClean="0"/>
              <a:t>                         в </a:t>
            </a:r>
            <a:r>
              <a:rPr lang="ru-RU" dirty="0"/>
              <a:t>том же году были приняты в труппу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«Русский Балет Сергея Павловича Дягилева». 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Здесь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Баланчин сочинил в 1925-1929 годах десять балетов </a:t>
            </a:r>
            <a:r>
              <a:rPr lang="ru-RU" dirty="0"/>
              <a:t>и танцы во многих операх </a:t>
            </a:r>
            <a:r>
              <a:rPr lang="ru-RU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театра Монте-Карло. </a:t>
            </a:r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b="1" i="1" dirty="0" smtClean="0">
                <a:solidFill>
                  <a:schemeClr val="bg1"/>
                </a:solidFill>
              </a:rPr>
              <a:t>Среди </a:t>
            </a:r>
            <a:r>
              <a:rPr lang="ru-RU" b="1" i="1" dirty="0">
                <a:solidFill>
                  <a:schemeClr val="bg1"/>
                </a:solidFill>
              </a:rPr>
              <a:t>работ </a:t>
            </a:r>
            <a:r>
              <a:rPr lang="ru-RU" dirty="0"/>
              <a:t>этого периода — спектакли разных жанров: грубоватый </a:t>
            </a:r>
            <a:r>
              <a:rPr lang="ru-RU" b="1" dirty="0">
                <a:solidFill>
                  <a:schemeClr val="bg1"/>
                </a:solidFill>
              </a:rPr>
              <a:t>фарс «</a:t>
            </a:r>
            <a:r>
              <a:rPr lang="ru-RU" b="1" dirty="0" err="1">
                <a:solidFill>
                  <a:schemeClr val="bg1"/>
                </a:solidFill>
              </a:rPr>
              <a:t>Барабау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ru-RU" dirty="0"/>
              <a:t>(музыка В. </a:t>
            </a:r>
            <a:r>
              <a:rPr lang="ru-RU" dirty="0" err="1"/>
              <a:t>Риети</a:t>
            </a:r>
            <a:r>
              <a:rPr lang="ru-RU" dirty="0"/>
              <a:t>, 1925), спектакль, стилизованный под </a:t>
            </a:r>
            <a:r>
              <a:rPr lang="ru-RU" b="1" i="1" dirty="0">
                <a:solidFill>
                  <a:schemeClr val="bg1"/>
                </a:solidFill>
              </a:rPr>
              <a:t>английскую пантомиму </a:t>
            </a:r>
            <a:r>
              <a:rPr lang="ru-RU" dirty="0"/>
              <a:t>«Триумф Нептуна» [музыка Лорда </a:t>
            </a:r>
            <a:r>
              <a:rPr lang="ru-RU" dirty="0" err="1"/>
              <a:t>Бернерса</a:t>
            </a:r>
            <a:r>
              <a:rPr lang="ru-RU" dirty="0"/>
              <a:t> (Дж. Х. </a:t>
            </a:r>
            <a:r>
              <a:rPr lang="ru-RU" b="1" i="1" dirty="0" err="1">
                <a:solidFill>
                  <a:schemeClr val="bg1"/>
                </a:solidFill>
              </a:rPr>
              <a:t>Турвит</a:t>
            </a:r>
            <a:r>
              <a:rPr lang="ru-RU" b="1" i="1" dirty="0">
                <a:solidFill>
                  <a:schemeClr val="bg1"/>
                </a:solidFill>
              </a:rPr>
              <a:t>-Уилсон), </a:t>
            </a:r>
            <a:r>
              <a:rPr lang="ru-RU" dirty="0"/>
              <a:t>1926], конструктивный балет «Кошка» французского композитора Анри </a:t>
            </a:r>
            <a:r>
              <a:rPr lang="ru-RU" dirty="0" err="1"/>
              <a:t>Соге</a:t>
            </a:r>
            <a:r>
              <a:rPr lang="ru-RU" dirty="0"/>
              <a:t> (1927) и др</a:t>
            </a:r>
            <a:r>
              <a:rPr lang="ru-RU" dirty="0" smtClean="0"/>
              <a:t>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В </a:t>
            </a:r>
            <a:r>
              <a:rPr lang="ru-RU" b="1" dirty="0"/>
              <a:t>поставленном им балете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«Блудный сын» </a:t>
            </a:r>
            <a:r>
              <a:rPr lang="ru-RU" b="1" dirty="0"/>
              <a:t>Сергея Сергеевича Прокофьева (1929) ощущалось влияние Всеволода </a:t>
            </a:r>
            <a:r>
              <a:rPr lang="ru-RU" b="1" dirty="0" err="1"/>
              <a:t>Эмильевича</a:t>
            </a:r>
            <a:r>
              <a:rPr lang="ru-RU" b="1" dirty="0"/>
              <a:t> Мейерхольда, балетмейстера и режиссера Н. М. </a:t>
            </a:r>
            <a:r>
              <a:rPr lang="ru-RU" b="1" dirty="0" err="1"/>
              <a:t>Фореггера</a:t>
            </a:r>
            <a:r>
              <a:rPr lang="ru-RU" b="1" dirty="0"/>
              <a:t>, Касьяна </a:t>
            </a:r>
            <a:r>
              <a:rPr lang="ru-RU" dirty="0"/>
              <a:t>Ярославовича </a:t>
            </a:r>
            <a:r>
              <a:rPr lang="ru-RU" dirty="0" err="1"/>
              <a:t>Голейзовского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Впервые </a:t>
            </a:r>
            <a:r>
              <a:rPr lang="ru-RU" dirty="0"/>
              <a:t>черты будущего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«стиля Баланчина» </a:t>
            </a:r>
            <a:r>
              <a:rPr lang="ru-RU" dirty="0"/>
              <a:t>выявились в балете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«Аполлон Мусагет»,</a:t>
            </a:r>
            <a:r>
              <a:rPr lang="ru-RU" b="1" i="1" dirty="0"/>
              <a:t> </a:t>
            </a:r>
            <a:r>
              <a:rPr lang="ru-RU" dirty="0"/>
              <a:t>в котором хореограф обратился к академическому классическому танцу, обновляя и обогащая его для адекватного раскрытия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неоклассицистской партитуры  Игоря Федоровича Стравинского.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1662832" y="4263367"/>
            <a:ext cx="1677277" cy="2389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264508" y="2192093"/>
            <a:ext cx="2375018" cy="22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250998" y="3818776"/>
            <a:ext cx="2517465" cy="1668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896277" y="568332"/>
            <a:ext cx="2020408" cy="2827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93768"/>
          </a:xfrm>
        </p:spPr>
        <p:txBody>
          <a:bodyPr/>
          <a:lstStyle/>
          <a:p>
            <a:pPr algn="ctr"/>
            <a:r>
              <a:rPr lang="ru-RU" i="1" dirty="0"/>
              <a:t>Мне не интересно, как люди двигаются, мне интересно, что ими </a:t>
            </a:r>
            <a:r>
              <a:rPr lang="ru-RU" i="1" dirty="0" smtClean="0"/>
              <a:t>движет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1052736"/>
            <a:ext cx="6048672" cy="25922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танцор стремится показать, что гравитации нет, то это балет. </a:t>
            </a: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танцор стремится показать, что гравитация его гнетет, то это модерн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   </a:t>
            </a:r>
            <a:r>
              <a:rPr lang="ru-RU" b="1" i="1" dirty="0" smtClean="0"/>
              <a:t>Танец </a:t>
            </a:r>
            <a:r>
              <a:rPr lang="ru-RU" b="1" i="1" dirty="0"/>
              <a:t>модерн </a:t>
            </a:r>
            <a:r>
              <a:rPr lang="ru-RU" dirty="0"/>
              <a:t>— направление в танцевальном искусстве, появившееся в начале XX века как результат ухода от строгих норм балета, в пользу творческой свободы хореографов.</a:t>
            </a:r>
          </a:p>
          <a:p>
            <a:endParaRPr lang="ru-RU" dirty="0"/>
          </a:p>
          <a:p>
            <a:r>
              <a:rPr lang="en-US" dirty="0" smtClean="0"/>
              <a:t>      </a:t>
            </a:r>
            <a:r>
              <a:rPr lang="ru-RU" dirty="0" smtClean="0"/>
              <a:t>От </a:t>
            </a:r>
            <a:r>
              <a:rPr lang="ru-RU" b="1" i="1" dirty="0"/>
              <a:t>балета </a:t>
            </a:r>
            <a:r>
              <a:rPr lang="ru-RU" dirty="0"/>
              <a:t>отталкивался </a:t>
            </a:r>
            <a:r>
              <a:rPr lang="ru-RU" b="1" i="1" dirty="0"/>
              <a:t>свободный танец</a:t>
            </a:r>
            <a:r>
              <a:rPr lang="ru-RU" dirty="0"/>
              <a:t>, создателей которого интересовала не столько новая техника танца или хореография, сколько танец как особая философия, способная изменить жизнь. Это возникшее в начале XX века движение (родоначальницей пластического балета считается </a:t>
            </a:r>
            <a:r>
              <a:rPr lang="ru-RU" b="1" i="1" dirty="0"/>
              <a:t>Айседора Дункан</a:t>
            </a:r>
            <a:r>
              <a:rPr lang="ru-RU" dirty="0"/>
              <a:t>) служило истоком многих направлений </a:t>
            </a:r>
            <a:r>
              <a:rPr lang="ru-RU" b="1" i="1" dirty="0"/>
              <a:t>современного танца и дало импульс реформе самого балета.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31912" y="2407323"/>
            <a:ext cx="1944464" cy="19444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5058139"/>
            <a:ext cx="2699792" cy="1799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457" y="4653136"/>
            <a:ext cx="6572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        </a:t>
            </a:r>
            <a:endParaRPr lang="en-US" sz="1100" dirty="0" smtClean="0"/>
          </a:p>
          <a:p>
            <a:r>
              <a:rPr lang="ru-RU" sz="1100" dirty="0" smtClean="0"/>
              <a:t> </a:t>
            </a:r>
          </a:p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/>
              <a:t> </a:t>
            </a:r>
            <a:r>
              <a:rPr lang="ru-RU" sz="1100" dirty="0" smtClean="0"/>
              <a:t>     Спектакль "Кафе Мюллер", </a:t>
            </a:r>
            <a:r>
              <a:rPr lang="ru-RU" sz="1100" b="1" i="1" dirty="0" smtClean="0">
                <a:solidFill>
                  <a:schemeClr val="bg1"/>
                </a:solidFill>
              </a:rPr>
              <a:t>поставленный в 1978 году, основан на личных детских и юношеских воспоминаниях хореографа. Действие происходит в пустом кафе, где люди, </a:t>
            </a:r>
            <a:r>
              <a:rPr lang="ru-RU" sz="1100" dirty="0" smtClean="0"/>
              <a:t>которые потеряли надежду и способность любить, одиноки. Именно это одиночество и танцует </a:t>
            </a:r>
            <a:r>
              <a:rPr lang="ru-RU" sz="1100" b="1" i="1" dirty="0" err="1" smtClean="0">
                <a:solidFill>
                  <a:schemeClr val="bg1"/>
                </a:solidFill>
              </a:rPr>
              <a:t>Пина</a:t>
            </a:r>
            <a:r>
              <a:rPr lang="ru-RU" sz="1100" b="1" i="1" dirty="0" smtClean="0">
                <a:solidFill>
                  <a:schemeClr val="bg1"/>
                </a:solidFill>
              </a:rPr>
              <a:t> </a:t>
            </a:r>
            <a:r>
              <a:rPr lang="ru-RU" sz="1100" b="1" i="1" dirty="0" err="1" smtClean="0">
                <a:solidFill>
                  <a:schemeClr val="bg1"/>
                </a:solidFill>
              </a:rPr>
              <a:t>Бауш</a:t>
            </a:r>
            <a:r>
              <a:rPr lang="ru-RU" sz="1100" dirty="0" smtClean="0"/>
              <a:t>. Танец становится лишь одним из средств выражения внутреннего мира человека и его переживаний. Артисты </a:t>
            </a:r>
            <a:r>
              <a:rPr lang="ru-RU" sz="1100" dirty="0" err="1" smtClean="0"/>
              <a:t>вуппертальского</a:t>
            </a:r>
            <a:r>
              <a:rPr lang="ru-RU" sz="1100" dirty="0" smtClean="0"/>
              <a:t> </a:t>
            </a:r>
            <a:r>
              <a:rPr lang="ru-RU" sz="1100" b="1" i="1" dirty="0" err="1" smtClean="0">
                <a:solidFill>
                  <a:schemeClr val="bg1"/>
                </a:solidFill>
              </a:rPr>
              <a:t>Танцтеатра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smtClean="0"/>
              <a:t>рассказывают с помощью танца истории о себе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100" b="1" i="1" dirty="0" smtClean="0">
                <a:solidFill>
                  <a:schemeClr val="bg1"/>
                </a:solidFill>
              </a:rPr>
              <a:t>"Мне не интересно, как люди двигаются, мне интересно, что ими движет</a:t>
            </a:r>
            <a:r>
              <a:rPr lang="ru-RU" sz="1100" dirty="0" smtClean="0">
                <a:solidFill>
                  <a:schemeClr val="bg1"/>
                </a:solidFill>
              </a:rPr>
              <a:t>",- </a:t>
            </a:r>
            <a:r>
              <a:rPr lang="ru-RU" sz="1100" dirty="0" smtClean="0"/>
              <a:t>эта фраза </a:t>
            </a:r>
            <a:r>
              <a:rPr lang="ru-RU" sz="1100" dirty="0" err="1" smtClean="0"/>
              <a:t>Пины</a:t>
            </a:r>
            <a:r>
              <a:rPr lang="ru-RU" sz="1100" dirty="0" smtClean="0"/>
              <a:t> </a:t>
            </a:r>
            <a:r>
              <a:rPr lang="ru-RU" sz="1100" dirty="0" err="1" smtClean="0"/>
              <a:t>Бауш</a:t>
            </a:r>
            <a:r>
              <a:rPr lang="ru-RU" sz="1100" dirty="0" smtClean="0"/>
              <a:t> стала философией ее творчества".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64252" y="4792320"/>
            <a:ext cx="117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Пина</a:t>
            </a:r>
            <a:r>
              <a:rPr lang="ru-RU" sz="1200" dirty="0" smtClean="0"/>
              <a:t> Буш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5800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98910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 спектакле использована музыка Генри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Персела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Henry Purcell)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 опер "Королева фей"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Fairy Queen)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"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Дидона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Эней" (</a:t>
            </a:r>
            <a:r>
              <a:rPr lang="en-US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Didon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Enee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).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Арии из опер звучат в исполнении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Вивиан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Дженнифер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Jennifer </a:t>
            </a:r>
            <a:r>
              <a:rPr lang="en-US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Vyvyan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Джанет Бейкер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Janet Baker),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Джон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Ширли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Куирк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John Shirley Quirk) 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Онор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Шеппард</a:t>
            </a:r>
            <a:r>
              <a:rPr lang="ru-RU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2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Honor Shepard). </a:t>
            </a:r>
            <a:endParaRPr lang="ru-RU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83" y="-11507"/>
            <a:ext cx="1764917" cy="211620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77" y="3140968"/>
            <a:ext cx="6624736" cy="1728192"/>
          </a:xfrm>
        </p:spPr>
        <p:txBody>
          <a:bodyPr>
            <a:normAutofit/>
          </a:bodyPr>
          <a:lstStyle/>
          <a:p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Ее смело можно назвать </a:t>
            </a:r>
            <a:r>
              <a:rPr lang="ru-RU" sz="1400" b="0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танцовщицей Кеннеди и КГБ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двусмыслен-</a:t>
            </a:r>
          </a:p>
          <a:p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ность  положения артистов, особенно знаменитых, в СССР олицетворяет ее личность.</a:t>
            </a:r>
          </a:p>
          <a:p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Ее слава началась в 1945 году, ей было 19. Публика сразу ее заметила, благодаря знаменитым прыжкам Маий Плисецкой. «Лебедя» она начала исполнять </a:t>
            </a:r>
            <a:r>
              <a:rPr lang="ru-RU" sz="1400" b="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1942 в чистейшей традиции </a:t>
            </a:r>
            <a:r>
              <a:rPr lang="ru-RU" sz="1400" b="0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русской  </a:t>
            </a:r>
            <a:r>
              <a:rPr lang="ru-RU" sz="1400" b="0" i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романтич</a:t>
            </a:r>
            <a:r>
              <a:rPr lang="ru-RU" sz="1400" b="0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</a:p>
          <a:p>
            <a:r>
              <a:rPr lang="ru-RU" sz="1400" b="0" i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еской</a:t>
            </a:r>
            <a:r>
              <a:rPr lang="ru-RU" sz="1400" b="0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школы. </a:t>
            </a:r>
            <a:endParaRPr lang="ru-RU" sz="1400" b="0" i="1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23728" y="864688"/>
            <a:ext cx="5841975" cy="2592288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1400" dirty="0" smtClean="0"/>
              <a:t>Морис Бежар – один из талантливейших хореографов современного мира, имя которого в стране Советов произносили шепотом. «Бежар – это либо секс, либо Бог». А ни того, ни другого в СССР не признавали.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Увидев его балет «Болеро» знаменитая на тот момент Майя Плисецкая «влюбилась» в этот танец. Она грезила о работе с прогрессивным французским хореографом. Они с мужем, композитором Р. Щедриным составляли мощный тандем в искусстве, который пугал советскую власть.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10411417"/>
              </p:ext>
            </p:extLst>
          </p:nvPr>
        </p:nvGraphicFramePr>
        <p:xfrm>
          <a:off x="0" y="944369"/>
          <a:ext cx="2085680" cy="274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1414190"/>
              </p:ext>
            </p:extLst>
          </p:nvPr>
        </p:nvGraphicFramePr>
        <p:xfrm>
          <a:off x="6443410" y="2910354"/>
          <a:ext cx="2746375" cy="231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51388" y="5733256"/>
            <a:ext cx="5138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Плисецкая стала живой легендой после Галины Улановой.  Скандальной была не только ее  работа с Бежаром, но и постановка «Кармен», но по мнению многих искусствоведов, это ее лучшая работа.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81742"/>
            <a:ext cx="1180189" cy="1772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70" y="4383362"/>
            <a:ext cx="2234952" cy="167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90178"/>
            <a:ext cx="1178694" cy="18681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2339752" y="6006806"/>
            <a:ext cx="245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Плисецкая  написала замечательную книгу о своей жизни, и творчестве: « Майя Плисецкая, 30 лет спустя»</a:t>
            </a:r>
            <a:endParaRPr lang="ru-RU" sz="1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Batang" pitchFamily="18" charset="-127"/>
                <a:ea typeface="Batang" pitchFamily="18" charset="-127"/>
              </a:rPr>
              <a:t>Модерн в мире и в СССР</a:t>
            </a:r>
            <a:endParaRPr lang="ru-RU" sz="4000" i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67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15" y="0"/>
            <a:ext cx="1764585" cy="246221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840000">
            <a:off x="5830384" y="289484"/>
            <a:ext cx="1714140" cy="1684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5178045" y="1704586"/>
            <a:ext cx="2628687" cy="176122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80000">
            <a:off x="352831" y="2714559"/>
            <a:ext cx="2248472" cy="243734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286098" y="4955489"/>
            <a:ext cx="2912153" cy="165022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67245"/>
            <a:ext cx="5976664" cy="208823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ctr"/>
            <a:r>
              <a:rPr lang="ru-RU" sz="17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Хореограф. Родился в 1947 году, в Праге.</a:t>
            </a:r>
          </a:p>
          <a:p>
            <a:pPr algn="ctr"/>
            <a:r>
              <a:rPr lang="ru-RU" sz="17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После создания, в течение многих лет, уникального и очень личного стиля в хореографии - </a:t>
            </a:r>
            <a:r>
              <a:rPr lang="ru-RU" sz="17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Килиан</a:t>
            </a:r>
            <a:r>
              <a:rPr lang="ru-RU" sz="17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 всё ещё ищет вдохновения из других источников, для изучения новых задач и границ, которые ему необходимо преодолеть.</a:t>
            </a:r>
          </a:p>
          <a:p>
            <a:pPr algn="ctr"/>
            <a:r>
              <a:rPr lang="ru-RU" sz="17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«</a:t>
            </a:r>
            <a:r>
              <a:rPr lang="ru-RU" sz="17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Вчера это история, завтра тайна, но сегодня это подарок. Вот почему я называют это «настоящим» [Иржи </a:t>
            </a:r>
            <a:r>
              <a:rPr lang="ru-RU" sz="17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Килиан</a:t>
            </a:r>
            <a:r>
              <a:rPr lang="ru-RU" sz="17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]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68956" y="2976374"/>
            <a:ext cx="6588224" cy="3777017"/>
          </a:xfrm>
        </p:spPr>
        <p:txBody>
          <a:bodyPr>
            <a:normAutofit/>
          </a:bodyPr>
          <a:lstStyle/>
          <a:p>
            <a:pPr algn="ctr"/>
            <a:endParaRPr lang="en-US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На́чо </a:t>
            </a:r>
            <a:r>
              <a:rPr lang="vi-VN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Дуа́то, собственно Хуан Игнасио Дуато Барсиа (исп. </a:t>
            </a:r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Nacho </a:t>
            </a:r>
            <a:r>
              <a:rPr lang="en-US" sz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Duato</a:t>
            </a:r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, Juan Ignacio </a:t>
            </a:r>
            <a:r>
              <a:rPr lang="en-US" sz="1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Duato</a:t>
            </a:r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 Barcia , 8 </a:t>
            </a:r>
            <a:r>
              <a:rPr lang="vi-VN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января 1957, Валенсия) – испанский танцовщик и хореограф</a:t>
            </a:r>
            <a:r>
              <a:rPr lang="vi-VN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1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      </a:t>
            </a:r>
            <a:endParaRPr lang="ru-RU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Учился 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балету в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Rambert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Dance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Company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Лондоне, у Мориса Бежара в Брюсселе и в Американском балетном театре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Элвина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Эйли в Нью-Йорке. Начал карьеру танцовщика в шведском балете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Биргит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Кульберг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через год присоединился к Нидерландскому балетному театру под руководством Иржи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Килиана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С начала 1980-х годов выступает как хореограф, с 1988 – хореограф Нидерландского балетного театра вместе с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И.Килианом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Хансом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ван</a:t>
            </a:r>
            <a:r>
              <a:rPr lang="ru-RU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Маненом. Как постановщик работал с крупнейшими балетными труппами мира. С 1990 – художественный директор Национальной балетной компании Испании.</a:t>
            </a:r>
          </a:p>
          <a:p>
            <a:pPr algn="ctr"/>
            <a:r>
              <a:rPr lang="ru-RU" sz="1200" dirty="0" smtClean="0">
                <a:solidFill>
                  <a:srgbClr val="92D050"/>
                </a:solidFill>
              </a:rPr>
              <a:t>       </a:t>
            </a:r>
          </a:p>
          <a:p>
            <a:pPr algn="ctr"/>
            <a:r>
              <a:rPr lang="ru-RU" sz="1200" dirty="0" smtClean="0">
                <a:solidFill>
                  <a:srgbClr val="92D050"/>
                </a:solidFill>
              </a:rPr>
              <a:t>В </a:t>
            </a:r>
            <a:r>
              <a:rPr lang="ru-RU" sz="1200" dirty="0">
                <a:solidFill>
                  <a:srgbClr val="92D050"/>
                </a:solidFill>
              </a:rPr>
              <a:t>2010 году досрочно прервал контракт в Национальной балетной компании Испании и объявил, что 1 января 2011 года начинает работу в Михайловском театре оперы и балета Санкт-Петербурга в должности художественного руководителя балета[1].. В марте 2011 на сцене театра пройдет премьера балета </a:t>
            </a:r>
            <a:r>
              <a:rPr lang="ru-RU" sz="1200" dirty="0" err="1">
                <a:solidFill>
                  <a:srgbClr val="92D050"/>
                </a:solidFill>
              </a:rPr>
              <a:t>Nunc</a:t>
            </a:r>
            <a:r>
              <a:rPr lang="ru-RU" sz="1200" dirty="0">
                <a:solidFill>
                  <a:srgbClr val="92D050"/>
                </a:solidFill>
              </a:rPr>
              <a:t> </a:t>
            </a:r>
            <a:r>
              <a:rPr lang="ru-RU" sz="1200" dirty="0" err="1">
                <a:solidFill>
                  <a:srgbClr val="92D050"/>
                </a:solidFill>
              </a:rPr>
              <a:t>Dimittis</a:t>
            </a:r>
            <a:r>
              <a:rPr lang="ru-RU" sz="1200" dirty="0">
                <a:solidFill>
                  <a:srgbClr val="92D050"/>
                </a:solidFill>
              </a:rPr>
              <a:t>, поставленного </a:t>
            </a:r>
            <a:r>
              <a:rPr lang="ru-RU" sz="1200" dirty="0" err="1">
                <a:solidFill>
                  <a:srgbClr val="92D050"/>
                </a:solidFill>
              </a:rPr>
              <a:t>Начо</a:t>
            </a:r>
            <a:r>
              <a:rPr lang="ru-RU" sz="1200" dirty="0">
                <a:solidFill>
                  <a:srgbClr val="92D050"/>
                </a:solidFill>
              </a:rPr>
              <a:t> Дуато на музыку </a:t>
            </a:r>
            <a:r>
              <a:rPr lang="ru-RU" sz="1200" dirty="0" err="1">
                <a:solidFill>
                  <a:srgbClr val="92D050"/>
                </a:solidFill>
              </a:rPr>
              <a:t>Арво</a:t>
            </a:r>
            <a:r>
              <a:rPr lang="ru-RU" sz="1200" dirty="0">
                <a:solidFill>
                  <a:srgbClr val="92D050"/>
                </a:solidFill>
              </a:rPr>
              <a:t> </a:t>
            </a:r>
            <a:r>
              <a:rPr lang="ru-RU" sz="1200" dirty="0" err="1">
                <a:solidFill>
                  <a:srgbClr val="92D050"/>
                </a:solidFill>
              </a:rPr>
              <a:t>Пярта</a:t>
            </a:r>
            <a:r>
              <a:rPr lang="ru-RU" sz="1200" dirty="0">
                <a:solidFill>
                  <a:srgbClr val="92D050"/>
                </a:solidFill>
              </a:rPr>
              <a:t> </a:t>
            </a:r>
            <a:endParaRPr lang="ru-RU" sz="1200" dirty="0" smtClean="0">
              <a:solidFill>
                <a:srgbClr val="92D050"/>
              </a:solidFill>
            </a:endParaRPr>
          </a:p>
          <a:p>
            <a:pPr algn="ctr"/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120" y="2636912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Н. Дуато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9320" y="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И. </a:t>
            </a:r>
            <a:r>
              <a:rPr lang="ru-RU" sz="1200" b="1" dirty="0" err="1" smtClean="0">
                <a:solidFill>
                  <a:schemeClr val="bg1"/>
                </a:solidFill>
              </a:rPr>
              <a:t>Килиан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3467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Новые шаги…</a:t>
            </a:r>
            <a:endParaRPr lang="ru-RU" sz="4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504</TotalTime>
  <Words>1726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Презентация PowerPoint</vt:lpstr>
      <vt:lpstr>La  manière  de  ballet   moderne</vt:lpstr>
      <vt:lpstr>Aureviour обувь сатаны!</vt:lpstr>
      <vt:lpstr>Neo Ballet  classique</vt:lpstr>
      <vt:lpstr>Accompagnement  musical</vt:lpstr>
      <vt:lpstr>Баланчин и музыка в танце </vt:lpstr>
      <vt:lpstr>Мне не интересно, как люди двигаются, мне интересно, что ими движет</vt:lpstr>
      <vt:lpstr>Презентация PowerPoint</vt:lpstr>
      <vt:lpstr>Презентация PowerPoint</vt:lpstr>
      <vt:lpstr>Презентация PowerPoint</vt:lpstr>
      <vt:lpstr>Балет сегодня…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Art</dc:title>
  <dc:creator>Света</dc:creator>
  <cp:lastModifiedBy>Пользователь</cp:lastModifiedBy>
  <cp:revision>93</cp:revision>
  <dcterms:created xsi:type="dcterms:W3CDTF">2012-01-03T06:57:31Z</dcterms:created>
  <dcterms:modified xsi:type="dcterms:W3CDTF">2013-08-21T17:17:17Z</dcterms:modified>
</cp:coreProperties>
</file>