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3" r:id="rId2"/>
    <p:sldId id="257" r:id="rId3"/>
    <p:sldId id="259" r:id="rId4"/>
    <p:sldId id="263" r:id="rId5"/>
    <p:sldId id="262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66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C5F6-E625-45C7-B3C9-8983CAC93A80}" type="datetimeFigureOut">
              <a:rPr lang="ru-RU" smtClean="0"/>
              <a:pPr/>
              <a:t>01.09.2012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68008-17D6-466B-BD8B-AD946C18B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C5F6-E625-45C7-B3C9-8983CAC93A80}" type="datetimeFigureOut">
              <a:rPr lang="ru-RU" smtClean="0"/>
              <a:pPr/>
              <a:t>01.09.2012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68008-17D6-466B-BD8B-AD946C18B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C5F6-E625-45C7-B3C9-8983CAC93A80}" type="datetimeFigureOut">
              <a:rPr lang="ru-RU" smtClean="0"/>
              <a:pPr/>
              <a:t>01.09.2012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68008-17D6-466B-BD8B-AD946C18B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C5F6-E625-45C7-B3C9-8983CAC93A80}" type="datetimeFigureOut">
              <a:rPr lang="ru-RU" smtClean="0"/>
              <a:pPr/>
              <a:t>01.09.2012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68008-17D6-466B-BD8B-AD946C18B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C5F6-E625-45C7-B3C9-8983CAC93A80}" type="datetimeFigureOut">
              <a:rPr lang="ru-RU" smtClean="0"/>
              <a:pPr/>
              <a:t>01.09.2012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68008-17D6-466B-BD8B-AD946C18B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C5F6-E625-45C7-B3C9-8983CAC93A80}" type="datetimeFigureOut">
              <a:rPr lang="ru-RU" smtClean="0"/>
              <a:pPr/>
              <a:t>01.09.2012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68008-17D6-466B-BD8B-AD946C18B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C5F6-E625-45C7-B3C9-8983CAC93A80}" type="datetimeFigureOut">
              <a:rPr lang="ru-RU" smtClean="0"/>
              <a:pPr/>
              <a:t>01.09.2012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68008-17D6-466B-BD8B-AD946C18B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C5F6-E625-45C7-B3C9-8983CAC93A80}" type="datetimeFigureOut">
              <a:rPr lang="ru-RU" smtClean="0"/>
              <a:pPr/>
              <a:t>01.09.2012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68008-17D6-466B-BD8B-AD946C18B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C5F6-E625-45C7-B3C9-8983CAC93A80}" type="datetimeFigureOut">
              <a:rPr lang="ru-RU" smtClean="0"/>
              <a:pPr/>
              <a:t>01.09.2012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68008-17D6-466B-BD8B-AD946C18B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C5F6-E625-45C7-B3C9-8983CAC93A80}" type="datetimeFigureOut">
              <a:rPr lang="ru-RU" smtClean="0"/>
              <a:pPr/>
              <a:t>01.09.2012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68008-17D6-466B-BD8B-AD946C18B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C5F6-E625-45C7-B3C9-8983CAC93A80}" type="datetimeFigureOut">
              <a:rPr lang="ru-RU" smtClean="0"/>
              <a:pPr/>
              <a:t>01.09.2012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68008-17D6-466B-BD8B-AD946C18B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3C5F6-E625-45C7-B3C9-8983CAC93A80}" type="datetimeFigureOut">
              <a:rPr lang="ru-RU" smtClean="0"/>
              <a:pPr/>
              <a:t>01.09.2012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68008-17D6-466B-BD8B-AD946C18BE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35732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Викторина</a:t>
            </a:r>
            <a:b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0070C0"/>
                </a:solidFill>
                <a:latin typeface="Monotype Corsiva" pitchFamily="66" charset="0"/>
              </a:rPr>
              <a:t>Корбашов</a:t>
            </a:r>
            <a: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  <a:t>  Сергей Иванович,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  <a:t>учитель ГБОУ СОШ №1168, г.Москва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61555" y="1428736"/>
            <a:ext cx="428214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Угадайка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14291"/>
            <a:ext cx="87154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Воронье  восклицание + Цифра + Обозначение единицы энергии и работы = Сменный элемент </a:t>
            </a:r>
            <a:r>
              <a:rPr lang="ru-RU" sz="2000" dirty="0" err="1" smtClean="0"/>
              <a:t>принтера_</a:t>
            </a:r>
            <a:r>
              <a:rPr lang="ru-RU" sz="2000" dirty="0" smtClean="0"/>
              <a:t> _ _ _ _ _ _ _</a:t>
            </a:r>
            <a:r>
              <a:rPr lang="ru-RU" sz="2000" i="1" dirty="0" smtClean="0"/>
              <a:t>)</a:t>
            </a:r>
          </a:p>
          <a:p>
            <a:endParaRPr lang="ru-RU" sz="200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4929190" y="1071546"/>
            <a:ext cx="40719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(</a:t>
            </a:r>
            <a:r>
              <a:rPr lang="ru-RU" sz="2400" i="1" dirty="0" smtClean="0"/>
              <a:t>Кар + Три + Дж = </a:t>
            </a:r>
            <a:r>
              <a:rPr lang="ru-RU" sz="2400" b="1" i="1" dirty="0" smtClean="0">
                <a:solidFill>
                  <a:srgbClr val="0070C0"/>
                </a:solidFill>
              </a:rPr>
              <a:t>Картридж</a:t>
            </a:r>
            <a:r>
              <a:rPr lang="en-US" sz="2400" i="1" dirty="0" smtClean="0"/>
              <a:t>)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14300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Monotype Corsiva" pitchFamily="66" charset="0"/>
              </a:rPr>
              <a:t>ШУТОЧНАЯ  ВИКТОРИНА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928670"/>
            <a:ext cx="8572560" cy="5500726"/>
          </a:xfrm>
        </p:spPr>
        <p:txBody>
          <a:bodyPr>
            <a:normAutofit fontScale="92500"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Какой российский город назван «в честь» древнейшего компьютера</a:t>
            </a:r>
            <a:r>
              <a:rPr lang="ru-RU" sz="2400" i="1" dirty="0" smtClean="0">
                <a:solidFill>
                  <a:schemeClr val="tx1"/>
                </a:solidFill>
              </a:rPr>
              <a:t>?</a:t>
            </a:r>
            <a:endParaRPr lang="en-US" sz="2400" i="1" dirty="0" smtClean="0">
              <a:solidFill>
                <a:schemeClr val="tx1"/>
              </a:solidFill>
            </a:endParaRPr>
          </a:p>
          <a:p>
            <a:pPr algn="l"/>
            <a:r>
              <a:rPr lang="ru-RU" sz="2400" i="1" dirty="0" smtClean="0">
                <a:solidFill>
                  <a:schemeClr val="tx1"/>
                </a:solidFill>
              </a:rPr>
              <a:t> (</a:t>
            </a:r>
            <a:r>
              <a:rPr lang="ru-RU" sz="2400" b="1" i="1" dirty="0" smtClean="0">
                <a:solidFill>
                  <a:srgbClr val="0070C0"/>
                </a:solidFill>
              </a:rPr>
              <a:t>Абакан</a:t>
            </a:r>
            <a:r>
              <a:rPr lang="ru-RU" sz="2400" i="1" dirty="0" smtClean="0">
                <a:solidFill>
                  <a:schemeClr val="tx1"/>
                </a:solidFill>
              </a:rPr>
              <a:t>, столица Республики Хакассия. Абак -счётное устройство в Древней Греции, Древнем Риме, а затем в Западной Европе до XVIII в.)</a:t>
            </a:r>
            <a:endParaRPr lang="en-US" sz="2400" i="1" dirty="0" smtClean="0">
              <a:solidFill>
                <a:schemeClr val="tx1"/>
              </a:solidFill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Какая система счисления используется в ПК: бинарная или двоичная?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</a:rPr>
              <a:t>(Эти слова — синонимы.)</a:t>
            </a:r>
            <a:endParaRPr lang="en-US" sz="2400" i="1" dirty="0" smtClean="0">
              <a:solidFill>
                <a:schemeClr val="tx1"/>
              </a:solidFill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Если бы осьминоги умели считать, то какой бы системой счисления они скорее всего пользовались?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</a:rPr>
              <a:t>(</a:t>
            </a:r>
            <a:r>
              <a:rPr lang="ru-RU" sz="2400" b="1" i="1" dirty="0" smtClean="0">
                <a:solidFill>
                  <a:srgbClr val="0070C0"/>
                </a:solidFill>
              </a:rPr>
              <a:t>Восьмеричной</a:t>
            </a:r>
            <a:r>
              <a:rPr lang="ru-RU" sz="2400" i="1" dirty="0" smtClean="0">
                <a:solidFill>
                  <a:schemeClr val="tx1"/>
                </a:solidFill>
              </a:rPr>
              <a:t>.)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На какой плате компьютера размещён процессор: на системной или материнской?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</a:rPr>
              <a:t>(И на той, и на другой одновременно: это разные названия одной платы.)</a:t>
            </a:r>
          </a:p>
          <a:p>
            <a:pPr algn="l"/>
            <a:endParaRPr lang="en-US" sz="2400" i="1" dirty="0" smtClean="0">
              <a:solidFill>
                <a:schemeClr val="tx1"/>
              </a:solidFill>
            </a:endParaRPr>
          </a:p>
          <a:p>
            <a:pPr algn="l"/>
            <a:endParaRPr lang="en-US" sz="2400" i="1" dirty="0" smtClean="0">
              <a:solidFill>
                <a:schemeClr val="tx1"/>
              </a:solidFill>
            </a:endParaRPr>
          </a:p>
          <a:p>
            <a:pPr algn="l"/>
            <a:endParaRPr lang="ru-RU" sz="2400" i="1" dirty="0" smtClean="0">
              <a:solidFill>
                <a:schemeClr val="tx1"/>
              </a:solidFill>
            </a:endParaRPr>
          </a:p>
          <a:p>
            <a:pPr algn="l"/>
            <a:endParaRPr lang="ru-RU" sz="2400" dirty="0" smtClean="0">
              <a:solidFill>
                <a:schemeClr val="tx1"/>
              </a:solidFill>
            </a:endParaRPr>
          </a:p>
          <a:p>
            <a:pPr algn="l"/>
            <a:endParaRPr lang="ru-RU" sz="2400" i="1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357166"/>
            <a:ext cx="87868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Название какого узла ПК частенько выкрикивают в театрах на хороших представлениях?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071547"/>
            <a:ext cx="6643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( </a:t>
            </a:r>
            <a:r>
              <a:rPr lang="ru-RU" sz="2400" b="1" i="1" dirty="0" smtClean="0">
                <a:solidFill>
                  <a:srgbClr val="0070C0"/>
                </a:solidFill>
              </a:rPr>
              <a:t>БИС</a:t>
            </a:r>
            <a:r>
              <a:rPr lang="ru-RU" sz="2400" i="1" dirty="0" smtClean="0"/>
              <a:t> — </a:t>
            </a:r>
            <a:r>
              <a:rPr lang="ru-RU" sz="2000" i="1" dirty="0" smtClean="0"/>
              <a:t>большая интегральная схема. Бис — возглас, требующий повторного исполнения. </a:t>
            </a:r>
            <a:r>
              <a:rPr lang="ru-RU" sz="2400" i="1" dirty="0" smtClean="0"/>
              <a:t>)</a:t>
            </a:r>
            <a:endParaRPr lang="en-US" sz="2400" i="1" dirty="0" smtClean="0"/>
          </a:p>
          <a:p>
            <a:endParaRPr lang="ru-RU" sz="2400" i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071678"/>
            <a:ext cx="85011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Высокое разрешение — это подпись начальства на вашем заявлении или способность монитора чётко отражать текст и графику?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572264" y="2571744"/>
            <a:ext cx="23574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/>
              <a:t> (Последнее.)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572396" y="3500438"/>
            <a:ext cx="12858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i="1" dirty="0" smtClean="0"/>
              <a:t>( </a:t>
            </a:r>
            <a:r>
              <a:rPr lang="ru-RU" sz="2400" b="1" i="1" dirty="0" smtClean="0">
                <a:solidFill>
                  <a:srgbClr val="0070C0"/>
                </a:solidFill>
              </a:rPr>
              <a:t>Порт</a:t>
            </a:r>
            <a:r>
              <a:rPr lang="ru-RU" i="1" dirty="0" smtClean="0"/>
              <a:t>.)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3857628"/>
            <a:ext cx="51435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Что такое «подмышка» для компьютерщика?</a:t>
            </a:r>
          </a:p>
          <a:p>
            <a:endParaRPr lang="ru-RU" sz="2000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2967335"/>
            <a:ext cx="87154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Что за романтическое место в компьютере, где может причалить усталое и потрёпанное бурями периферийное устройство?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572132" y="3982998"/>
            <a:ext cx="32861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( </a:t>
            </a:r>
            <a:r>
              <a:rPr lang="ru-RU" sz="2400" b="1" i="1" dirty="0" smtClean="0">
                <a:solidFill>
                  <a:srgbClr val="0070C0"/>
                </a:solidFill>
              </a:rPr>
              <a:t>Коврик под мышкой</a:t>
            </a:r>
            <a:r>
              <a:rPr lang="ru-RU" sz="2400" i="1" dirty="0" smtClean="0"/>
              <a:t>.)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14283" y="4429132"/>
            <a:ext cx="22860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Что такое кульбит?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143636" y="4572008"/>
            <a:ext cx="27146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400" i="1" dirty="0" smtClean="0"/>
              <a:t>( </a:t>
            </a:r>
            <a:r>
              <a:rPr lang="ru-RU" sz="2400" b="1" i="1" dirty="0" smtClean="0">
                <a:solidFill>
                  <a:srgbClr val="0070C0"/>
                </a:solidFill>
              </a:rPr>
              <a:t>Кулёк с битами</a:t>
            </a:r>
            <a:r>
              <a:rPr lang="ru-RU" sz="2400" i="1" dirty="0" smtClean="0"/>
              <a:t>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357321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Источник</a:t>
            </a:r>
            <a:endParaRPr lang="ru-RU" b="1" i="1" dirty="0">
              <a:solidFill>
                <a:schemeClr val="accent6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857364"/>
            <a:ext cx="8715436" cy="3781436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Агеева И.Д. Занимательные материалы по информатике и математике. Методическое пособие. – М.: ТЦ Сфера, </a:t>
            </a:r>
            <a:r>
              <a:rPr lang="ru-RU" sz="2400" dirty="0" smtClean="0">
                <a:solidFill>
                  <a:schemeClr val="tx1"/>
                </a:solidFill>
              </a:rPr>
              <a:t>2005.-240с.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(Игровые методы обучения)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  <a:latin typeface="Monotype Corsiva" pitchFamily="66" charset="0"/>
              </a:rPr>
              <a:t>ПОПРОБУЙ  ПРОЧИТАЙ!</a:t>
            </a:r>
            <a:br>
              <a:rPr lang="ru-RU" b="1" dirty="0">
                <a:solidFill>
                  <a:srgbClr val="0070C0"/>
                </a:solidFill>
                <a:latin typeface="Monotype Corsiva" pitchFamily="66" charset="0"/>
              </a:rPr>
            </a:br>
            <a:endParaRPr lang="ru-RU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Слова зашифрованы с использованием</a:t>
            </a:r>
            <a:r>
              <a:rPr lang="ru-RU" dirty="0" smtClean="0"/>
              <a:t>: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ru-RU" dirty="0">
                <a:solidFill>
                  <a:srgbClr val="FF0000"/>
                </a:solidFill>
              </a:rPr>
              <a:t>команд ОС</a:t>
            </a:r>
          </a:p>
          <a:p>
            <a:r>
              <a:rPr lang="ru-RU" dirty="0">
                <a:solidFill>
                  <a:srgbClr val="FF0000"/>
                </a:solidFill>
              </a:rPr>
              <a:t> расширений файлов</a:t>
            </a:r>
          </a:p>
          <a:p>
            <a:r>
              <a:rPr lang="ru-RU" dirty="0">
                <a:solidFill>
                  <a:srgbClr val="FF0000"/>
                </a:solidFill>
              </a:rPr>
              <a:t> операторов языков программирования</a:t>
            </a:r>
          </a:p>
          <a:p>
            <a:r>
              <a:rPr lang="ru-RU" dirty="0">
                <a:solidFill>
                  <a:srgbClr val="FF0000"/>
                </a:solidFill>
              </a:rPr>
              <a:t> названий клавиш</a:t>
            </a:r>
          </a:p>
          <a:p>
            <a:r>
              <a:rPr lang="ru-RU" dirty="0">
                <a:solidFill>
                  <a:srgbClr val="FF0000"/>
                </a:solidFill>
              </a:rPr>
              <a:t> служебных слов</a:t>
            </a:r>
          </a:p>
          <a:p>
            <a:endParaRPr lang="ru-RU" dirty="0"/>
          </a:p>
          <a:p>
            <a:pPr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357166"/>
            <a:ext cx="1428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</a:t>
            </a:r>
            <a:r>
              <a:rPr lang="ru-RU" b="1" dirty="0" smtClean="0"/>
              <a:t>&lt;</a:t>
            </a:r>
            <a:r>
              <a:rPr lang="en-US" b="1" dirty="0" smtClean="0"/>
              <a:t>Alt&gt;</a:t>
            </a:r>
            <a:r>
              <a:rPr lang="ru-RU" dirty="0" smtClean="0"/>
              <a:t>ТИКА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14810" y="357166"/>
            <a:ext cx="1714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i="1" dirty="0" smtClean="0">
                <a:solidFill>
                  <a:srgbClr val="0070C0"/>
                </a:solidFill>
              </a:rPr>
              <a:t>(Балтика)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14481" y="714356"/>
            <a:ext cx="10715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&lt;Del&gt;</a:t>
            </a:r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14810" y="714356"/>
            <a:ext cx="1714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(Дело</a:t>
            </a:r>
            <a:r>
              <a:rPr lang="en-US" b="1" i="1" dirty="0" smtClean="0">
                <a:solidFill>
                  <a:srgbClr val="0070C0"/>
                </a:solidFill>
              </a:rPr>
              <a:t>)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1071546"/>
            <a:ext cx="1785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ОПРЕ</a:t>
            </a:r>
            <a:r>
              <a:rPr lang="ru-RU" b="1" dirty="0" smtClean="0"/>
              <a:t>&lt;</a:t>
            </a:r>
            <a:r>
              <a:rPr lang="en-US" b="1" dirty="0" smtClean="0"/>
              <a:t>Del&gt;</a:t>
            </a:r>
            <a:r>
              <a:rPr lang="ru-RU" dirty="0" smtClean="0"/>
              <a:t>ЕНИЕ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14810" y="1071546"/>
            <a:ext cx="1928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(</a:t>
            </a:r>
            <a:r>
              <a:rPr lang="ru-RU" b="1" i="1" dirty="0">
                <a:solidFill>
                  <a:srgbClr val="0070C0"/>
                </a:solidFill>
              </a:rPr>
              <a:t>Определение)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643043" y="1428736"/>
            <a:ext cx="1428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RUN</a:t>
            </a:r>
            <a:r>
              <a:rPr lang="ru-RU" dirty="0"/>
              <a:t>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14810" y="1428736"/>
            <a:ext cx="1714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</a:rPr>
              <a:t>(Рань)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643042" y="1857364"/>
            <a:ext cx="10715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Б</a:t>
            </a:r>
            <a:r>
              <a:rPr lang="en-US" b="1" dirty="0"/>
              <a:t>RUN</a:t>
            </a:r>
            <a:r>
              <a:rPr lang="ru-RU" dirty="0"/>
              <a:t>Ь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214810" y="1857364"/>
            <a:ext cx="20717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(</a:t>
            </a:r>
            <a:r>
              <a:rPr lang="ru-RU" b="1" i="1" dirty="0">
                <a:solidFill>
                  <a:srgbClr val="0070C0"/>
                </a:solidFill>
              </a:rPr>
              <a:t>Брань)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643043" y="2285992"/>
            <a:ext cx="7143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</a:t>
            </a:r>
            <a:r>
              <a:rPr lang="en-US" b="1" dirty="0"/>
              <a:t>IF 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214810" y="2285992"/>
            <a:ext cx="1928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</a:rPr>
              <a:t>(Миф)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643042" y="2643182"/>
            <a:ext cx="10715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</a:t>
            </a:r>
            <a:r>
              <a:rPr lang="en-US" b="1" dirty="0"/>
              <a:t>IF</a:t>
            </a:r>
            <a:r>
              <a:rPr lang="ru-RU" dirty="0"/>
              <a:t>МА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214810" y="2643182"/>
            <a:ext cx="15716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</a:rPr>
              <a:t>(Рифма</a:t>
            </a:r>
            <a:r>
              <a:rPr lang="ru-RU" i="1" dirty="0"/>
              <a:t>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571604" y="3071810"/>
            <a:ext cx="8572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SUB</a:t>
            </a:r>
            <a:r>
              <a:rPr lang="ru-RU" dirty="0"/>
              <a:t>ЛЯ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214810" y="3071810"/>
            <a:ext cx="15716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</a:rPr>
              <a:t>(Сабля)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571604" y="3429000"/>
            <a:ext cx="13573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SUB</a:t>
            </a:r>
            <a:r>
              <a:rPr lang="ru-RU" dirty="0"/>
              <a:t>ОТАЖ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214810" y="3429000"/>
            <a:ext cx="2000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</a:rPr>
              <a:t>(Саботаж)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571605" y="3786190"/>
            <a:ext cx="12144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.SYS</a:t>
            </a:r>
            <a:r>
              <a:rPr lang="ru-RU" dirty="0"/>
              <a:t>ТЕМА </a:t>
            </a:r>
            <a:endParaRPr lang="ru-RU" i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214810" y="3786190"/>
            <a:ext cx="1785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(</a:t>
            </a:r>
            <a:r>
              <a:rPr lang="ru-RU" b="1" i="1" dirty="0">
                <a:solidFill>
                  <a:srgbClr val="0070C0"/>
                </a:solidFill>
              </a:rPr>
              <a:t>Система)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571604" y="4143380"/>
            <a:ext cx="15001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МАРК</a:t>
            </a:r>
            <a:r>
              <a:rPr lang="ru-RU" b="1" dirty="0"/>
              <a:t>.</a:t>
            </a:r>
            <a:r>
              <a:rPr lang="en-US" b="1" dirty="0"/>
              <a:t>SYS</a:t>
            </a:r>
            <a:r>
              <a:rPr lang="ru-RU" dirty="0"/>
              <a:t>Т</a:t>
            </a:r>
            <a:r>
              <a:rPr lang="ru-RU" b="1" dirty="0"/>
              <a:t>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214810" y="4143380"/>
            <a:ext cx="17859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(</a:t>
            </a:r>
            <a:r>
              <a:rPr lang="ru-RU" b="1" i="1" dirty="0">
                <a:solidFill>
                  <a:srgbClr val="0070C0"/>
                </a:solidFill>
              </a:rPr>
              <a:t>Марксист)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571605" y="4500570"/>
            <a:ext cx="12144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DOC</a:t>
            </a:r>
            <a:r>
              <a:rPr lang="ru-RU" dirty="0"/>
              <a:t>ЛАД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214811" y="4500570"/>
            <a:ext cx="13573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</a:rPr>
              <a:t>( Доклад</a:t>
            </a:r>
            <a:r>
              <a:rPr lang="ru-RU" i="1" dirty="0"/>
              <a:t>)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571605" y="4786322"/>
            <a:ext cx="2000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DOC</a:t>
            </a:r>
            <a:r>
              <a:rPr lang="ru-RU" dirty="0"/>
              <a:t>АЗАТЕЛЬСТВО</a:t>
            </a:r>
            <a:r>
              <a:rPr lang="ru-RU" b="1" dirty="0"/>
              <a:t> 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214810" y="4786322"/>
            <a:ext cx="23574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(</a:t>
            </a:r>
            <a:r>
              <a:rPr lang="ru-RU" b="1" i="1" dirty="0">
                <a:solidFill>
                  <a:srgbClr val="0070C0"/>
                </a:solidFill>
              </a:rPr>
              <a:t>Доказательство)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571605" y="5072074"/>
            <a:ext cx="9286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TRUE</a:t>
            </a:r>
            <a:r>
              <a:rPr lang="ru-RU" dirty="0"/>
              <a:t>С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214810" y="5143512"/>
            <a:ext cx="11430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</a:rPr>
              <a:t> (Трус)</a:t>
            </a:r>
          </a:p>
        </p:txBody>
      </p:sp>
      <p:sp>
        <p:nvSpPr>
          <p:cNvPr id="30" name="Прямоугольник 29"/>
          <p:cNvSpPr/>
          <p:nvPr/>
        </p:nvSpPr>
        <p:spPr>
          <a:xfrm flipH="1">
            <a:off x="1571604" y="5396228"/>
            <a:ext cx="13573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</a:t>
            </a:r>
            <a:r>
              <a:rPr lang="en-US" b="1" dirty="0"/>
              <a:t>TRUE</a:t>
            </a:r>
            <a:r>
              <a:rPr lang="ru-RU" dirty="0"/>
              <a:t>БИ</a:t>
            </a:r>
            <a:r>
              <a:rPr lang="ru-RU" b="1" dirty="0"/>
              <a:t>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214810" y="5460326"/>
            <a:ext cx="15716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(</a:t>
            </a:r>
            <a:r>
              <a:rPr lang="ru-RU" b="1" i="1" dirty="0">
                <a:solidFill>
                  <a:srgbClr val="0070C0"/>
                </a:solidFill>
              </a:rPr>
              <a:t>Отруби)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14300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  <a:latin typeface="Monotype Corsiva" pitchFamily="66" charset="0"/>
              </a:rPr>
              <a:t>КОМПЬЮТЕРНЫЕ  АНАГРАММЫ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857364"/>
            <a:ext cx="8572560" cy="4714908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12800" dirty="0">
                <a:solidFill>
                  <a:schemeClr val="tx1"/>
                </a:solidFill>
              </a:rPr>
              <a:t> - ДОК → К </a:t>
            </a:r>
            <a:r>
              <a:rPr lang="ru-RU" sz="9600" dirty="0">
                <a:solidFill>
                  <a:schemeClr val="tx1"/>
                </a:solidFill>
              </a:rPr>
              <a:t>_ </a:t>
            </a:r>
            <a:r>
              <a:rPr lang="ru-RU" sz="9600" dirty="0" smtClean="0">
                <a:solidFill>
                  <a:schemeClr val="tx1"/>
                </a:solidFill>
              </a:rPr>
              <a:t>_ (</a:t>
            </a:r>
            <a:r>
              <a:rPr lang="ru-RU" sz="9600" dirty="0">
                <a:solidFill>
                  <a:schemeClr val="tx1"/>
                </a:solidFill>
              </a:rPr>
              <a:t>штриховой, машинный</a:t>
            </a:r>
            <a:r>
              <a:rPr lang="ru-RU" sz="9600" dirty="0" smtClean="0">
                <a:solidFill>
                  <a:schemeClr val="tx1"/>
                </a:solidFill>
              </a:rPr>
              <a:t>). </a:t>
            </a:r>
            <a:r>
              <a:rPr lang="ru-RU" sz="3400" dirty="0" smtClean="0">
                <a:solidFill>
                  <a:schemeClr val="tx1"/>
                </a:solidFill>
              </a:rPr>
              <a:t>                          </a:t>
            </a:r>
          </a:p>
          <a:p>
            <a:pPr algn="r"/>
            <a:r>
              <a:rPr lang="ru-RU" sz="9600" dirty="0" smtClean="0">
                <a:solidFill>
                  <a:schemeClr val="tx1"/>
                </a:solidFill>
              </a:rPr>
              <a:t>  </a:t>
            </a:r>
            <a:r>
              <a:rPr lang="ru-RU" sz="9600" b="1" i="1" dirty="0">
                <a:solidFill>
                  <a:srgbClr val="0070C0"/>
                </a:solidFill>
              </a:rPr>
              <a:t>(Код</a:t>
            </a:r>
            <a:r>
              <a:rPr lang="ru-RU" sz="9600" b="1" i="1" dirty="0" smtClean="0">
                <a:solidFill>
                  <a:srgbClr val="0070C0"/>
                </a:solidFill>
              </a:rPr>
              <a:t>)</a:t>
            </a:r>
          </a:p>
          <a:p>
            <a:pPr algn="l">
              <a:buFontTx/>
              <a:buChar char="-"/>
            </a:pPr>
            <a:r>
              <a:rPr lang="ru-RU" sz="12800" dirty="0" smtClean="0">
                <a:solidFill>
                  <a:schemeClr val="tx1"/>
                </a:solidFill>
              </a:rPr>
              <a:t>НАКАЛ </a:t>
            </a:r>
            <a:r>
              <a:rPr lang="ru-RU" sz="12800" dirty="0">
                <a:solidFill>
                  <a:schemeClr val="tx1"/>
                </a:solidFill>
              </a:rPr>
              <a:t>→ </a:t>
            </a:r>
            <a:r>
              <a:rPr lang="ru-RU" sz="12800" dirty="0" smtClean="0">
                <a:solidFill>
                  <a:schemeClr val="tx1"/>
                </a:solidFill>
              </a:rPr>
              <a:t>К</a:t>
            </a:r>
            <a:r>
              <a:rPr lang="ru-RU" sz="5100" dirty="0" smtClean="0">
                <a:solidFill>
                  <a:schemeClr val="tx1"/>
                </a:solidFill>
              </a:rPr>
              <a:t> </a:t>
            </a:r>
            <a:r>
              <a:rPr lang="ru-RU" sz="9600" dirty="0" smtClean="0">
                <a:solidFill>
                  <a:schemeClr val="tx1"/>
                </a:solidFill>
              </a:rPr>
              <a:t>_ </a:t>
            </a:r>
            <a:r>
              <a:rPr lang="ru-RU" sz="9600" dirty="0">
                <a:solidFill>
                  <a:schemeClr val="tx1"/>
                </a:solidFill>
              </a:rPr>
              <a:t>_ _ _ </a:t>
            </a:r>
            <a:r>
              <a:rPr lang="ru-RU" sz="9600" dirty="0" smtClean="0">
                <a:solidFill>
                  <a:schemeClr val="tx1"/>
                </a:solidFill>
              </a:rPr>
              <a:t> (</a:t>
            </a:r>
            <a:r>
              <a:rPr lang="ru-RU" sz="9600" dirty="0">
                <a:solidFill>
                  <a:schemeClr val="tx1"/>
                </a:solidFill>
              </a:rPr>
              <a:t>линия связи</a:t>
            </a:r>
            <a:r>
              <a:rPr lang="ru-RU" sz="9600" dirty="0" smtClean="0">
                <a:solidFill>
                  <a:schemeClr val="tx1"/>
                </a:solidFill>
              </a:rPr>
              <a:t>).</a:t>
            </a:r>
          </a:p>
          <a:p>
            <a:pPr algn="r"/>
            <a:r>
              <a:rPr lang="ru-RU" sz="9600" i="1" dirty="0" smtClean="0">
                <a:solidFill>
                  <a:schemeClr val="tx1"/>
                </a:solidFill>
              </a:rPr>
              <a:t> </a:t>
            </a:r>
            <a:r>
              <a:rPr lang="ru-RU" sz="9600" b="1" i="1" dirty="0">
                <a:solidFill>
                  <a:srgbClr val="0070C0"/>
                </a:solidFill>
              </a:rPr>
              <a:t>(Канал</a:t>
            </a:r>
            <a:r>
              <a:rPr lang="ru-RU" sz="9600" b="1" i="1" dirty="0" smtClean="0">
                <a:solidFill>
                  <a:srgbClr val="0070C0"/>
                </a:solidFill>
              </a:rPr>
              <a:t>)</a:t>
            </a:r>
          </a:p>
          <a:p>
            <a:pPr algn="l"/>
            <a:r>
              <a:rPr lang="ru-RU" sz="12800" dirty="0">
                <a:solidFill>
                  <a:schemeClr val="tx1"/>
                </a:solidFill>
              </a:rPr>
              <a:t> - ЛАПТА → </a:t>
            </a:r>
            <a:r>
              <a:rPr lang="ru-RU" sz="12800" dirty="0" smtClean="0">
                <a:solidFill>
                  <a:schemeClr val="tx1"/>
                </a:solidFill>
              </a:rPr>
              <a:t>П </a:t>
            </a:r>
            <a:r>
              <a:rPr lang="ru-RU" sz="9600" dirty="0" smtClean="0">
                <a:solidFill>
                  <a:schemeClr val="tx1"/>
                </a:solidFill>
              </a:rPr>
              <a:t>_ </a:t>
            </a:r>
            <a:r>
              <a:rPr lang="ru-RU" sz="9600" dirty="0">
                <a:solidFill>
                  <a:schemeClr val="tx1"/>
                </a:solidFill>
              </a:rPr>
              <a:t>_ _ </a:t>
            </a:r>
            <a:r>
              <a:rPr lang="ru-RU" sz="9600" dirty="0" smtClean="0">
                <a:solidFill>
                  <a:schemeClr val="tx1"/>
                </a:solidFill>
              </a:rPr>
              <a:t>_  </a:t>
            </a:r>
            <a:r>
              <a:rPr lang="ru-RU" sz="9600" dirty="0">
                <a:solidFill>
                  <a:schemeClr val="tx1"/>
                </a:solidFill>
              </a:rPr>
              <a:t>(пластина для установки  микросхем</a:t>
            </a:r>
            <a:r>
              <a:rPr lang="ru-RU" sz="9600" dirty="0" smtClean="0">
                <a:solidFill>
                  <a:schemeClr val="tx1"/>
                </a:solidFill>
              </a:rPr>
              <a:t>).</a:t>
            </a:r>
          </a:p>
          <a:p>
            <a:pPr algn="r"/>
            <a:r>
              <a:rPr lang="ru-RU" sz="9600" b="1" i="1" dirty="0">
                <a:solidFill>
                  <a:srgbClr val="0070C0"/>
                </a:solidFill>
              </a:rPr>
              <a:t>(Плата</a:t>
            </a:r>
            <a:r>
              <a:rPr lang="ru-RU" sz="9600" b="1" i="1" dirty="0" smtClean="0">
                <a:solidFill>
                  <a:srgbClr val="0070C0"/>
                </a:solidFill>
              </a:rPr>
              <a:t>)</a:t>
            </a:r>
          </a:p>
          <a:p>
            <a:pPr algn="l">
              <a:buFontTx/>
              <a:buChar char="-"/>
            </a:pPr>
            <a:r>
              <a:rPr lang="ru-RU" sz="12800" dirty="0" smtClean="0">
                <a:solidFill>
                  <a:schemeClr val="tx1"/>
                </a:solidFill>
              </a:rPr>
              <a:t>КАМЫШ </a:t>
            </a:r>
            <a:r>
              <a:rPr lang="ru-RU" sz="12800" dirty="0">
                <a:solidFill>
                  <a:schemeClr val="tx1"/>
                </a:solidFill>
              </a:rPr>
              <a:t>→ </a:t>
            </a:r>
            <a:r>
              <a:rPr lang="ru-RU" sz="12800" dirty="0" smtClean="0">
                <a:solidFill>
                  <a:schemeClr val="tx1"/>
                </a:solidFill>
              </a:rPr>
              <a:t>М </a:t>
            </a:r>
            <a:r>
              <a:rPr lang="ru-RU" sz="9600" dirty="0" smtClean="0">
                <a:solidFill>
                  <a:schemeClr val="tx1"/>
                </a:solidFill>
              </a:rPr>
              <a:t>_ </a:t>
            </a:r>
            <a:r>
              <a:rPr lang="ru-RU" sz="9600" dirty="0">
                <a:solidFill>
                  <a:schemeClr val="tx1"/>
                </a:solidFill>
              </a:rPr>
              <a:t>_ _ _(устройство ввода информации</a:t>
            </a:r>
            <a:r>
              <a:rPr lang="ru-RU" sz="9600" dirty="0" smtClean="0">
                <a:solidFill>
                  <a:schemeClr val="tx1"/>
                </a:solidFill>
              </a:rPr>
              <a:t>). </a:t>
            </a:r>
          </a:p>
          <a:p>
            <a:pPr algn="r"/>
            <a:r>
              <a:rPr lang="ru-RU" sz="9600" b="1" i="1" dirty="0" smtClean="0">
                <a:solidFill>
                  <a:srgbClr val="0070C0"/>
                </a:solidFill>
              </a:rPr>
              <a:t>(Мышка)</a:t>
            </a:r>
          </a:p>
          <a:p>
            <a:pPr algn="l">
              <a:buFontTx/>
              <a:buChar char="-"/>
            </a:pPr>
            <a:r>
              <a:rPr lang="ru-RU" sz="12800" dirty="0" smtClean="0">
                <a:solidFill>
                  <a:schemeClr val="tx1"/>
                </a:solidFill>
              </a:rPr>
              <a:t>ИГОЛКА </a:t>
            </a:r>
            <a:r>
              <a:rPr lang="ru-RU" sz="2800" dirty="0" smtClean="0"/>
              <a:t> </a:t>
            </a:r>
            <a:r>
              <a:rPr lang="ru-RU" sz="9600" dirty="0">
                <a:solidFill>
                  <a:schemeClr val="tx1"/>
                </a:solidFill>
              </a:rPr>
              <a:t>→ (наука о законах и формах мышления</a:t>
            </a:r>
            <a:r>
              <a:rPr lang="ru-RU" sz="9600" dirty="0" smtClean="0">
                <a:solidFill>
                  <a:schemeClr val="tx1"/>
                </a:solidFill>
              </a:rPr>
              <a:t>).</a:t>
            </a:r>
          </a:p>
          <a:p>
            <a:pPr algn="r"/>
            <a:r>
              <a:rPr lang="ru-RU" sz="9600" b="1" i="1" dirty="0">
                <a:solidFill>
                  <a:srgbClr val="0070C0"/>
                </a:solidFill>
              </a:rPr>
              <a:t> (Логика)</a:t>
            </a:r>
          </a:p>
          <a:p>
            <a:pPr algn="r"/>
            <a:endParaRPr lang="ru-RU" sz="9600" dirty="0">
              <a:solidFill>
                <a:schemeClr val="tx1"/>
              </a:solidFill>
            </a:endParaRPr>
          </a:p>
          <a:p>
            <a:pPr algn="l"/>
            <a:endParaRPr lang="ru-RU" sz="12800" dirty="0">
              <a:solidFill>
                <a:schemeClr val="tx1"/>
              </a:solidFill>
            </a:endParaRPr>
          </a:p>
          <a:p>
            <a:pPr algn="l"/>
            <a:endParaRPr lang="ru-RU" sz="9600" dirty="0" smtClean="0">
              <a:solidFill>
                <a:srgbClr val="0070C0"/>
              </a:solidFill>
            </a:endParaRPr>
          </a:p>
          <a:p>
            <a:pPr algn="l"/>
            <a:r>
              <a:rPr lang="ru-RU" sz="2800" i="1" dirty="0" smtClean="0"/>
              <a:t>-</a:t>
            </a:r>
            <a:r>
              <a:rPr lang="ru-RU" sz="700" i="1" dirty="0"/>
              <a:t>- ИГОЛКА</a:t>
            </a:r>
          </a:p>
          <a:p>
            <a:pPr algn="l"/>
            <a:endParaRPr lang="ru-RU" sz="12800" i="1" dirty="0"/>
          </a:p>
          <a:p>
            <a:pPr algn="l"/>
            <a:endParaRPr lang="ru-RU" sz="9600" dirty="0" smtClean="0">
              <a:solidFill>
                <a:srgbClr val="0070C0"/>
              </a:solidFill>
            </a:endParaRPr>
          </a:p>
          <a:p>
            <a:pPr algn="l"/>
            <a:r>
              <a:rPr lang="ru-RU" sz="9800" i="1" dirty="0" smtClean="0"/>
              <a:t> </a:t>
            </a:r>
            <a:r>
              <a:rPr lang="ru-RU" sz="9800" dirty="0">
                <a:solidFill>
                  <a:schemeClr val="bg1"/>
                </a:solidFill>
              </a:rPr>
              <a:t>- ИГОЛКА →</a:t>
            </a:r>
          </a:p>
          <a:p>
            <a:pPr algn="l"/>
            <a:endParaRPr lang="ru-RU" sz="9800" i="1" dirty="0"/>
          </a:p>
          <a:p>
            <a:pPr algn="r"/>
            <a:endParaRPr lang="ru-RU" sz="5100" dirty="0">
              <a:solidFill>
                <a:schemeClr val="tx1"/>
              </a:solidFill>
            </a:endParaRPr>
          </a:p>
          <a:p>
            <a:pPr algn="l"/>
            <a:endParaRPr lang="ru-RU" sz="4600" dirty="0">
              <a:solidFill>
                <a:schemeClr val="tx1"/>
              </a:solidFill>
            </a:endParaRPr>
          </a:p>
          <a:p>
            <a:pPr algn="l"/>
            <a:endParaRPr lang="ru-RU" sz="2800" b="1" i="1" dirty="0">
              <a:solidFill>
                <a:srgbClr val="0070C0"/>
              </a:solidFill>
            </a:endParaRPr>
          </a:p>
          <a:p>
            <a:pPr algn="r"/>
            <a:r>
              <a:rPr lang="ru-RU" sz="2600" dirty="0" smtClean="0">
                <a:solidFill>
                  <a:schemeClr val="tx1"/>
                </a:solidFill>
              </a:rPr>
              <a:t> </a:t>
            </a:r>
            <a:endParaRPr lang="ru-RU" sz="2600" dirty="0">
              <a:solidFill>
                <a:schemeClr val="tx1"/>
              </a:solidFill>
            </a:endParaRPr>
          </a:p>
          <a:p>
            <a:pPr algn="l"/>
            <a:endParaRPr lang="ru-RU" dirty="0">
              <a:solidFill>
                <a:schemeClr val="tx1"/>
              </a:solidFill>
            </a:endParaRPr>
          </a:p>
          <a:p>
            <a:pPr algn="l"/>
            <a:endParaRPr lang="ru-RU" sz="2400" b="1" i="1" dirty="0">
              <a:solidFill>
                <a:srgbClr val="0070C0"/>
              </a:solidFill>
            </a:endParaRPr>
          </a:p>
          <a:p>
            <a:pPr algn="l"/>
            <a:endParaRPr lang="ru-RU" sz="2400" i="1" dirty="0">
              <a:solidFill>
                <a:schemeClr val="tx1"/>
              </a:solidFill>
            </a:endParaRPr>
          </a:p>
          <a:p>
            <a:pPr algn="l"/>
            <a:endParaRPr lang="ru-RU" sz="2400" b="1" i="1" dirty="0">
              <a:solidFill>
                <a:srgbClr val="0070C0"/>
              </a:solidFill>
            </a:endParaRPr>
          </a:p>
          <a:p>
            <a:pPr algn="l"/>
            <a:endParaRPr lang="ru-RU" sz="2400" i="1" dirty="0"/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       </a:t>
            </a:r>
            <a:endParaRPr lang="ru-RU" sz="2400" b="1" i="1" dirty="0">
              <a:solidFill>
                <a:srgbClr val="0070C0"/>
              </a:solidFill>
            </a:endParaRPr>
          </a:p>
          <a:p>
            <a:pPr algn="l"/>
            <a:endParaRPr lang="ru-RU" sz="2400" dirty="0">
              <a:solidFill>
                <a:schemeClr val="tx1"/>
              </a:solidFill>
            </a:endParaRPr>
          </a:p>
          <a:p>
            <a:pPr algn="l"/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1" y="357166"/>
            <a:ext cx="21431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/>
              <a:t>- РЕВЕРС →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00298" y="428604"/>
            <a:ext cx="37862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(мощный компьютер сети).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000892" y="500042"/>
            <a:ext cx="15001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(</a:t>
            </a:r>
            <a:r>
              <a:rPr lang="ru-RU" sz="2400" b="1" i="1" dirty="0">
                <a:solidFill>
                  <a:srgbClr val="0070C0"/>
                </a:solidFill>
              </a:rPr>
              <a:t>Сервер</a:t>
            </a:r>
            <a:r>
              <a:rPr lang="ru-RU" i="1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Monotype Corsiva" pitchFamily="66" charset="0"/>
              </a:rPr>
              <a:t>СЛОВЕСНОЕ  СЛОЖЕНИЕ</a:t>
            </a:r>
            <a:br>
              <a:rPr lang="ru-RU" b="1" dirty="0">
                <a:solidFill>
                  <a:srgbClr val="0070C0"/>
                </a:solidFill>
                <a:latin typeface="Monotype Corsiva" pitchFamily="66" charset="0"/>
              </a:rPr>
            </a:br>
            <a:endParaRPr lang="ru-RU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3105835"/>
            <a:ext cx="73581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Отгадайте слова-слагаемые и получите </a:t>
            </a:r>
            <a:r>
              <a:rPr lang="ru-RU" sz="2400" b="1" i="1" dirty="0">
                <a:latin typeface="Tahoma" pitchFamily="34" charset="0"/>
                <a:ea typeface="Tahoma" pitchFamily="34" charset="0"/>
                <a:cs typeface="Tahoma" pitchFamily="34" charset="0"/>
              </a:rPr>
              <a:t>слово-сумму </a:t>
            </a:r>
            <a:r>
              <a:rPr lang="ru-RU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из области информатики.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3" y="214290"/>
            <a:ext cx="37862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- МИ + ОН + РОТ-</a:t>
            </a:r>
            <a:r>
              <a:rPr lang="ru-RU" sz="3200" dirty="0" smtClean="0"/>
              <a:t>-&gt;М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071934" y="285728"/>
            <a:ext cx="5072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_ _ _ _ _ _(устройство вывода информации).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29454" y="714356"/>
            <a:ext cx="20717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70C0"/>
                </a:solidFill>
              </a:rPr>
              <a:t>(Монитор)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283" y="1142984"/>
            <a:ext cx="28575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- БАК + ЕЛЬ →К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71802" y="1285860"/>
            <a:ext cx="49292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_ _ _ _ _(несколько проводов в оболочке).</a:t>
            </a:r>
            <a:r>
              <a:rPr lang="ru-RU" sz="2000" i="1" dirty="0"/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072330" y="1714488"/>
            <a:ext cx="18573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70C0"/>
                </a:solidFill>
              </a:rPr>
              <a:t>(Кабель)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4283" y="2071678"/>
            <a:ext cx="35718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- ОПЛОТ + РОК → П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714744" y="2214555"/>
            <a:ext cx="52149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_ _ _ _ _ _ _ (правила пересылки данных в компьютерных сетях)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929454" y="2786058"/>
            <a:ext cx="19288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70C0"/>
                </a:solidFill>
              </a:rPr>
              <a:t>(Протокол)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85721" y="3143248"/>
            <a:ext cx="32147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- РОК + СЕТ--&gt;  С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500430" y="3244334"/>
            <a:ext cx="53578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 _ _ _ _ _(часть дорожки магнитного диска).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929454" y="3571876"/>
            <a:ext cx="17145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70C0"/>
                </a:solidFill>
              </a:rPr>
              <a:t> (Сектор)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845" y="3982998"/>
            <a:ext cx="28575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- ДЕТКА + СИ →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000364" y="4143380"/>
            <a:ext cx="12144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 (флоп).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929454" y="4000504"/>
            <a:ext cx="1785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70C0"/>
                </a:solidFill>
              </a:rPr>
              <a:t>(Дискета)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87868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Единственное овечье слово + Буква греческого алфавита = Список вариантов на экране, из которых выбирают необходимый _ _ _ _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286512" y="785794"/>
            <a:ext cx="26432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(</a:t>
            </a:r>
            <a:r>
              <a:rPr lang="ru-RU" sz="2400" i="1" dirty="0" err="1"/>
              <a:t>Ме</a:t>
            </a:r>
            <a:r>
              <a:rPr lang="ru-RU" sz="2400" i="1" dirty="0"/>
              <a:t> + Ню </a:t>
            </a:r>
            <a:r>
              <a:rPr lang="ru-RU" sz="2400" b="1" i="1" dirty="0">
                <a:solidFill>
                  <a:srgbClr val="0070C0"/>
                </a:solidFill>
              </a:rPr>
              <a:t>= Меню</a:t>
            </a:r>
            <a:r>
              <a:rPr lang="ru-RU" sz="2400" i="1" dirty="0"/>
              <a:t>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285860"/>
            <a:ext cx="83582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Лососёвая рыба + Жаргонное название наличной суммы денег = Условный </a:t>
            </a:r>
            <a:r>
              <a:rPr lang="ru-RU" sz="2000" dirty="0" err="1" smtClean="0"/>
              <a:t>знак_</a:t>
            </a:r>
            <a:r>
              <a:rPr lang="ru-RU" sz="2000" dirty="0" smtClean="0"/>
              <a:t> </a:t>
            </a:r>
            <a:r>
              <a:rPr lang="ru-RU" sz="2000" dirty="0"/>
              <a:t>_ _ _ _ _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000760" y="1928802"/>
            <a:ext cx="28575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(Сиг + Нал </a:t>
            </a:r>
            <a:r>
              <a:rPr lang="ru-RU" sz="2400" b="1" i="1" dirty="0">
                <a:solidFill>
                  <a:srgbClr val="0070C0"/>
                </a:solidFill>
              </a:rPr>
              <a:t>= Сигнал</a:t>
            </a:r>
            <a:r>
              <a:rPr lang="ru-RU" sz="2400" i="1" dirty="0"/>
              <a:t>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500306"/>
            <a:ext cx="8572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Крутой берег или обрыв + Собачье лакомство = Регулируемый параметр </a:t>
            </a:r>
            <a:r>
              <a:rPr lang="ru-RU" sz="2000" dirty="0" err="1"/>
              <a:t>монитора_</a:t>
            </a:r>
            <a:r>
              <a:rPr lang="ru-RU" sz="2000" dirty="0"/>
              <a:t> _ _ _ _ _ _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500694" y="3244334"/>
            <a:ext cx="33575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(Яр + Кость = </a:t>
            </a:r>
            <a:r>
              <a:rPr lang="ru-RU" sz="2400" b="1" i="1" dirty="0">
                <a:solidFill>
                  <a:srgbClr val="0070C0"/>
                </a:solidFill>
              </a:rPr>
              <a:t>Яркость</a:t>
            </a:r>
            <a:r>
              <a:rPr lang="ru-RU" sz="2400" i="1" dirty="0"/>
              <a:t>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3714751"/>
            <a:ext cx="89297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Воронье  восклицание + Цифра + Обозначение единицы энергии и работы = Сменный элемент </a:t>
            </a:r>
            <a:r>
              <a:rPr lang="ru-RU" sz="2000" dirty="0" err="1"/>
              <a:t>принтера_</a:t>
            </a:r>
            <a:r>
              <a:rPr lang="ru-RU" sz="2000" dirty="0"/>
              <a:t> _ _ _ _ _ _ _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786314" y="4286256"/>
            <a:ext cx="41434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(Кар + Три + Дж = </a:t>
            </a:r>
            <a:r>
              <a:rPr lang="ru-RU" sz="2400" b="1" i="1" dirty="0">
                <a:solidFill>
                  <a:srgbClr val="0070C0"/>
                </a:solidFill>
              </a:rPr>
              <a:t>Картридж</a:t>
            </a:r>
            <a:r>
              <a:rPr lang="ru-RU" sz="2400" i="1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357167"/>
            <a:ext cx="90011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Отрезок в 100 лет + Математический бублик = Направленный отрезок _ _ _ _ _ _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215074" y="928670"/>
            <a:ext cx="29289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(Век + Тор = </a:t>
            </a:r>
            <a:r>
              <a:rPr lang="ru-RU" sz="2400" b="1" i="1" dirty="0">
                <a:solidFill>
                  <a:srgbClr val="0070C0"/>
                </a:solidFill>
              </a:rPr>
              <a:t>Вектор</a:t>
            </a:r>
            <a:r>
              <a:rPr lang="ru-RU" sz="2400" i="1" dirty="0"/>
              <a:t>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1285861"/>
            <a:ext cx="56436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/>
              <a:t>Носитель+Насекомое=</a:t>
            </a:r>
            <a:r>
              <a:rPr lang="ru-RU" sz="2000" dirty="0"/>
              <a:t> Накопитель _ _ _ _ _ _ _ _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572132" y="1571612"/>
            <a:ext cx="35718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(Диск + Овод = </a:t>
            </a:r>
            <a:r>
              <a:rPr lang="ru-RU" sz="2400" b="1" i="1" dirty="0">
                <a:solidFill>
                  <a:srgbClr val="0070C0"/>
                </a:solidFill>
              </a:rPr>
              <a:t>Дисковод</a:t>
            </a:r>
            <a:r>
              <a:rPr lang="ru-RU" sz="2400" i="1" dirty="0"/>
              <a:t>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2000240"/>
            <a:ext cx="90011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Танцевальное движение + Текст актёра = Средство защиты </a:t>
            </a:r>
            <a:r>
              <a:rPr lang="ru-RU" sz="2000" dirty="0" err="1"/>
              <a:t>информациив</a:t>
            </a:r>
            <a:r>
              <a:rPr lang="ru-RU" sz="2000" dirty="0"/>
              <a:t> ПК _ _ _ _ _ _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000760" y="2571744"/>
            <a:ext cx="3143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(Па + Роль </a:t>
            </a:r>
            <a:r>
              <a:rPr lang="ru-RU" sz="2400" i="1" dirty="0" err="1"/>
              <a:t>=</a:t>
            </a:r>
            <a:r>
              <a:rPr lang="ru-RU" sz="2400" b="1" i="1" dirty="0" err="1">
                <a:solidFill>
                  <a:srgbClr val="0070C0"/>
                </a:solidFill>
              </a:rPr>
              <a:t>Пароль</a:t>
            </a:r>
            <a:r>
              <a:rPr lang="ru-RU" sz="2400" i="1" dirty="0"/>
              <a:t>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2967335"/>
            <a:ext cx="90011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Вершина горы + </a:t>
            </a:r>
            <a:r>
              <a:rPr lang="ru-RU" sz="2000" dirty="0" err="1"/>
              <a:t>Грязе-каменный</a:t>
            </a:r>
            <a:r>
              <a:rPr lang="ru-RU" sz="2000" dirty="0"/>
              <a:t> поток в горах = Минимальный элемент растрового изображения </a:t>
            </a:r>
            <a:r>
              <a:rPr lang="ru-RU" sz="2000" i="1" dirty="0"/>
              <a:t>_ _ _ _ _ _ _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000760" y="3429000"/>
            <a:ext cx="31432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(Пик + Сель </a:t>
            </a:r>
            <a:r>
              <a:rPr lang="ru-RU" sz="2400" i="1" dirty="0" err="1"/>
              <a:t>=</a:t>
            </a:r>
            <a:r>
              <a:rPr lang="ru-RU" sz="2400" b="1" i="1" dirty="0" err="1">
                <a:solidFill>
                  <a:srgbClr val="0070C0"/>
                </a:solidFill>
              </a:rPr>
              <a:t>Пиксель</a:t>
            </a:r>
            <a:r>
              <a:rPr lang="ru-RU" sz="2400" i="1" dirty="0"/>
              <a:t>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3714752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Единственное овечье слово + Буква греческого алфавита = Список вариантов на экране, из которых выбирают необходимый _ _ _ _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143636" y="4143380"/>
            <a:ext cx="28575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(</a:t>
            </a:r>
            <a:r>
              <a:rPr lang="ru-RU" sz="2400" i="1" dirty="0" err="1"/>
              <a:t>Ме</a:t>
            </a:r>
            <a:r>
              <a:rPr lang="ru-RU" sz="2400" i="1" dirty="0"/>
              <a:t> + Ню </a:t>
            </a:r>
            <a:r>
              <a:rPr lang="ru-RU" sz="2400" b="1" i="1" dirty="0"/>
              <a:t>= </a:t>
            </a:r>
            <a:r>
              <a:rPr lang="ru-RU" sz="2400" b="1" i="1" dirty="0">
                <a:solidFill>
                  <a:srgbClr val="0070C0"/>
                </a:solidFill>
              </a:rPr>
              <a:t>Меню</a:t>
            </a:r>
            <a:r>
              <a:rPr lang="ru-RU" sz="2400" b="1" i="1" dirty="0"/>
              <a:t>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457200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Лососёвая рыба + Жаргонное название наличной суммы денег = Условный </a:t>
            </a:r>
            <a:r>
              <a:rPr lang="ru-RU" sz="2000" dirty="0" err="1"/>
              <a:t>знак_</a:t>
            </a:r>
            <a:r>
              <a:rPr lang="ru-RU" sz="2000" dirty="0"/>
              <a:t> _ _ _ _ _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929322" y="4953482"/>
            <a:ext cx="29289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(Сиг + Нал = </a:t>
            </a:r>
            <a:r>
              <a:rPr lang="ru-RU" sz="2400" b="1" i="1" dirty="0">
                <a:solidFill>
                  <a:srgbClr val="0070C0"/>
                </a:solidFill>
              </a:rPr>
              <a:t>Сигнал</a:t>
            </a:r>
            <a:r>
              <a:rPr lang="ru-RU" sz="2400" i="1" dirty="0"/>
              <a:t>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0" y="5357825"/>
            <a:ext cx="90011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Крутой берег или обрыв + Собачье лакомство = Регулируемый параметр </a:t>
            </a:r>
            <a:r>
              <a:rPr lang="ru-RU" sz="2000" dirty="0" err="1"/>
              <a:t>монитора_</a:t>
            </a:r>
            <a:r>
              <a:rPr lang="ru-RU" sz="2000" dirty="0"/>
              <a:t> _ _ _ _ _ _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643570" y="5715016"/>
            <a:ext cx="35004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(Яр + Кость = </a:t>
            </a:r>
            <a:r>
              <a:rPr lang="ru-RU" sz="2400" b="1" i="1" dirty="0">
                <a:solidFill>
                  <a:srgbClr val="0070C0"/>
                </a:solidFill>
              </a:rPr>
              <a:t>Яркость</a:t>
            </a:r>
            <a:r>
              <a:rPr lang="ru-RU" sz="2400" i="1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</TotalTime>
  <Words>866</Words>
  <Application>Microsoft Office PowerPoint</Application>
  <PresentationFormat>Экран (4:3)</PresentationFormat>
  <Paragraphs>144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Викторина </vt:lpstr>
      <vt:lpstr>ПОПРОБУЙ  ПРОЧИТАЙ! </vt:lpstr>
      <vt:lpstr>Слайд 3</vt:lpstr>
      <vt:lpstr>КОМПЬЮТЕРНЫЕ  АНАГРАММЫ </vt:lpstr>
      <vt:lpstr>Слайд 5</vt:lpstr>
      <vt:lpstr>СЛОВЕСНОЕ  СЛОЖЕНИЕ </vt:lpstr>
      <vt:lpstr>Слайд 7</vt:lpstr>
      <vt:lpstr>Слайд 8</vt:lpstr>
      <vt:lpstr>Слайд 9</vt:lpstr>
      <vt:lpstr>Слайд 10</vt:lpstr>
      <vt:lpstr>ШУТОЧНАЯ  ВИКТОРИНА </vt:lpstr>
      <vt:lpstr>Слайд 12</vt:lpstr>
      <vt:lpstr>Источник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Сергей</cp:lastModifiedBy>
  <cp:revision>38</cp:revision>
  <dcterms:created xsi:type="dcterms:W3CDTF">2011-01-30T14:12:13Z</dcterms:created>
  <dcterms:modified xsi:type="dcterms:W3CDTF">2012-09-01T16:43:11Z</dcterms:modified>
</cp:coreProperties>
</file>