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9"/>
  </p:notesMasterIdLst>
  <p:sldIdLst>
    <p:sldId id="256" r:id="rId2"/>
    <p:sldId id="273" r:id="rId3"/>
    <p:sldId id="272" r:id="rId4"/>
    <p:sldId id="274" r:id="rId5"/>
    <p:sldId id="257" r:id="rId6"/>
    <p:sldId id="258" r:id="rId7"/>
    <p:sldId id="270" r:id="rId8"/>
    <p:sldId id="259" r:id="rId9"/>
    <p:sldId id="271" r:id="rId10"/>
    <p:sldId id="260" r:id="rId11"/>
    <p:sldId id="261" r:id="rId12"/>
    <p:sldId id="281" r:id="rId13"/>
    <p:sldId id="284" r:id="rId14"/>
    <p:sldId id="283" r:id="rId15"/>
    <p:sldId id="282" r:id="rId16"/>
    <p:sldId id="280" r:id="rId17"/>
    <p:sldId id="279" r:id="rId18"/>
    <p:sldId id="278" r:id="rId19"/>
    <p:sldId id="277" r:id="rId20"/>
    <p:sldId id="276" r:id="rId21"/>
    <p:sldId id="267" r:id="rId22"/>
    <p:sldId id="262" r:id="rId23"/>
    <p:sldId id="263" r:id="rId24"/>
    <p:sldId id="264" r:id="rId25"/>
    <p:sldId id="265" r:id="rId26"/>
    <p:sldId id="266" r:id="rId27"/>
    <p:sldId id="268" r:id="rId28"/>
  </p:sldIdLst>
  <p:sldSz cx="9144000" cy="6858000" type="screen4x3"/>
  <p:notesSz cx="6858000" cy="9144000"/>
  <p:defaultTextStyle>
    <a:defPPr>
      <a:defRPr lang="ru-RU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8A252E1D-1B0D-41D3-8F23-0C864E5357F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1ADFF6-4AA7-444B-9A51-EEBCD88DF1A8}" type="slidenum">
              <a:rPr lang="ru-RU"/>
              <a:pPr/>
              <a:t>21</a:t>
            </a:fld>
            <a:endParaRPr lang="ru-RU"/>
          </a:p>
        </p:txBody>
      </p:sp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eaLnBrk="0" hangingPunct="0"/>
            <a:fld id="{445D9842-A511-42E8-90EF-8901F5A11F35}" type="slidenum">
              <a:rPr lang="ru-RU" sz="1200">
                <a:latin typeface="Times New Roman" pitchFamily="18" charset="0"/>
              </a:rPr>
              <a:pPr eaLnBrk="0" hangingPunct="0"/>
              <a:t>21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32771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4741D8-2131-437C-AD9B-FFAFACBA0595}" type="slidenum">
              <a:rPr lang="ru-RU"/>
              <a:pPr/>
              <a:t>25</a:t>
            </a:fld>
            <a:endParaRPr lang="ru-RU"/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eaLnBrk="0" hangingPunct="0"/>
            <a:fld id="{DD4A7A97-6B3E-4D0A-8A5A-ABF6C1472CD8}" type="slidenum">
              <a:rPr lang="ru-RU" sz="1200">
                <a:latin typeface="Times New Roman" pitchFamily="18" charset="0"/>
              </a:rPr>
              <a:pPr eaLnBrk="0" hangingPunct="0"/>
              <a:t>25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FA2E7CC2-1AF9-485D-A383-56C43425A5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4807D-9CDA-49D9-8FBB-3AFF3A060A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92E8C-12D8-4CEA-B6D9-D2D2B56F9F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620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7620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1F83D483-9C96-441F-AB05-4E1B947A82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AC049-224D-44A8-80F1-DAF0A5CE9C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336ED-F8D7-4502-98FB-3CBF5ECEDA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197A2-764A-49B3-811D-79E7C4F3DE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8F625-9617-4032-AFEB-A92F689F99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3BD2D-6FE0-4581-B8A2-825D202A4A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CE26F-7D48-4D28-856B-F4DC929956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FE5D7-5D6B-47CB-B90E-B490E15155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1F67F-5925-4349-AC65-D012FD13A1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46199B93-85DA-40FD-AF6F-BB748A4A7F83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21512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4.gi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49275"/>
            <a:ext cx="7772400" cy="719138"/>
          </a:xfrm>
        </p:spPr>
        <p:txBody>
          <a:bodyPr/>
          <a:lstStyle/>
          <a:p>
            <a:r>
              <a:rPr lang="ru-RU" sz="1600"/>
              <a:t>МОУ «СОШ №2 г. Нариманов» Астраханской области.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981075"/>
            <a:ext cx="6781800" cy="4752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5600" i="1"/>
              <a:t>         В    мире                 </a:t>
            </a:r>
          </a:p>
          <a:p>
            <a:pPr>
              <a:lnSpc>
                <a:spcPct val="90000"/>
              </a:lnSpc>
            </a:pPr>
            <a:r>
              <a:rPr lang="ru-RU" sz="5600" i="1"/>
              <a:t>           профессий</a:t>
            </a:r>
            <a:r>
              <a:rPr lang="ru-RU" sz="5600"/>
              <a:t>.</a:t>
            </a:r>
          </a:p>
          <a:p>
            <a:pPr>
              <a:lnSpc>
                <a:spcPct val="90000"/>
              </a:lnSpc>
            </a:pPr>
            <a:r>
              <a:rPr lang="ru-RU" sz="5600"/>
              <a:t>       </a:t>
            </a:r>
          </a:p>
          <a:p>
            <a:pPr>
              <a:lnSpc>
                <a:spcPct val="90000"/>
              </a:lnSpc>
            </a:pPr>
            <a:r>
              <a:rPr lang="ru-RU" sz="3700"/>
              <a:t>урок  экономики   </a:t>
            </a:r>
          </a:p>
          <a:p>
            <a:pPr>
              <a:lnSpc>
                <a:spcPct val="90000"/>
              </a:lnSpc>
            </a:pPr>
            <a:r>
              <a:rPr lang="ru-RU" sz="3700"/>
              <a:t>                 в    8   классе. </a:t>
            </a:r>
          </a:p>
          <a:p>
            <a:pPr>
              <a:lnSpc>
                <a:spcPct val="90000"/>
              </a:lnSpc>
            </a:pPr>
            <a:r>
              <a:rPr lang="ru-RU" sz="3700"/>
              <a:t>учитель Скибо Т.А</a:t>
            </a:r>
          </a:p>
        </p:txBody>
      </p:sp>
      <p:pic>
        <p:nvPicPr>
          <p:cNvPr id="2052" name="Picture 4" descr="i[7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52513"/>
            <a:ext cx="2376488" cy="1871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533400"/>
            <a:ext cx="6480175" cy="519113"/>
          </a:xfrm>
        </p:spPr>
        <p:txBody>
          <a:bodyPr/>
          <a:lstStyle/>
          <a:p>
            <a:r>
              <a:rPr lang="ru-RU" sz="2900"/>
              <a:t>     Игра    « Экзамен» 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981075"/>
            <a:ext cx="7273925" cy="21605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200"/>
              <a:t>Представьте себе что во время экзамена вам достается билет с одним показателем. Вы должны подробно рассказать об этом показателе и назвать профессии, где он будет наиболее востребован.</a:t>
            </a:r>
          </a:p>
          <a:p>
            <a:pPr>
              <a:lnSpc>
                <a:spcPct val="90000"/>
              </a:lnSpc>
            </a:pPr>
            <a:r>
              <a:rPr lang="ru-RU" sz="2200"/>
              <a:t>Например: удача-----артист </a:t>
            </a:r>
            <a:r>
              <a:rPr lang="en-US" sz="2200"/>
              <a:t> </a:t>
            </a:r>
            <a:r>
              <a:rPr lang="ru-RU" sz="2200"/>
              <a:t>кино 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636838"/>
            <a:ext cx="6697663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/>
              <a:t>          </a:t>
            </a:r>
            <a:r>
              <a:rPr lang="en-US" sz="2900"/>
              <a:t>   </a:t>
            </a:r>
            <a:r>
              <a:rPr lang="ru-RU" sz="2900"/>
              <a:t>    </a:t>
            </a:r>
            <a:r>
              <a:rPr lang="ru-RU" sz="1900" i="1"/>
              <a:t>стадия вызова</a:t>
            </a:r>
            <a:r>
              <a:rPr lang="ru-RU" sz="1700"/>
              <a:t> </a:t>
            </a:r>
            <a:br>
              <a:rPr lang="ru-RU" sz="1700"/>
            </a:br>
            <a:r>
              <a:rPr lang="ru-RU" sz="1700"/>
              <a:t>        КАК ВЫ ДУМАЕТЕ,    КАКИЕ  ПРОФЕССИИ    </a:t>
            </a:r>
            <a:br>
              <a:rPr lang="ru-RU" sz="1700"/>
            </a:br>
            <a:r>
              <a:rPr lang="ru-RU" sz="1700"/>
              <a:t/>
            </a:r>
            <a:br>
              <a:rPr lang="ru-RU" sz="1700"/>
            </a:br>
            <a:r>
              <a:rPr lang="ru-RU" sz="1700"/>
              <a:t>         ВОСТРЕБОВАНЫ В НАШЕМ РЕГИОНЕ?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44675"/>
            <a:ext cx="8007350" cy="4251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Менеджеры по продажам и закупкам</a:t>
            </a:r>
          </a:p>
          <a:p>
            <a:pPr>
              <a:lnSpc>
                <a:spcPct val="80000"/>
              </a:lnSpc>
            </a:pPr>
            <a:r>
              <a:rPr lang="ru-RU" sz="2000"/>
              <a:t>Программисты , веб-дизайнеры</a:t>
            </a:r>
          </a:p>
          <a:p>
            <a:pPr>
              <a:lnSpc>
                <a:spcPct val="80000"/>
              </a:lnSpc>
            </a:pPr>
            <a:r>
              <a:rPr lang="ru-RU" sz="2000"/>
              <a:t>Специалисты по телекоммуникациям</a:t>
            </a:r>
          </a:p>
          <a:p>
            <a:pPr>
              <a:lnSpc>
                <a:spcPct val="80000"/>
              </a:lnSpc>
            </a:pPr>
            <a:r>
              <a:rPr lang="ru-RU" sz="2000"/>
              <a:t>Банковские служащие,бухгалтеры</a:t>
            </a:r>
          </a:p>
          <a:p>
            <a:pPr>
              <a:lnSpc>
                <a:spcPct val="80000"/>
              </a:lnSpc>
            </a:pPr>
            <a:r>
              <a:rPr lang="ru-RU" sz="2000"/>
              <a:t>Руководители отделов, управляющие</a:t>
            </a:r>
          </a:p>
          <a:p>
            <a:pPr>
              <a:lnSpc>
                <a:spcPct val="80000"/>
              </a:lnSpc>
            </a:pPr>
            <a:r>
              <a:rPr lang="ru-RU" sz="2000"/>
              <a:t>Рекламисты , маркетологи, бренд-менеджеры </a:t>
            </a:r>
          </a:p>
          <a:p>
            <a:pPr>
              <a:lnSpc>
                <a:spcPct val="80000"/>
              </a:lnSpc>
            </a:pPr>
            <a:r>
              <a:rPr lang="ru-RU" sz="2000"/>
              <a:t> Дизайнеры интерьера, архитекторы</a:t>
            </a:r>
          </a:p>
          <a:p>
            <a:pPr>
              <a:lnSpc>
                <a:spcPct val="80000"/>
              </a:lnSpc>
            </a:pPr>
            <a:r>
              <a:rPr lang="ru-RU" sz="2000"/>
              <a:t>Специалисты по ПР, полиграфисты,журналисты</a:t>
            </a:r>
          </a:p>
          <a:p>
            <a:pPr>
              <a:lnSpc>
                <a:spcPct val="80000"/>
              </a:lnSpc>
            </a:pPr>
            <a:r>
              <a:rPr lang="ru-RU" sz="2000"/>
              <a:t> Инженеры, ведущие специалисты </a:t>
            </a:r>
          </a:p>
          <a:p>
            <a:pPr>
              <a:lnSpc>
                <a:spcPct val="80000"/>
              </a:lnSpc>
            </a:pPr>
            <a:r>
              <a:rPr lang="ru-RU" sz="2000"/>
              <a:t>Юристы, адвокаты</a:t>
            </a:r>
          </a:p>
          <a:p>
            <a:pPr>
              <a:lnSpc>
                <a:spcPct val="80000"/>
              </a:lnSpc>
            </a:pPr>
            <a:r>
              <a:rPr lang="ru-RU" sz="2000"/>
              <a:t>Учителя преподаватели вузов</a:t>
            </a:r>
          </a:p>
          <a:p>
            <a:pPr>
              <a:lnSpc>
                <a:spcPct val="80000"/>
              </a:lnSpc>
            </a:pPr>
            <a:r>
              <a:rPr lang="ru-RU" sz="2000"/>
              <a:t> переводчики</a:t>
            </a:r>
          </a:p>
          <a:p>
            <a:pPr>
              <a:lnSpc>
                <a:spcPct val="80000"/>
              </a:lnSpc>
            </a:pPr>
            <a:r>
              <a:rPr lang="ru-RU" sz="2000"/>
              <a:t>Артисты, музыканты.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IN00506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066800" y="3886200"/>
            <a:ext cx="5105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 i="1">
                <a:solidFill>
                  <a:srgbClr val="800000"/>
                </a:solidFill>
                <a:latin typeface="Times New Roman" pitchFamily="18" charset="0"/>
              </a:rPr>
              <a:t>Самооценка</a:t>
            </a:r>
            <a:r>
              <a:rPr lang="ru-RU" sz="2400" b="1">
                <a:solidFill>
                  <a:srgbClr val="800000"/>
                </a:solidFill>
                <a:latin typeface="Times New Roman" pitchFamily="18" charset="0"/>
              </a:rPr>
              <a:t> –</a:t>
            </a:r>
            <a:r>
              <a:rPr lang="ru-RU" sz="2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оценка личностью самой себя, своих возможностей, качеств и места среди др</a:t>
            </a:r>
            <a:r>
              <a:rPr lang="ru-RU" sz="2400" b="1">
                <a:solidFill>
                  <a:srgbClr val="800000"/>
                </a:solidFill>
                <a:latin typeface="Times New Roman" pitchFamily="18" charset="0"/>
              </a:rPr>
              <a:t>угих людей. 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0" y="228600"/>
            <a:ext cx="7924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669925" algn="just">
              <a:spcBef>
                <a:spcPct val="50000"/>
              </a:spcBef>
            </a:pPr>
            <a:r>
              <a:rPr lang="ru-RU" sz="2400" b="1">
                <a:solidFill>
                  <a:srgbClr val="990000"/>
                </a:solidFill>
                <a:latin typeface="Times New Roman" pitchFamily="18" charset="0"/>
              </a:rPr>
              <a:t>Недостаточные знания о себе, затрудняют профессиональный выбор, делает его недостаточно обоснованным, случайным. Особую роль здесь имеет </a:t>
            </a:r>
            <a:r>
              <a:rPr lang="ru-RU" sz="2400" b="1">
                <a:solidFill>
                  <a:srgbClr val="990000"/>
                </a:solidFill>
              </a:rPr>
              <a:t>САМООЦЕНКА.</a:t>
            </a:r>
          </a:p>
        </p:txBody>
      </p:sp>
      <p:pic>
        <p:nvPicPr>
          <p:cNvPr id="48133" name="Picture 5" descr="7m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43200"/>
            <a:ext cx="990600" cy="836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685800" y="0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Предмет труда (типы профессий)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28600" y="685800"/>
            <a:ext cx="2667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Человек-техника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6324600" y="685800"/>
            <a:ext cx="2819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Человек-природа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352800" y="685800"/>
            <a:ext cx="2590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Человек-человек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04800" y="3657600"/>
            <a:ext cx="3886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Человек-знаковая система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5181600" y="3352800"/>
            <a:ext cx="36576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Х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Человек-художественный образ</a:t>
            </a:r>
          </a:p>
        </p:txBody>
      </p:sp>
      <p:pic>
        <p:nvPicPr>
          <p:cNvPr id="51208" name="Picture 8" descr="BD0515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0"/>
            <a:ext cx="1879600" cy="1817688"/>
          </a:xfrm>
          <a:prstGeom prst="rect">
            <a:avLst/>
          </a:prstGeom>
          <a:noFill/>
        </p:spPr>
      </p:pic>
      <p:pic>
        <p:nvPicPr>
          <p:cNvPr id="51209" name="Picture 9" descr="PE02097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676400"/>
            <a:ext cx="2209800" cy="1770063"/>
          </a:xfrm>
          <a:prstGeom prst="rect">
            <a:avLst/>
          </a:prstGeom>
          <a:noFill/>
        </p:spPr>
      </p:pic>
      <p:pic>
        <p:nvPicPr>
          <p:cNvPr id="51210" name="Picture 10" descr="PE0266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1600200"/>
            <a:ext cx="1755775" cy="1981200"/>
          </a:xfrm>
          <a:prstGeom prst="rect">
            <a:avLst/>
          </a:prstGeom>
          <a:noFill/>
        </p:spPr>
      </p:pic>
      <p:pic>
        <p:nvPicPr>
          <p:cNvPr id="51211" name="Picture 11" descr="BS00561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4876800"/>
            <a:ext cx="2362200" cy="1735138"/>
          </a:xfrm>
          <a:prstGeom prst="rect">
            <a:avLst/>
          </a:prstGeom>
          <a:noFill/>
        </p:spPr>
      </p:pic>
      <p:pic>
        <p:nvPicPr>
          <p:cNvPr id="51212" name="Picture 12" descr="BD07133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4724400"/>
            <a:ext cx="1692275" cy="1905000"/>
          </a:xfrm>
          <a:prstGeom prst="rect">
            <a:avLst/>
          </a:prstGeom>
          <a:noFill/>
        </p:spPr>
      </p:pic>
      <p:pic>
        <p:nvPicPr>
          <p:cNvPr id="51213" name="Picture 13" descr="7m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90600" cy="8366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BS0080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8915400" cy="6850062"/>
          </a:xfrm>
          <a:prstGeom prst="rect">
            <a:avLst/>
          </a:prstGeom>
          <a:noFill/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914400" y="3200400"/>
            <a:ext cx="5029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 i="1">
                <a:solidFill>
                  <a:srgbClr val="CC6600"/>
                </a:solidFill>
                <a:latin typeface="Times New Roman" pitchFamily="18" charset="0"/>
              </a:rPr>
              <a:t>Должность</a:t>
            </a:r>
            <a:r>
              <a:rPr lang="ru-RU" sz="2400" b="1">
                <a:solidFill>
                  <a:srgbClr val="CC6600"/>
                </a:solidFill>
                <a:latin typeface="Times New Roman" pitchFamily="18" charset="0"/>
              </a:rPr>
              <a:t> – это служебная обязанность в учреждении или предприятии, которую может исполнять человек, владея любой специальностью.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762000" y="5181600"/>
            <a:ext cx="5105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i="1">
                <a:solidFill>
                  <a:srgbClr val="CC6600"/>
                </a:solidFill>
                <a:latin typeface="Times New Roman" pitchFamily="18" charset="0"/>
              </a:rPr>
              <a:t>Например, директором школы может быть человек любой  специальности: учитель химии или истории</a:t>
            </a:r>
          </a:p>
        </p:txBody>
      </p:sp>
      <p:pic>
        <p:nvPicPr>
          <p:cNvPr id="50181" name="Picture 5" descr="7m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667000"/>
            <a:ext cx="731838" cy="61753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j0078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792913"/>
          </a:xfrm>
          <a:prstGeom prst="rect">
            <a:avLst/>
          </a:prstGeom>
          <a:noFill/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 rot="-1228795">
            <a:off x="2659063" y="1012825"/>
            <a:ext cx="494188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669925" algn="just">
              <a:spcBef>
                <a:spcPct val="50000"/>
              </a:spcBef>
            </a:pPr>
            <a:r>
              <a:rPr lang="ru-RU" sz="2400" b="1">
                <a:solidFill>
                  <a:srgbClr val="990000"/>
                </a:solidFill>
                <a:latin typeface="Times New Roman" pitchFamily="18" charset="0"/>
              </a:rPr>
              <a:t>Внутри каждой конкретной профессии может происходить также разделение труда в зависимости от специализации работника. Поэтому существует такое понятие как СПЕЦИАЛЬНОСТЬ.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 rot="-1239989">
            <a:off x="3497263" y="3311525"/>
            <a:ext cx="524827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solidFill>
                  <a:srgbClr val="990000"/>
                </a:solidFill>
                <a:latin typeface="Times New Roman" pitchFamily="18" charset="0"/>
              </a:rPr>
              <a:t>Специальность </a:t>
            </a:r>
            <a:r>
              <a:rPr lang="ru-RU" sz="2400" b="1">
                <a:solidFill>
                  <a:srgbClr val="990000"/>
                </a:solidFill>
                <a:latin typeface="Times New Roman" pitchFamily="18" charset="0"/>
              </a:rPr>
              <a:t>– это вид занятий в рамках одной профессии.</a:t>
            </a:r>
          </a:p>
        </p:txBody>
      </p:sp>
      <p:pic>
        <p:nvPicPr>
          <p:cNvPr id="49157" name="Picture 5" descr="7m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4648200"/>
            <a:ext cx="731838" cy="617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81000" y="304800"/>
            <a:ext cx="82407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6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Из перечня нижеприведенных слов выберите те, которые обозначают профессии:</a:t>
            </a:r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3200400" y="2590800"/>
            <a:ext cx="5715000" cy="3962400"/>
          </a:xfrm>
          <a:prstGeom prst="cloudCallout">
            <a:avLst>
              <a:gd name="adj1" fmla="val -54194"/>
              <a:gd name="adj2" fmla="val -5997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114800" y="3200400"/>
            <a:ext cx="35814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6600"/>
                </a:solidFill>
                <a:latin typeface="Times New Roman" pitchFamily="18" charset="0"/>
              </a:rPr>
              <a:t>Ветеринарный врач, учитель, продавец, кулинар, директор, парикмахер, водитель, пианист, бульдозерист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468313" y="549275"/>
            <a:ext cx="82073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669925"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Чтобы легче было ориентироваться в мире профессий, люди пытались систематизировать их по определенным признакам. Так появились различные основания для классификаций профессий, которые стали своеобразными путеводителями в профессиях.</a:t>
            </a:r>
          </a:p>
          <a:p>
            <a:pPr indent="669925" algn="l"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295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524000" y="2781300"/>
            <a:ext cx="6719888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Классификация</a:t>
            </a:r>
            <a:r>
              <a:rPr lang="ru-RU" sz="2800" b="1" i="1">
                <a:latin typeface="Times New Roman" pitchFamily="18" charset="0"/>
              </a:rPr>
              <a:t> профессий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>
                <a:latin typeface="Times New Roman" pitchFamily="18" charset="0"/>
              </a:rPr>
              <a:t>это объединение сходных профессий в различные группы по каким-либо признакам</a:t>
            </a:r>
            <a:endParaRPr lang="ru-RU" sz="2800">
              <a:latin typeface="Times New Roman" pitchFamily="18" charset="0"/>
            </a:endParaRPr>
          </a:p>
          <a:p>
            <a:pPr algn="l" eaLnBrk="0" hangingPunct="0"/>
            <a:endParaRPr lang="ru-RU" sz="2800">
              <a:latin typeface="Times New Roman" pitchFamily="18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49530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758825" algn="just"/>
            <a:r>
              <a:rPr lang="ru-RU" sz="2400" b="1">
                <a:latin typeface="Times New Roman" pitchFamily="18" charset="0"/>
              </a:rPr>
              <a:t>В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мире профессий сложно разобраться и ориентироваться, минуя вопросы классификации. </a:t>
            </a:r>
          </a:p>
        </p:txBody>
      </p:sp>
      <p:pic>
        <p:nvPicPr>
          <p:cNvPr id="46086" name="Picture 6" descr="7m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924175"/>
            <a:ext cx="1368425" cy="115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utoUpdateAnimBg="0"/>
      <p:bldP spid="4608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539750" y="0"/>
            <a:ext cx="8369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9900CC"/>
                </a:solidFill>
                <a:latin typeface="Times New Roman" pitchFamily="18" charset="0"/>
              </a:rPr>
              <a:t>При решении проблемы «кем быть» рекомендуется пользоваться следующими правилами: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50825" y="1052513"/>
            <a:ext cx="37115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b="1" i="1" u="sng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Правило первое:</a:t>
            </a:r>
            <a:endParaRPr lang="ru-RU" b="1" i="1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b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Познай себя, свое собственное «Я»</a:t>
            </a:r>
          </a:p>
          <a:p>
            <a:pPr algn="just" eaLnBrk="0" hangingPunct="0"/>
            <a:r>
              <a:rPr lang="ru-RU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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здоровье;</a:t>
            </a:r>
            <a:endParaRPr lang="ru-RU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 eaLnBrk="0" hangingPunct="0"/>
            <a:r>
              <a:rPr lang="ru-RU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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интересы и склонности;</a:t>
            </a:r>
            <a:endParaRPr lang="ru-RU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 eaLnBrk="0" hangingPunct="0"/>
            <a:r>
              <a:rPr lang="ru-RU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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способности, знания и умения.</a:t>
            </a:r>
            <a:endParaRPr lang="ru-RU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l" eaLnBrk="0" hangingPunct="0"/>
            <a:endParaRPr lang="ru-RU" sz="140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995738" y="990600"/>
            <a:ext cx="514826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571500" algn="just"/>
            <a:r>
              <a:rPr lang="ru-RU" b="1" i="1" u="sng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Правило второе:</a:t>
            </a:r>
            <a:endParaRPr lang="ru-RU" b="1" i="1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71500" algn="just" eaLnBrk="0" hangingPunct="0"/>
            <a:r>
              <a:rPr lang="ru-RU" b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Узнай все о профессии:</a:t>
            </a:r>
          </a:p>
          <a:p>
            <a:pPr indent="571500" algn="just" eaLnBrk="0" hangingPunct="0"/>
            <a:r>
              <a:rPr lang="ru-RU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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предмет, цель и условия труда;</a:t>
            </a:r>
            <a:endParaRPr lang="ru-RU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indent="571500" algn="just" eaLnBrk="0" hangingPunct="0"/>
            <a:r>
              <a:rPr lang="ru-RU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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пути получения профессии;</a:t>
            </a:r>
            <a:endParaRPr lang="ru-RU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indent="571500" algn="just" eaLnBrk="0" hangingPunct="0"/>
            <a:r>
              <a:rPr lang="ru-RU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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медицинские противопоказания;</a:t>
            </a:r>
            <a:endParaRPr lang="ru-RU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indent="571500" algn="just" eaLnBrk="0" hangingPunct="0"/>
            <a:r>
              <a:rPr lang="ru-RU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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требования профессии к личности</a:t>
            </a:r>
            <a:endParaRPr lang="ru-RU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indent="571500" algn="just" eaLnBrk="0" hangingPunct="0"/>
            <a:r>
              <a:rPr lang="ru-RU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(профессионально важные качества);</a:t>
            </a:r>
          </a:p>
          <a:p>
            <a:pPr indent="571500" algn="just" eaLnBrk="0" hangingPunct="0"/>
            <a:r>
              <a:rPr lang="ru-RU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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актуальность выбранной профессии на</a:t>
            </a:r>
            <a:endParaRPr lang="ru-RU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indent="571500" algn="l" eaLnBrk="0" hangingPunct="0"/>
            <a:r>
              <a:rPr lang="ru-RU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рынке труда и перспективы ее развития.</a:t>
            </a:r>
            <a:r>
              <a:rPr lang="ru-RU">
                <a:latin typeface="Times New Roman" pitchFamily="18" charset="0"/>
                <a:sym typeface="Wingdings" pitchFamily="2" charset="2"/>
              </a:rPr>
              <a:t> </a:t>
            </a:r>
            <a:endParaRPr lang="ru-RU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187450" y="3284538"/>
            <a:ext cx="6889750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</a:pPr>
            <a:r>
              <a:rPr lang="ru-RU" b="1" i="1" u="sng">
                <a:solidFill>
                  <a:srgbClr val="9900CC"/>
                </a:solidFill>
                <a:latin typeface="Times New Roman" pitchFamily="18" charset="0"/>
              </a:rPr>
              <a:t>Правило третье</a:t>
            </a:r>
          </a:p>
          <a:p>
            <a:pPr marL="457200" indent="-457200" algn="just">
              <a:spcBef>
                <a:spcPct val="50000"/>
              </a:spcBef>
            </a:pPr>
            <a:r>
              <a:rPr lang="ru-RU" b="1">
                <a:solidFill>
                  <a:srgbClr val="9900CC"/>
                </a:solidFill>
                <a:latin typeface="Times New Roman" pitchFamily="18" charset="0"/>
              </a:rPr>
              <a:t>Соотнеси себя с требованиями выбранной профессии.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>
                <a:latin typeface="Times New Roman" pitchFamily="18" charset="0"/>
              </a:rPr>
              <a:t>«Человек – знаковая система»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>
                <a:latin typeface="Times New Roman" pitchFamily="18" charset="0"/>
              </a:rPr>
              <a:t>«Человек-техника»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>
                <a:latin typeface="Times New Roman" pitchFamily="18" charset="0"/>
              </a:rPr>
              <a:t>«Человек-природа»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>
                <a:latin typeface="Times New Roman" pitchFamily="18" charset="0"/>
              </a:rPr>
              <a:t>«Человек-художественный образ»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>
                <a:latin typeface="Times New Roman" pitchFamily="18" charset="0"/>
              </a:rPr>
              <a:t> «Человек-человек»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autoUpdateAnimBg="0"/>
      <p:bldP spid="45060" grpId="0" autoUpdateAnimBg="0"/>
      <p:bldP spid="4506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684213" y="476250"/>
            <a:ext cx="72723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CC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«ПРЕДСТАВЛЕНИЕ О СЕБЕ И ПРОБЛЕМА ВЫБОРА ПРОФЕССИИ»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6227763" y="1557338"/>
            <a:ext cx="27527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 sz="2000" b="1">
                <a:solidFill>
                  <a:srgbClr val="CCFFCC"/>
                </a:solidFill>
                <a:latin typeface="Times New Roman" pitchFamily="18" charset="0"/>
              </a:rPr>
              <a:t>Профессиональ ное самоопределение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 sz="2000" b="1">
                <a:solidFill>
                  <a:srgbClr val="CCFFCC"/>
                </a:solidFill>
                <a:latin typeface="Times New Roman" pitchFamily="18" charset="0"/>
              </a:rPr>
              <a:t>Выбор профессии</a:t>
            </a:r>
          </a:p>
        </p:txBody>
      </p:sp>
      <p:pic>
        <p:nvPicPr>
          <p:cNvPr id="44036" name="Picture 4" descr="j00786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124200"/>
            <a:ext cx="957263" cy="2057400"/>
          </a:xfrm>
          <a:prstGeom prst="rect">
            <a:avLst/>
          </a:prstGeom>
          <a:noFill/>
        </p:spPr>
      </p:pic>
      <p:pic>
        <p:nvPicPr>
          <p:cNvPr id="44037" name="Picture 5" descr="BD07065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600200"/>
            <a:ext cx="1231900" cy="1295400"/>
          </a:xfrm>
          <a:prstGeom prst="rect">
            <a:avLst/>
          </a:prstGeom>
          <a:noFill/>
        </p:spPr>
      </p:pic>
      <p:pic>
        <p:nvPicPr>
          <p:cNvPr id="44038" name="Picture 6" descr="BD07067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429000"/>
            <a:ext cx="1308100" cy="1371600"/>
          </a:xfrm>
          <a:prstGeom prst="rect">
            <a:avLst/>
          </a:prstGeom>
          <a:noFill/>
        </p:spPr>
      </p:pic>
      <p:pic>
        <p:nvPicPr>
          <p:cNvPr id="44039" name="Picture 7" descr="BD07070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1828800"/>
            <a:ext cx="654050" cy="1447800"/>
          </a:xfrm>
          <a:prstGeom prst="rect">
            <a:avLst/>
          </a:prstGeom>
          <a:noFill/>
        </p:spPr>
      </p:pic>
      <p:pic>
        <p:nvPicPr>
          <p:cNvPr id="44040" name="Picture 8" descr="BD07057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1463" y="5029200"/>
            <a:ext cx="1333500" cy="1447800"/>
          </a:xfrm>
          <a:prstGeom prst="rect">
            <a:avLst/>
          </a:prstGeom>
          <a:noFill/>
        </p:spPr>
      </p:pic>
      <p:pic>
        <p:nvPicPr>
          <p:cNvPr id="44041" name="Picture 9" descr="BD07101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1905000"/>
            <a:ext cx="979488" cy="1295400"/>
          </a:xfrm>
          <a:prstGeom prst="rect">
            <a:avLst/>
          </a:prstGeom>
          <a:noFill/>
        </p:spPr>
      </p:pic>
      <p:pic>
        <p:nvPicPr>
          <p:cNvPr id="44042" name="Picture 10" descr="BD07081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1525" y="3276600"/>
            <a:ext cx="1273175" cy="1371600"/>
          </a:xfrm>
          <a:prstGeom prst="rect">
            <a:avLst/>
          </a:prstGeom>
          <a:noFill/>
        </p:spPr>
      </p:pic>
      <p:pic>
        <p:nvPicPr>
          <p:cNvPr id="44043" name="Picture 11" descr="BD07096_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19200" y="5105400"/>
            <a:ext cx="1524000" cy="1174750"/>
          </a:xfrm>
          <a:prstGeom prst="rect">
            <a:avLst/>
          </a:prstGeom>
          <a:noFill/>
        </p:spPr>
      </p:pic>
      <p:pic>
        <p:nvPicPr>
          <p:cNvPr id="44044" name="Picture 12" descr="BD07079_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0400" y="5341938"/>
            <a:ext cx="13716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BS0109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066800" y="3276600"/>
            <a:ext cx="6477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>
                <a:solidFill>
                  <a:srgbClr val="990000"/>
                </a:solidFill>
                <a:latin typeface="Times New Roman" pitchFamily="18" charset="0"/>
              </a:rPr>
              <a:t>Глубина самопостижения и самопознания собственного «Я», слабых и сильных сторон своей личности, умение ориентироваться в мире профессий определяют правильность профессионального выбора.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476250"/>
            <a:ext cx="7696200" cy="54784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400"/>
          </a:p>
          <a:p>
            <a:pPr>
              <a:lnSpc>
                <a:spcPct val="90000"/>
              </a:lnSpc>
            </a:pPr>
            <a:r>
              <a:rPr lang="ru-RU" sz="2400"/>
              <a:t>Показатель общей грамотности                                                              </a:t>
            </a:r>
          </a:p>
          <a:p>
            <a:pPr>
              <a:lnSpc>
                <a:spcPct val="90000"/>
              </a:lnSpc>
            </a:pPr>
            <a:r>
              <a:rPr lang="ru-RU" sz="2400"/>
              <a:t>в стране                                                 98%</a:t>
            </a:r>
          </a:p>
          <a:p>
            <a:pPr>
              <a:lnSpc>
                <a:spcPct val="90000"/>
              </a:lnSpc>
            </a:pPr>
            <a:r>
              <a:rPr lang="ru-RU" sz="2400"/>
              <a:t>Государственные расходы   на  образование                                           (в размере процента ВВП)                    4,1% </a:t>
            </a:r>
          </a:p>
          <a:p>
            <a:pPr>
              <a:lnSpc>
                <a:spcPct val="90000"/>
              </a:lnSpc>
            </a:pPr>
            <a:r>
              <a:rPr lang="ru-RU" sz="2400"/>
              <a:t>Количество дневного государственного    ОУ                                                                              1323</a:t>
            </a:r>
          </a:p>
          <a:p>
            <a:pPr>
              <a:lnSpc>
                <a:spcPct val="90000"/>
              </a:lnSpc>
            </a:pPr>
            <a:r>
              <a:rPr lang="ru-RU" sz="2400"/>
              <a:t>Количество государственных высших заведений      -       14</a:t>
            </a:r>
          </a:p>
          <a:p>
            <a:pPr>
              <a:lnSpc>
                <a:spcPct val="90000"/>
              </a:lnSpc>
            </a:pPr>
            <a:r>
              <a:rPr lang="ru-RU" sz="2400"/>
              <a:t>Количество средне-специальных заведений     более 50 тыс </a:t>
            </a:r>
          </a:p>
          <a:p>
            <a:pPr>
              <a:lnSpc>
                <a:spcPct val="90000"/>
              </a:lnSpc>
            </a:pPr>
            <a:r>
              <a:rPr lang="ru-RU" sz="2400"/>
              <a:t>Количество студентов государственных                                                                      высших учебных заведений      64000   -   2000 год                                                                                                                                                                               </a:t>
            </a:r>
          </a:p>
          <a:p>
            <a:pPr>
              <a:lnSpc>
                <a:spcPct val="90000"/>
              </a:lnSpc>
            </a:pPr>
            <a:r>
              <a:rPr lang="ru-RU" sz="2400"/>
              <a:t>                                                    40000    -    1984год</a:t>
            </a:r>
          </a:p>
          <a:p>
            <a:pPr>
              <a:lnSpc>
                <a:spcPct val="90000"/>
              </a:lnSpc>
            </a:pP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628775"/>
            <a:ext cx="7272338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23850" y="188913"/>
            <a:ext cx="33845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i="1">
                <a:solidFill>
                  <a:srgbClr val="000000"/>
                </a:solidFill>
                <a:latin typeface="Verdana" pitchFamily="34" charset="0"/>
              </a:rPr>
              <a:t>А это уже после знакомства с предметом «экономика»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879475"/>
          </a:xfrm>
        </p:spPr>
        <p:txBody>
          <a:bodyPr/>
          <a:lstStyle/>
          <a:p>
            <a:r>
              <a:rPr lang="ru-RU" sz="2900"/>
              <a:t>Отраслевая структура Занятости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200"/>
              <a:t> 0,50 %       -          наука </a:t>
            </a:r>
          </a:p>
          <a:p>
            <a:pPr>
              <a:lnSpc>
                <a:spcPct val="80000"/>
              </a:lnSpc>
            </a:pPr>
            <a:r>
              <a:rPr lang="ru-RU" sz="2200"/>
              <a:t>0, 30 %        -      лесное хозяйство </a:t>
            </a:r>
          </a:p>
          <a:p>
            <a:pPr>
              <a:lnSpc>
                <a:spcPct val="80000"/>
              </a:lnSpc>
            </a:pPr>
            <a:r>
              <a:rPr lang="ru-RU" sz="2200"/>
              <a:t>1,30%         -            связь </a:t>
            </a:r>
          </a:p>
          <a:p>
            <a:pPr>
              <a:lnSpc>
                <a:spcPct val="80000"/>
              </a:lnSpc>
            </a:pPr>
            <a:r>
              <a:rPr lang="ru-RU" sz="2200"/>
              <a:t>1,50 %        -                     культура </a:t>
            </a:r>
          </a:p>
          <a:p>
            <a:pPr>
              <a:lnSpc>
                <a:spcPct val="80000"/>
              </a:lnSpc>
            </a:pPr>
            <a:r>
              <a:rPr lang="ru-RU" sz="2200"/>
              <a:t>5,30%         -           здравоохранение </a:t>
            </a:r>
          </a:p>
          <a:p>
            <a:pPr>
              <a:lnSpc>
                <a:spcPct val="80000"/>
              </a:lnSpc>
            </a:pPr>
            <a:r>
              <a:rPr lang="ru-RU" sz="2200"/>
              <a:t>6,30%        -          строительство </a:t>
            </a:r>
          </a:p>
          <a:p>
            <a:pPr>
              <a:lnSpc>
                <a:spcPct val="80000"/>
              </a:lnSpc>
            </a:pPr>
            <a:r>
              <a:rPr lang="ru-RU" sz="2200"/>
              <a:t> 6,40%      -          транспорт</a:t>
            </a:r>
          </a:p>
          <a:p>
            <a:pPr>
              <a:lnSpc>
                <a:spcPct val="80000"/>
              </a:lnSpc>
            </a:pPr>
            <a:r>
              <a:rPr lang="ru-RU" sz="2200"/>
              <a:t>8,70%       -          образование</a:t>
            </a:r>
          </a:p>
          <a:p>
            <a:pPr>
              <a:lnSpc>
                <a:spcPct val="80000"/>
              </a:lnSpc>
            </a:pPr>
            <a:r>
              <a:rPr lang="ru-RU" sz="2200"/>
              <a:t>13,40%      -          торговля </a:t>
            </a:r>
          </a:p>
          <a:p>
            <a:pPr>
              <a:lnSpc>
                <a:spcPct val="80000"/>
              </a:lnSpc>
            </a:pPr>
            <a:r>
              <a:rPr lang="ru-RU" sz="2200"/>
              <a:t>18,80%      -      сельское хозяйство        </a:t>
            </a:r>
          </a:p>
          <a:p>
            <a:pPr>
              <a:lnSpc>
                <a:spcPct val="80000"/>
              </a:lnSpc>
            </a:pPr>
            <a:r>
              <a:rPr lang="ru-RU" sz="2200"/>
              <a:t>23,70%      -        промышленность</a:t>
            </a:r>
          </a:p>
          <a:p>
            <a:pPr>
              <a:lnSpc>
                <a:spcPct val="80000"/>
              </a:lnSpc>
            </a:pPr>
            <a:endParaRPr lang="ru-RU" sz="220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1917700"/>
            <a:ext cx="295116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98" decel="100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98" decel="100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98" decel="100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98" decel="1000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 Состав безработных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89138"/>
            <a:ext cx="7696200" cy="4038600"/>
          </a:xfrm>
        </p:spPr>
        <p:txBody>
          <a:bodyPr/>
          <a:lstStyle/>
          <a:p>
            <a:r>
              <a:rPr lang="ru-RU" sz="2400"/>
              <a:t>11,90 %          высшее образование</a:t>
            </a:r>
          </a:p>
          <a:p>
            <a:r>
              <a:rPr lang="ru-RU" sz="2400"/>
              <a:t>3,10%              неполное высшее</a:t>
            </a:r>
          </a:p>
          <a:p>
            <a:r>
              <a:rPr lang="ru-RU" sz="2400"/>
              <a:t>23,60%           среднее     профессиональное</a:t>
            </a:r>
          </a:p>
          <a:p>
            <a:r>
              <a:rPr lang="ru-RU" sz="2400"/>
              <a:t>10,40 %              начальное профессиональное</a:t>
            </a:r>
          </a:p>
          <a:p>
            <a:r>
              <a:rPr lang="ru-RU" sz="2400"/>
              <a:t>34,80%               среднее образование</a:t>
            </a:r>
          </a:p>
          <a:p>
            <a:r>
              <a:rPr lang="ru-RU" sz="2400"/>
              <a:t>15,80%              основное</a:t>
            </a:r>
          </a:p>
          <a:p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УРОВЕНЬ БЕЗРАБОТИЦЫ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1997 ГОД –16% </a:t>
            </a:r>
          </a:p>
          <a:p>
            <a:r>
              <a:rPr lang="ru-RU"/>
              <a:t>2000 ГОД – 9,7%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773238"/>
            <a:ext cx="4233863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 rot="10800000" flipV="1">
            <a:off x="473075" y="4437063"/>
            <a:ext cx="3887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/>
              <a:t>Ушли навеки времена, когда учили всех бесплатно!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692150"/>
            <a:ext cx="3887787" cy="5545138"/>
          </a:xfrm>
          <a:prstGeom prst="rect">
            <a:avLst/>
          </a:prstGeom>
          <a:noFill/>
          <a:ln w="76200" cmpd="tri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96615" name="Picture 7" descr="revyak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692150"/>
            <a:ext cx="4289425" cy="5616575"/>
          </a:xfrm>
          <a:prstGeom prst="rect">
            <a:avLst/>
          </a:prstGeom>
          <a:noFill/>
          <a:ln w="76200" cmpd="tri">
            <a:solidFill>
              <a:srgbClr val="3399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6613" name="Picture 5" descr="bankrot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476250"/>
            <a:ext cx="4813300" cy="3225800"/>
          </a:xfrm>
          <a:noFill/>
          <a:ln w="76200" cmpd="tri">
            <a:solidFill>
              <a:srgbClr val="FF0000"/>
            </a:solidFill>
          </a:ln>
        </p:spPr>
      </p:pic>
      <p:pic>
        <p:nvPicPr>
          <p:cNvPr id="1986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773238"/>
            <a:ext cx="3457575" cy="4773612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СТАДИЯ РЕФЛЕКСИИ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- ВЫБИРАЯ ПРФЕССИЮ,С КОТОРОЙ</a:t>
            </a:r>
          </a:p>
          <a:p>
            <a:pPr>
              <a:lnSpc>
                <a:spcPct val="90000"/>
              </a:lnSpc>
            </a:pPr>
            <a:r>
              <a:rPr lang="ru-RU" sz="2400"/>
              <a:t>СВЯЖЕШЬ СВОЮ ЖИЗНЬ, О ЧЕМ НУЖНО ПОДУМАТЬ ЗАРАНЕЕ?</a:t>
            </a:r>
          </a:p>
          <a:p>
            <a:pPr>
              <a:lnSpc>
                <a:spcPct val="90000"/>
              </a:lnSpc>
            </a:pPr>
            <a:endParaRPr lang="ru-RU" sz="2400"/>
          </a:p>
          <a:p>
            <a:pPr>
              <a:lnSpc>
                <a:spcPct val="90000"/>
              </a:lnSpc>
            </a:pPr>
            <a:r>
              <a:rPr lang="ru-RU" sz="2400"/>
              <a:t>ЧТО НУЖНО СДЕЛАТЬ,ЧТОБЫ В БУДУЩЕМ БЫЛА ДОСТОЙНАЯ ЗАРПЛАТА? </a:t>
            </a:r>
          </a:p>
          <a:p>
            <a:pPr>
              <a:lnSpc>
                <a:spcPct val="90000"/>
              </a:lnSpc>
            </a:pPr>
            <a:endParaRPr lang="ru-RU" sz="2400"/>
          </a:p>
          <a:p>
            <a:pPr>
              <a:lnSpc>
                <a:spcPct val="90000"/>
              </a:lnSpc>
            </a:pPr>
            <a:r>
              <a:rPr lang="ru-RU" sz="2400"/>
              <a:t>СТОИТ ЛИ ГНАТЬСЯ ЗА МОДОЙ НА ПРОФЕССИИ? ВСЕГДА ЛИ ОНА ОТРАЖАЕТ УРОВЕНЬ ВОСТРЕБОВАННОСТИ ЭТОЙ ПРОФЕССИИ В ТВОЕМ  РЕГИОНЕ?</a:t>
            </a:r>
          </a:p>
        </p:txBody>
      </p:sp>
      <p:pic>
        <p:nvPicPr>
          <p:cNvPr id="33796" name="Picture 4" descr="i[7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620713"/>
            <a:ext cx="977900" cy="93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   Что мы узнаем?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  <a:p>
            <a:r>
              <a:rPr lang="ru-RU"/>
              <a:t>Почему заработная плата -это  цена.</a:t>
            </a:r>
          </a:p>
          <a:p>
            <a:r>
              <a:rPr lang="ru-RU"/>
              <a:t> Что такое  человеческий капитал? </a:t>
            </a:r>
          </a:p>
          <a:p>
            <a:r>
              <a:rPr lang="ru-RU"/>
              <a:t> Почему риск, связанный с профессией, влияет на зарплату?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68313" y="188913"/>
            <a:ext cx="82073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565150" algn="just">
              <a:spcBef>
                <a:spcPct val="50000"/>
              </a:spcBef>
            </a:pPr>
            <a:r>
              <a:rPr lang="ru-RU" sz="2400" b="1">
                <a:solidFill>
                  <a:srgbClr val="5F5F5F"/>
                </a:solidFill>
                <a:latin typeface="Times New Roman" pitchFamily="18" charset="0"/>
              </a:rPr>
              <a:t>ПРОФЕССИЯ</a:t>
            </a:r>
            <a:r>
              <a:rPr lang="ru-RU" sz="2400" b="1">
                <a:solidFill>
                  <a:srgbClr val="006600"/>
                </a:solidFill>
                <a:latin typeface="Times New Roman" pitchFamily="18" charset="0"/>
              </a:rPr>
              <a:t> –это вид трудовой деятельности человека, который требует определенного уровня знаний, специальных умений, подготовки человека и при этом служит источником дохода. </a:t>
            </a:r>
            <a:r>
              <a:rPr lang="ru-RU" sz="2400" b="1" i="1">
                <a:solidFill>
                  <a:srgbClr val="006600"/>
                </a:solidFill>
                <a:latin typeface="Times New Roman" pitchFamily="18" charset="0"/>
              </a:rPr>
              <a:t>(Однако не любой труд будет считаться профессиональным).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33400" y="2057400"/>
            <a:ext cx="77724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solidFill>
                  <a:srgbClr val="006600"/>
                </a:solidFill>
                <a:latin typeface="Times New Roman" pitchFamily="18" charset="0"/>
              </a:rPr>
              <a:t>Трудовая деятельность считается профессиональной, если выполняются, по крайней мере, два условия:</a:t>
            </a:r>
          </a:p>
          <a:p>
            <a:pPr algn="ctr">
              <a:spcBef>
                <a:spcPct val="50000"/>
              </a:spcBef>
            </a:pPr>
            <a:endParaRPr lang="ru-RU" sz="2400" b="1" i="1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39940" name="Picture 4" descr="BD17226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95600"/>
            <a:ext cx="4495800" cy="3733800"/>
          </a:xfrm>
          <a:prstGeom prst="rect">
            <a:avLst/>
          </a:prstGeom>
          <a:noFill/>
        </p:spPr>
      </p:pic>
      <p:pic>
        <p:nvPicPr>
          <p:cNvPr id="39941" name="Picture 5" descr="BD17226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971800"/>
            <a:ext cx="4495800" cy="3657600"/>
          </a:xfrm>
          <a:prstGeom prst="rect">
            <a:avLst/>
          </a:prstGeom>
          <a:noFill/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28600" y="3810000"/>
            <a:ext cx="33528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>
                <a:solidFill>
                  <a:srgbClr val="006600"/>
                </a:solidFill>
                <a:latin typeface="Times New Roman" pitchFamily="18" charset="0"/>
              </a:rPr>
              <a:t>Профессия характеризуется наличием определенного уровня квалификации, мастерства, проф. подготовки, специально полученных знаний и навыков которые подтверждаются специальными документами о проф. образовании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4648200" y="3657600"/>
            <a:ext cx="35052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>
                <a:solidFill>
                  <a:srgbClr val="006600"/>
                </a:solidFill>
                <a:latin typeface="Times New Roman" pitchFamily="18" charset="0"/>
              </a:rPr>
              <a:t>Профессия является своего рода товаром, который человек может продать на рынке труда. Причем товаром, который пользуется спросом и за который другие люди готовы платить. Иными словами профессиональная деятельность может служить источником дохода.</a:t>
            </a:r>
          </a:p>
        </p:txBody>
      </p:sp>
      <p:pic>
        <p:nvPicPr>
          <p:cNvPr id="39944" name="Picture 8" descr="7m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31838" cy="617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 autoUpdateAnimBg="0"/>
      <p:bldP spid="39942" grpId="0" autoUpdateAnimBg="0"/>
      <p:bldP spid="3994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/>
              <a:t>Цель урока:   </a:t>
            </a:r>
            <a:br>
              <a:rPr lang="ru-RU" sz="1400"/>
            </a:br>
            <a:r>
              <a:rPr lang="ru-RU" sz="1400"/>
              <a:t>              * расширить кругозор сведениями о        </a:t>
            </a:r>
            <a:br>
              <a:rPr lang="ru-RU" sz="1400"/>
            </a:br>
            <a:r>
              <a:rPr lang="ru-RU" sz="1400"/>
              <a:t>                           разнообразии   профессий;</a:t>
            </a:r>
            <a:br>
              <a:rPr lang="ru-RU" sz="1400"/>
            </a:br>
            <a:r>
              <a:rPr lang="ru-RU" sz="1400"/>
              <a:t>             * обсудить проблему организации рынка труда в </a:t>
            </a:r>
            <a:br>
              <a:rPr lang="ru-RU" sz="1400"/>
            </a:br>
            <a:r>
              <a:rPr lang="ru-RU" sz="1400"/>
              <a:t>                               регионе.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205038"/>
            <a:ext cx="8007350" cy="3024187"/>
          </a:xfrm>
        </p:spPr>
        <p:txBody>
          <a:bodyPr/>
          <a:lstStyle/>
          <a:p>
            <a:r>
              <a:rPr lang="ru-RU"/>
              <a:t>                  Ход урока: </a:t>
            </a:r>
          </a:p>
          <a:p>
            <a:r>
              <a:rPr lang="ru-RU"/>
              <a:t>Проверка домашнего задания.</a:t>
            </a:r>
          </a:p>
          <a:p>
            <a:r>
              <a:rPr lang="ru-RU"/>
              <a:t>Стадия вызова</a:t>
            </a:r>
          </a:p>
          <a:p>
            <a:r>
              <a:rPr lang="ru-RU"/>
              <a:t> Стадия осмысления содержания</a:t>
            </a:r>
          </a:p>
          <a:p>
            <a:r>
              <a:rPr lang="ru-RU"/>
              <a:t>Стадия рефлексии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Проверка домашнего                          </a:t>
            </a:r>
            <a:br>
              <a:rPr lang="ru-RU"/>
            </a:br>
            <a:r>
              <a:rPr lang="ru-RU"/>
              <a:t>                 задания: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3775075" cy="4038600"/>
          </a:xfrm>
        </p:spPr>
        <p:txBody>
          <a:bodyPr/>
          <a:lstStyle/>
          <a:p>
            <a:r>
              <a:rPr lang="ru-RU" sz="2300" dirty="0"/>
              <a:t>Почему приходится платить «за время»?  </a:t>
            </a:r>
          </a:p>
          <a:p>
            <a:r>
              <a:rPr lang="ru-RU" sz="2300" dirty="0"/>
              <a:t>Как массовое производство повлияло на заработную плату?</a:t>
            </a:r>
          </a:p>
          <a:p>
            <a:r>
              <a:rPr lang="ru-RU" sz="2300" dirty="0"/>
              <a:t>Что, кроме зарплаты может получить наемный рабочий?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83125" y="1905000"/>
            <a:ext cx="3775075" cy="4038600"/>
          </a:xfrm>
        </p:spPr>
        <p:txBody>
          <a:bodyPr/>
          <a:lstStyle/>
          <a:p>
            <a:r>
              <a:rPr lang="ru-RU" sz="2300"/>
              <a:t> </a:t>
            </a:r>
          </a:p>
        </p:txBody>
      </p:sp>
      <p:pic>
        <p:nvPicPr>
          <p:cNvPr id="717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700213"/>
            <a:ext cx="410368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68313" y="333375"/>
            <a:ext cx="7991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565150" algn="just">
              <a:spcBef>
                <a:spcPct val="50000"/>
              </a:spcBef>
            </a:pPr>
            <a:r>
              <a:rPr lang="ru-RU" sz="2000" b="1">
                <a:solidFill>
                  <a:srgbClr val="000099"/>
                </a:solidFill>
                <a:latin typeface="Times New Roman" pitchFamily="18" charset="0"/>
              </a:rPr>
              <a:t>В каждом из нас живут много разных «Я». О каждом из них написано множество научных статей, и тем не менее в феномене «Я» загадок  больше, чем ответов. </a:t>
            </a:r>
          </a:p>
        </p:txBody>
      </p:sp>
      <p:pic>
        <p:nvPicPr>
          <p:cNvPr id="35843" name="Picture 3" descr="j00786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057400"/>
            <a:ext cx="1354138" cy="2913063"/>
          </a:xfrm>
          <a:prstGeom prst="rect">
            <a:avLst/>
          </a:prstGeom>
          <a:noFill/>
        </p:spPr>
      </p:pic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395288" y="1628775"/>
            <a:ext cx="2590800" cy="1219200"/>
          </a:xfrm>
          <a:prstGeom prst="cloudCallout">
            <a:avLst>
              <a:gd name="adj1" fmla="val 82843"/>
              <a:gd name="adj2" fmla="val 99741"/>
            </a:avLst>
          </a:prstGeom>
          <a:gradFill rotWithShape="0">
            <a:gsLst>
              <a:gs pos="0">
                <a:srgbClr val="CCFF66"/>
              </a:gs>
              <a:gs pos="100000">
                <a:srgbClr val="898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sz="1400" b="1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755650" y="1844675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Я - ожидаемое</a:t>
            </a: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381000" y="3200400"/>
            <a:ext cx="2057400" cy="1308100"/>
          </a:xfrm>
          <a:prstGeom prst="cloudCallout">
            <a:avLst>
              <a:gd name="adj1" fmla="val 124690"/>
              <a:gd name="adj2" fmla="val -22329"/>
            </a:avLst>
          </a:prstGeom>
          <a:gradFill rotWithShape="0">
            <a:gsLst>
              <a:gs pos="0">
                <a:srgbClr val="CCFF66"/>
              </a:gs>
              <a:gs pos="100000">
                <a:srgbClr val="9D9D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sz="1400" b="1">
              <a:solidFill>
                <a:srgbClr val="99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Я - желаемое</a:t>
            </a:r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685800" y="5105400"/>
            <a:ext cx="2057400" cy="1219200"/>
          </a:xfrm>
          <a:prstGeom prst="cloudCallout">
            <a:avLst>
              <a:gd name="adj1" fmla="val 111343"/>
              <a:gd name="adj2" fmla="val -148306"/>
            </a:avLst>
          </a:prstGeom>
          <a:gradFill rotWithShape="0">
            <a:gsLst>
              <a:gs pos="0">
                <a:srgbClr val="CCFF66"/>
              </a:gs>
              <a:gs pos="100000">
                <a:srgbClr val="9D9D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sz="1400" b="1">
              <a:solidFill>
                <a:srgbClr val="99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Я - реальное</a:t>
            </a: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5795963" y="1557338"/>
            <a:ext cx="3124200" cy="1066800"/>
          </a:xfrm>
          <a:prstGeom prst="cloudCallout">
            <a:avLst>
              <a:gd name="adj1" fmla="val -75000"/>
              <a:gd name="adj2" fmla="val 116069"/>
            </a:avLst>
          </a:prstGeom>
          <a:gradFill rotWithShape="0">
            <a:gsLst>
              <a:gs pos="0">
                <a:srgbClr val="CCFF66"/>
              </a:gs>
              <a:gs pos="100000">
                <a:srgbClr val="AFA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sz="1400" b="1">
              <a:solidFill>
                <a:srgbClr val="99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Я - представляемое</a:t>
            </a:r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6011863" y="3141663"/>
            <a:ext cx="2971800" cy="1219200"/>
          </a:xfrm>
          <a:prstGeom prst="cloudCallout">
            <a:avLst>
              <a:gd name="adj1" fmla="val -86968"/>
              <a:gd name="adj2" fmla="val 20704"/>
            </a:avLst>
          </a:prstGeom>
          <a:gradFill rotWithShape="0">
            <a:gsLst>
              <a:gs pos="0">
                <a:srgbClr val="CCFF66"/>
              </a:gs>
              <a:gs pos="100000">
                <a:srgbClr val="AFA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sz="1400" b="1">
              <a:solidFill>
                <a:srgbClr val="99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Я - фантастическое</a:t>
            </a:r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6400800" y="4953000"/>
            <a:ext cx="2209800" cy="1219200"/>
          </a:xfrm>
          <a:prstGeom prst="cloudCallout">
            <a:avLst>
              <a:gd name="adj1" fmla="val -115014"/>
              <a:gd name="adj2" fmla="val -118620"/>
            </a:avLst>
          </a:prstGeom>
          <a:gradFill rotWithShape="0">
            <a:gsLst>
              <a:gs pos="0">
                <a:srgbClr val="CCFF66"/>
              </a:gs>
              <a:gs pos="100000">
                <a:srgbClr val="AFA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sz="1400" b="1">
              <a:solidFill>
                <a:srgbClr val="99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Я - идеальное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  От чего зависит  величина            </a:t>
            </a:r>
            <a:br>
              <a:rPr lang="ru-RU"/>
            </a:br>
            <a:r>
              <a:rPr lang="ru-RU"/>
              <a:t>           заработной   платы?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844675"/>
            <a:ext cx="8007350" cy="30257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/>
              <a:t>Умственные способности.</a:t>
            </a:r>
          </a:p>
          <a:p>
            <a:pPr>
              <a:lnSpc>
                <a:spcPct val="80000"/>
              </a:lnSpc>
            </a:pPr>
            <a:r>
              <a:rPr lang="ru-RU" sz="1800"/>
              <a:t>Образование. </a:t>
            </a:r>
          </a:p>
          <a:p>
            <a:pPr>
              <a:lnSpc>
                <a:spcPct val="80000"/>
              </a:lnSpc>
            </a:pPr>
            <a:r>
              <a:rPr lang="ru-RU" sz="1800"/>
              <a:t> Интеллектуальный капитал. </a:t>
            </a:r>
          </a:p>
          <a:p>
            <a:pPr>
              <a:lnSpc>
                <a:spcPct val="80000"/>
              </a:lnSpc>
            </a:pPr>
            <a:r>
              <a:rPr lang="ru-RU" sz="1800"/>
              <a:t>Физические возможности.</a:t>
            </a:r>
          </a:p>
          <a:p>
            <a:pPr>
              <a:lnSpc>
                <a:spcPct val="80000"/>
              </a:lnSpc>
            </a:pPr>
            <a:r>
              <a:rPr lang="ru-RU" sz="1800"/>
              <a:t>Трудовой опыт. </a:t>
            </a:r>
          </a:p>
          <a:p>
            <a:pPr>
              <a:lnSpc>
                <a:spcPct val="80000"/>
              </a:lnSpc>
            </a:pPr>
            <a:r>
              <a:rPr lang="ru-RU" sz="1800"/>
              <a:t> Человеческий капитал.</a:t>
            </a:r>
          </a:p>
          <a:p>
            <a:pPr>
              <a:lnSpc>
                <a:spcPct val="80000"/>
              </a:lnSpc>
            </a:pPr>
            <a:r>
              <a:rPr lang="ru-RU" sz="1800"/>
              <a:t>Уровень риска .</a:t>
            </a:r>
          </a:p>
          <a:p>
            <a:pPr>
              <a:lnSpc>
                <a:spcPct val="80000"/>
              </a:lnSpc>
            </a:pPr>
            <a:r>
              <a:rPr lang="ru-RU" sz="1800"/>
              <a:t>Условия. </a:t>
            </a:r>
          </a:p>
          <a:p>
            <a:pPr>
              <a:lnSpc>
                <a:spcPct val="80000"/>
              </a:lnSpc>
            </a:pPr>
            <a:r>
              <a:rPr lang="ru-RU" sz="1800"/>
              <a:t> Цена  . </a:t>
            </a:r>
          </a:p>
          <a:p>
            <a:pPr>
              <a:lnSpc>
                <a:spcPct val="80000"/>
              </a:lnSpc>
            </a:pPr>
            <a:r>
              <a:rPr lang="ru-RU" sz="1800"/>
              <a:t>Удача . </a:t>
            </a:r>
          </a:p>
          <a:p>
            <a:pPr>
              <a:lnSpc>
                <a:spcPct val="80000"/>
              </a:lnSpc>
            </a:pP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 rot="10800000" flipV="1">
            <a:off x="395288" y="252413"/>
            <a:ext cx="87487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u="sng">
                <a:solidFill>
                  <a:srgbClr val="800000"/>
                </a:solidFill>
                <a:latin typeface="Times New Roman" pitchFamily="18" charset="0"/>
              </a:rPr>
              <a:t>Внутренний мир человека и возможности его познания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95288" y="1268413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00"/>
                </a:solidFill>
                <a:latin typeface="Times New Roman" pitchFamily="18" charset="0"/>
              </a:rPr>
              <a:t>На протяжении всей жизни люди ищут ее смысл, постоянно задают себе вопросы:</a:t>
            </a:r>
          </a:p>
        </p:txBody>
      </p:sp>
      <p:pic>
        <p:nvPicPr>
          <p:cNvPr id="36868" name="Picture 4" descr="j00786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2133600"/>
            <a:ext cx="1419225" cy="3048000"/>
          </a:xfrm>
          <a:prstGeom prst="rect">
            <a:avLst/>
          </a:prstGeom>
          <a:noFill/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33400" y="4648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00"/>
                </a:solidFill>
                <a:latin typeface="Times New Roman" pitchFamily="18" charset="0"/>
              </a:rPr>
              <a:t>«КТО Я?»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248400" y="4572000"/>
            <a:ext cx="243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00"/>
                </a:solidFill>
                <a:latin typeface="Times New Roman" pitchFamily="18" charset="0"/>
              </a:rPr>
              <a:t>« ЗНАЮ ЛИ Я СЕБЯ?»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590800" y="5257800"/>
            <a:ext cx="381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00"/>
                </a:solidFill>
                <a:latin typeface="Times New Roman" pitchFamily="18" charset="0"/>
              </a:rPr>
              <a:t>«ЧТО СКРЫВАЕТСЯ ЗА СОБСТВЕННЫМ Я?»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utoUpdateAnimBg="0"/>
      <p:bldP spid="36870" grpId="0" autoUpdateAnimBg="0"/>
      <p:bldP spid="36871" grpId="0" autoUpdateAnimBg="0"/>
    </p:bldLst>
  </p:timing>
</p:sld>
</file>

<file path=ppt/theme/theme1.xml><?xml version="1.0" encoding="utf-8"?>
<a:theme xmlns:a="http://schemas.openxmlformats.org/drawingml/2006/main" name="Студия">
  <a:themeElements>
    <a:clrScheme name="Студия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Студия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тудия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164</TotalTime>
  <Words>1009</Words>
  <Application>Microsoft Office PowerPoint</Application>
  <PresentationFormat>Экран (4:3)</PresentationFormat>
  <Paragraphs>164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Times New Roman</vt:lpstr>
      <vt:lpstr>Wingdings</vt:lpstr>
      <vt:lpstr>Verdana</vt:lpstr>
      <vt:lpstr>Студия</vt:lpstr>
      <vt:lpstr>МОУ «СОШ №2 г. Нариманов» Астраханской области.</vt:lpstr>
      <vt:lpstr>Слайд 2</vt:lpstr>
      <vt:lpstr>           Что мы узнаем?</vt:lpstr>
      <vt:lpstr>Слайд 4</vt:lpstr>
      <vt:lpstr>Цель урока:                  * расширить кругозор сведениями о                                    разнообразии   профессий;              * обсудить проблему организации рынка труда в                                 регионе.</vt:lpstr>
      <vt:lpstr>      Проверка домашнего                                            задания:</vt:lpstr>
      <vt:lpstr>Слайд 7</vt:lpstr>
      <vt:lpstr>  От чего зависит  величина                        заработной   платы?</vt:lpstr>
      <vt:lpstr>Слайд 9</vt:lpstr>
      <vt:lpstr>     Игра    « Экзамен»  </vt:lpstr>
      <vt:lpstr>                 стадия вызова          КАК ВЫ ДУМАЕТЕ,    КАКИЕ  ПРОФЕССИИ               ВОСТРЕБОВАНЫ В НАШЕМ РЕГИОНЕ?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Отраслевая структура Занятости</vt:lpstr>
      <vt:lpstr>         Состав безработных</vt:lpstr>
      <vt:lpstr>   УРОВЕНЬ БЕЗРАБОТИЦЫ</vt:lpstr>
      <vt:lpstr>Слайд 25</vt:lpstr>
      <vt:lpstr>Слайд 26</vt:lpstr>
      <vt:lpstr>       СТАДИЯ РЕФЛЕКСИИ</vt:lpstr>
    </vt:vector>
  </TitlesOfParts>
  <Company>505.ru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Красноярская средняя школа №1</dc:title>
  <dc:creator>SamLab.ws</dc:creator>
  <cp:lastModifiedBy>www.PHILka.RU</cp:lastModifiedBy>
  <cp:revision>33</cp:revision>
  <dcterms:created xsi:type="dcterms:W3CDTF">2010-02-09T17:15:57Z</dcterms:created>
  <dcterms:modified xsi:type="dcterms:W3CDTF">2011-01-18T19:35:02Z</dcterms:modified>
</cp:coreProperties>
</file>