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4" r:id="rId7"/>
    <p:sldId id="261" r:id="rId8"/>
    <p:sldId id="262" r:id="rId9"/>
    <p:sldId id="266" r:id="rId10"/>
    <p:sldId id="267" r:id="rId11"/>
    <p:sldId id="25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1000"/>
            <a:lum/>
          </a:blip>
          <a:srcRect/>
          <a:stretch>
            <a:fillRect l="7000" t="69000" r="65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929C-D72C-441A-BAF5-51070AE14793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6061-FD27-4963-9320-714BFC94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064896" cy="194421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FF0000"/>
                </a:solidFill>
                <a:latin typeface="Bookman Old Style" pitchFamily="18" charset="0"/>
              </a:rPr>
              <a:t>Самостоятельность  как основа развития личности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639146" y="299646"/>
            <a:ext cx="5865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Анастасьевская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средняя общеобразовательная школа»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841957" y="5232484"/>
            <a:ext cx="404950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Подготовила: учитель математики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первая квалификационная категория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Е.А.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Парафейникова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32907" y="6240015"/>
            <a:ext cx="22781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Анастасьевка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2013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3" grpId="0"/>
      <p:bldP spid="8194" grpId="0"/>
      <p:bldP spid="81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0070C0"/>
                </a:solidFill>
                <a:latin typeface="Bookman Old Style" pitchFamily="18" charset="0"/>
              </a:rPr>
              <a:t>К</a:t>
            </a:r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</a:rPr>
              <a:t>арточки – подсказки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918156"/>
            <a:ext cx="5938596" cy="567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528" y="260648"/>
            <a:ext cx="84249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	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стные упражнения, представляют большую дидактическую ценность. Это также один из видов самостоятельной работы учащихся, способствующий сознательному глубокому и прочному усвоению знаний, развитию самостоятельного, творческого мышления учащихся.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6" name="Rectangle 111"/>
          <p:cNvSpPr txBox="1">
            <a:spLocks noChangeArrowheads="1"/>
          </p:cNvSpPr>
          <p:nvPr/>
        </p:nvSpPr>
        <p:spPr>
          <a:xfrm>
            <a:off x="539552" y="278092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Найдите общий вид первообразных для функций: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3441680"/>
            <a:ext cx="3528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 smtClean="0"/>
              <a:t>У = 2</a:t>
            </a:r>
          </a:p>
          <a:p>
            <a:pPr fontAlgn="base"/>
            <a:endParaRPr lang="ru-RU" sz="2400" b="1" dirty="0" smtClean="0"/>
          </a:p>
          <a:p>
            <a:pPr fontAlgn="base"/>
            <a:r>
              <a:rPr lang="ru-RU" sz="2400" b="1" dirty="0" smtClean="0"/>
              <a:t>У = 3х</a:t>
            </a:r>
            <a:r>
              <a:rPr lang="ru-RU" sz="2400" b="1" baseline="30000" dirty="0" smtClean="0"/>
              <a:t>2</a:t>
            </a:r>
            <a:r>
              <a:rPr lang="ru-RU" sz="2400" b="1" dirty="0" smtClean="0"/>
              <a:t> + 2х</a:t>
            </a:r>
          </a:p>
          <a:p>
            <a:pPr marL="514350" indent="-514350" fontAlgn="base"/>
            <a:endParaRPr lang="ru-RU" sz="2400" b="1" dirty="0" smtClean="0"/>
          </a:p>
          <a:p>
            <a:pPr fontAlgn="base"/>
            <a:r>
              <a:rPr lang="ru-RU" sz="2400" b="1" dirty="0" smtClean="0"/>
              <a:t>У = (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- 2)</a:t>
            </a:r>
            <a:r>
              <a:rPr lang="ru-RU" sz="2400" b="1" baseline="30000" dirty="0" smtClean="0"/>
              <a:t>4</a:t>
            </a:r>
            <a:endParaRPr lang="ru-RU" sz="2400" b="1" dirty="0" smtClean="0"/>
          </a:p>
          <a:p>
            <a:pPr fontAlgn="base"/>
            <a:endParaRPr lang="ru-RU" sz="2400" b="1" dirty="0" smtClean="0"/>
          </a:p>
          <a:p>
            <a:pPr fontAlgn="base"/>
            <a:r>
              <a:rPr lang="ru-RU" sz="2400" b="1" dirty="0" smtClean="0"/>
              <a:t>У = 3</a:t>
            </a:r>
            <a:r>
              <a:rPr lang="en-US" sz="2400" b="1" dirty="0" err="1" smtClean="0"/>
              <a:t>sinx</a:t>
            </a:r>
            <a:endParaRPr lang="ru-RU" sz="2400" b="1" dirty="0" smtClean="0"/>
          </a:p>
          <a:p>
            <a:pPr fontAlgn="base"/>
            <a:endParaRPr lang="ru-RU" sz="2400" b="1" dirty="0" smtClean="0"/>
          </a:p>
          <a:p>
            <a:pPr fontAlgn="base"/>
            <a:r>
              <a:rPr lang="ru-RU" sz="2400" b="1" dirty="0" smtClean="0"/>
              <a:t>У = </a:t>
            </a:r>
            <a:r>
              <a:rPr lang="en-US" sz="2400" b="1" dirty="0" err="1" smtClean="0"/>
              <a:t>cos</a:t>
            </a:r>
            <a:r>
              <a:rPr lang="ru-RU" sz="2400" b="1" dirty="0" smtClean="0"/>
              <a:t>3</a:t>
            </a:r>
            <a:r>
              <a:rPr lang="en-US" sz="2400" b="1" dirty="0" smtClean="0"/>
              <a:t>x</a:t>
            </a:r>
            <a:endParaRPr lang="ru-RU" sz="2400" b="1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>
            <a:normAutofit/>
          </a:bodyPr>
          <a:lstStyle/>
          <a:p>
            <a:pPr fontAlgn="base"/>
            <a:endParaRPr lang="ru-RU" i="1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48680"/>
            <a:ext cx="8856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70C0"/>
                </a:solidFill>
                <a:latin typeface="Bookman Old Style" pitchFamily="18" charset="0"/>
              </a:rPr>
              <a:t>Только успех порождает успех. </a:t>
            </a:r>
            <a:endParaRPr lang="ru-RU" sz="2800" b="1" i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Успех </a:t>
            </a:r>
            <a:r>
              <a:rPr lang="ru-RU" sz="2800" b="1" i="1" dirty="0">
                <a:solidFill>
                  <a:srgbClr val="FF0000"/>
                </a:solidFill>
                <a:latin typeface="Bookman Old Style" pitchFamily="18" charset="0"/>
              </a:rPr>
              <a:t>в учении </a:t>
            </a:r>
            <a:r>
              <a:rPr lang="ru-RU" sz="2800" b="1" i="1" dirty="0">
                <a:solidFill>
                  <a:srgbClr val="0070C0"/>
                </a:solidFill>
                <a:latin typeface="Bookman Old Style" pitchFamily="18" charset="0"/>
              </a:rPr>
              <a:t>– это успех в жизни. Успех – это реализованная цель.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63691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Bookman Old Style" pitchFamily="18" charset="0"/>
              </a:rPr>
              <a:t>Ученика надо принимать как личность.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93305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Bookman Old Style" pitchFamily="18" charset="0"/>
              </a:rPr>
              <a:t> Ему надо разрешить быть самим собой.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Bookman Old Style" pitchFamily="18" charset="0"/>
              </a:rPr>
              <a:t>Урок – продолжение жизни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Bookman Old Style" pitchFamily="18" charset="0"/>
              </a:rPr>
              <a:t>            Поэтому </a:t>
            </a:r>
            <a:r>
              <a:rPr lang="ru-RU" sz="2800" b="1" i="1" dirty="0">
                <a:latin typeface="Bookman Old Style" pitchFamily="18" charset="0"/>
              </a:rPr>
              <a:t>на моих уроках присутствует весь спектр чувств и переживаний: надежда и сомнение, радость и печаль, волнение и уверенность, обида, недовольство и гордость.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4221088"/>
            <a:ext cx="63001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Ведь жизнь – это          продолжение урока.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Bookman Old Style" pitchFamily="18" charset="0"/>
              </a:rPr>
              <a:t>Сп</a:t>
            </a:r>
            <a:r>
              <a:rPr lang="ru-RU" sz="7200" b="1" i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ас</a:t>
            </a:r>
            <a:r>
              <a:rPr lang="ru-RU" sz="7200" b="1" i="1" dirty="0" smtClean="0">
                <a:solidFill>
                  <a:srgbClr val="00B050"/>
                </a:solidFill>
                <a:latin typeface="Bookman Old Style" pitchFamily="18" charset="0"/>
              </a:rPr>
              <a:t>иб</a:t>
            </a:r>
            <a:r>
              <a:rPr lang="ru-RU" sz="7200" b="1" i="1" dirty="0" smtClean="0">
                <a:latin typeface="Bookman Old Style" pitchFamily="18" charset="0"/>
              </a:rPr>
              <a:t>о </a:t>
            </a:r>
            <a:r>
              <a:rPr lang="ru-RU" sz="7200" b="1" i="1" dirty="0" smtClean="0">
                <a:solidFill>
                  <a:srgbClr val="FFC000"/>
                </a:solidFill>
                <a:latin typeface="Bookman Old Style" pitchFamily="18" charset="0"/>
              </a:rPr>
              <a:t>за</a:t>
            </a:r>
            <a:r>
              <a:rPr lang="ru-RU" sz="7200" b="1" i="1" dirty="0" smtClean="0">
                <a:latin typeface="Bookman Old Style" pitchFamily="18" charset="0"/>
              </a:rPr>
              <a:t> </a:t>
            </a:r>
            <a:r>
              <a:rPr lang="ru-RU" sz="7200" b="1" i="1" dirty="0" smtClean="0">
                <a:solidFill>
                  <a:srgbClr val="0070C0"/>
                </a:solidFill>
                <a:latin typeface="Bookman Old Style" pitchFamily="18" charset="0"/>
              </a:rPr>
              <a:t>вни</a:t>
            </a:r>
            <a:r>
              <a:rPr lang="ru-RU" sz="72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ма</a:t>
            </a:r>
            <a:r>
              <a:rPr lang="ru-RU" sz="7200" b="1" i="1" dirty="0" smtClean="0">
                <a:solidFill>
                  <a:srgbClr val="00B0F0"/>
                </a:solidFill>
                <a:latin typeface="Bookman Old Style" pitchFamily="18" charset="0"/>
              </a:rPr>
              <a:t>ние</a:t>
            </a:r>
            <a:r>
              <a:rPr lang="ru-RU" sz="7200" b="1" i="1" dirty="0" smtClean="0">
                <a:solidFill>
                  <a:srgbClr val="FF0000"/>
                </a:solidFill>
                <a:latin typeface="Bookman Old Style" pitchFamily="18" charset="0"/>
              </a:rPr>
              <a:t>!</a:t>
            </a:r>
            <a:endParaRPr lang="ru-RU" sz="7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00141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“</a:t>
            </a:r>
            <a:r>
              <a:rPr lang="ru-RU" b="1" i="1" dirty="0">
                <a:solidFill>
                  <a:srgbClr val="FF0000"/>
                </a:solidFill>
                <a:latin typeface="Bookman Old Style" pitchFamily="18" charset="0"/>
              </a:rPr>
              <a:t>Приучи его к тому, чтобы он самостоятельно думал, искал, проявлял себя, развивал свои дремлющие силы, вырабатывал из себя стойкого человека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” </a:t>
            </a:r>
            <a:endParaRPr lang="ru-RU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4149080"/>
            <a:ext cx="1850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А. </a:t>
            </a:r>
            <a:r>
              <a:rPr lang="ru-RU" b="1" i="1" dirty="0" err="1" smtClean="0">
                <a:latin typeface="Bookman Old Style" pitchFamily="18" charset="0"/>
              </a:rPr>
              <a:t>Дистервег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  <a:latin typeface="Bookman Old Style" pitchFamily="18" charset="0"/>
              </a:rPr>
              <a:t>Кто такой мой ученик?</a:t>
            </a:r>
            <a:r>
              <a:rPr lang="ru-RU" sz="3100" b="1" i="1" dirty="0" smtClean="0">
                <a:latin typeface="Bookman Old Style" pitchFamily="18" charset="0"/>
              </a:rPr>
              <a:t/>
            </a:r>
            <a:br>
              <a:rPr lang="ru-RU" sz="3100" b="1" i="1" dirty="0" smtClean="0">
                <a:latin typeface="Bookman Old Style" pitchFamily="18" charset="0"/>
              </a:rPr>
            </a:br>
            <a:r>
              <a:rPr lang="ru-RU" sz="3100" b="1" i="1" dirty="0" smtClean="0">
                <a:latin typeface="Bookman Old Style" pitchFamily="18" charset="0"/>
              </a:rPr>
              <a:t> Человек!!! </a:t>
            </a:r>
            <a:r>
              <a:rPr lang="ru-RU" sz="3100" i="1" dirty="0" smtClean="0">
                <a:latin typeface="Bookman Old Style" pitchFamily="18" charset="0"/>
              </a:rPr>
              <a:t/>
            </a:r>
            <a:br>
              <a:rPr lang="ru-RU" sz="3100" i="1" dirty="0" smtClean="0">
                <a:latin typeface="Bookman Old Style" pitchFamily="18" charset="0"/>
              </a:rPr>
            </a:br>
            <a:r>
              <a:rPr lang="ru-RU" sz="3100" i="1" dirty="0" smtClean="0">
                <a:latin typeface="Bookman Old Style" pitchFamily="18" charset="0"/>
              </a:rPr>
              <a:t>Возраст моего ученика -10-18 лет.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6792"/>
            <a:ext cx="9217024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Чему </a:t>
            </a:r>
            <a:r>
              <a:rPr lang="ru-RU" b="1" i="1" dirty="0">
                <a:solidFill>
                  <a:srgbClr val="FF0000"/>
                </a:solidFill>
                <a:latin typeface="Bookman Old Style" pitchFamily="18" charset="0"/>
              </a:rPr>
              <a:t>учит мой предмет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  <a:p>
            <a:pPr algn="ctr">
              <a:buNone/>
            </a:pPr>
            <a:endParaRPr lang="ru-RU" b="1" i="1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i="1" dirty="0" smtClean="0">
                <a:latin typeface="Bookman Old Style" pitchFamily="18" charset="0"/>
              </a:rPr>
              <a:t>        Мой </a:t>
            </a:r>
            <a:r>
              <a:rPr lang="ru-RU" b="1" i="1" dirty="0">
                <a:latin typeface="Bookman Old Style" pitchFamily="18" charset="0"/>
              </a:rPr>
              <a:t>предмет нужен для овладения системой математических знаний и умений, необходимых для применения в практической деятельности, изучения смежных дисциплин, продолжения образования, для интеллектуального развития, формирования качеств личности, необходимых человеку для полноценной жизни в современном обществе.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  <a:latin typeface="Bookman Old Style" pitchFamily="18" charset="0"/>
              </a:rPr>
              <a:t>Чему я хочу научить своих детей?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           Вооружить </a:t>
            </a:r>
            <a:r>
              <a:rPr lang="ru-RU" b="1" i="1" dirty="0">
                <a:latin typeface="Bookman Old Style" pitchFamily="18" charset="0"/>
              </a:rPr>
              <a:t>необходимыми для практической деятельности знаниями, умениями, </a:t>
            </a:r>
            <a:r>
              <a:rPr lang="ru-RU" b="1" i="1" dirty="0" smtClean="0">
                <a:latin typeface="Bookman Old Style" pitchFamily="18" charset="0"/>
              </a:rPr>
              <a:t>навыками; посредством </a:t>
            </a:r>
            <a:r>
              <a:rPr lang="ru-RU" b="1" i="1" dirty="0">
                <a:latin typeface="Bookman Old Style" pitchFamily="18" charset="0"/>
              </a:rPr>
              <a:t>математики сформировать у учеников логическое мышление, трудолюбие, усердие, усидчивость, умение доводить начатое дело до конца. </a:t>
            </a:r>
            <a:endParaRPr lang="ru-RU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«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Именно математика в первую очередь защищает нас от обмана чувств и учит, что одно дело- как на самом деле устроены предметы, воспринимаемые чувствами, другое дело- какими они кажутся; эта наука даёт надёжнейшие правила; кто им следует- тому не опасен обман чувств» 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  <a:p>
            <a:pPr algn="r">
              <a:buNone/>
            </a:pPr>
            <a:r>
              <a:rPr lang="ru-RU" i="1" dirty="0" smtClean="0">
                <a:latin typeface="Bookman Old Style" pitchFamily="18" charset="0"/>
              </a:rPr>
              <a:t>Леонард Эйлер</a:t>
            </a:r>
            <a:endParaRPr lang="ru-RU" i="1" dirty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  <a:latin typeface="Bookman Old Style" pitchFamily="18" charset="0"/>
              </a:rPr>
              <a:t>Как я могу увлечь своим предметом моего ученика?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478539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Через </a:t>
            </a:r>
            <a:r>
              <a:rPr lang="ru-RU" b="1" i="1" dirty="0">
                <a:latin typeface="Bookman Old Style" pitchFamily="18" charset="0"/>
              </a:rPr>
              <a:t>занимательные задачи, задачи-шутки, задачи- загадки, шуточные истории</a:t>
            </a:r>
            <a:r>
              <a:rPr lang="ru-RU" b="1" i="1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ru-RU" b="1" i="1" dirty="0">
              <a:latin typeface="Bookman Old Style" pitchFamily="18" charset="0"/>
            </a:endParaRPr>
          </a:p>
          <a:p>
            <a:r>
              <a:rPr lang="ru-RU" b="1" i="1" dirty="0">
                <a:solidFill>
                  <a:srgbClr val="0070C0"/>
                </a:solidFill>
                <a:latin typeface="Bookman Old Style" pitchFamily="18" charset="0"/>
              </a:rPr>
              <a:t>Пример 1: </a:t>
            </a:r>
            <a:endParaRPr lang="ru-RU" b="1" i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b="1" i="1" dirty="0">
                <a:latin typeface="Bookman Old Style" pitchFamily="18" charset="0"/>
              </a:rPr>
              <a:t> </a:t>
            </a:r>
            <a:r>
              <a:rPr lang="ru-RU" b="1" i="1" dirty="0" smtClean="0">
                <a:latin typeface="Bookman Old Style" pitchFamily="18" charset="0"/>
              </a:rPr>
              <a:t>      В </a:t>
            </a:r>
            <a:r>
              <a:rPr lang="ru-RU" b="1" i="1" dirty="0">
                <a:latin typeface="Bookman Old Style" pitchFamily="18" charset="0"/>
              </a:rPr>
              <a:t>комнате четыре угла. В каждом углу сидит кошка. Напротив каждой кошки по три кошки. На хвосте каждой кошки по одной </a:t>
            </a:r>
            <a:r>
              <a:rPr lang="ru-RU" b="1" i="1" dirty="0" smtClean="0">
                <a:latin typeface="Bookman Old Style" pitchFamily="18" charset="0"/>
              </a:rPr>
              <a:t>кошке…</a:t>
            </a:r>
          </a:p>
          <a:p>
            <a:pPr>
              <a:buNone/>
            </a:pPr>
            <a:r>
              <a:rPr lang="ru-RU" b="1" i="1" dirty="0">
                <a:latin typeface="Bookman Old Style" pitchFamily="18" charset="0"/>
              </a:rPr>
              <a:t> </a:t>
            </a:r>
            <a:r>
              <a:rPr lang="ru-RU" b="1" i="1" dirty="0" smtClean="0">
                <a:latin typeface="Bookman Old Style" pitchFamily="18" charset="0"/>
              </a:rPr>
              <a:t>     Сколько </a:t>
            </a:r>
            <a:r>
              <a:rPr lang="ru-RU" b="1" i="1" dirty="0">
                <a:latin typeface="Bookman Old Style" pitchFamily="18" charset="0"/>
              </a:rPr>
              <a:t>же всего кошек в комнате? </a:t>
            </a:r>
            <a:endParaRPr lang="ru-RU" b="1" i="1" dirty="0" smtClean="0">
              <a:latin typeface="Bookman Old Style" pitchFamily="18" charset="0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Пример </a:t>
            </a:r>
            <a:r>
              <a:rPr lang="ru-RU" b="1" i="1" dirty="0">
                <a:solidFill>
                  <a:srgbClr val="0070C0"/>
                </a:solidFill>
                <a:latin typeface="Bookman Old Style" pitchFamily="18" charset="0"/>
              </a:rPr>
              <a:t>2: « Пчелиный рой</a:t>
            </a: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»</a:t>
            </a:r>
          </a:p>
          <a:p>
            <a:pPr>
              <a:buNone/>
            </a:pPr>
            <a:endParaRPr lang="ru-RU" b="1" i="1" dirty="0">
              <a:latin typeface="Bookman Old Style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            Пчёлы </a:t>
            </a:r>
            <a:r>
              <a:rPr lang="ru-RU" b="1" i="1" dirty="0">
                <a:latin typeface="Bookman Old Style" pitchFamily="18" charset="0"/>
              </a:rPr>
              <a:t>в числе, равном квадратному корню из половины всего роя, сели на куст жасмина, оставив позади себя 8/9 роя. И только одна пчёлка из того же роя кружится возле лотоса, привлечённая жужжанием подруги, неосторожно попавшей в западню сладко пахнущего цветка. Сколько всего было пчёл в рое? </a:t>
            </a:r>
          </a:p>
          <a:p>
            <a:endParaRPr lang="ru-RU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1629962"/>
            <a:ext cx="820891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умение самостоятельно приобретать необходимые ему знания;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умение пользоваться учебной и справочной литературой;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наличие навыков самообразования.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6672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Основные качества выпускников современной школы :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i="1" dirty="0">
                <a:solidFill>
                  <a:srgbClr val="0070C0"/>
                </a:solidFill>
                <a:latin typeface="Bookman Old Style" pitchFamily="18" charset="0"/>
              </a:rPr>
              <a:t>Развитие личности невозможно без систематического воздействия и влияния семьи, школы, социальной среды, т. е. воспитания.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>
                <a:latin typeface="Bookman Old Style" pitchFamily="18" charset="0"/>
              </a:rPr>
              <a:t>	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 Воспитание </a:t>
            </a:r>
            <a:r>
              <a:rPr lang="ru-RU" sz="2800" b="1" i="1" dirty="0">
                <a:latin typeface="Bookman Old Style" pitchFamily="18" charset="0"/>
              </a:rPr>
              <a:t>- определяющая цель урока. А воспитание невозможно без ориентации на личность каждого ученика.</a:t>
            </a:r>
          </a:p>
          <a:p>
            <a:endParaRPr lang="ru-RU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4360" y="1340768"/>
            <a:ext cx="8589640" cy="4525963"/>
          </a:xfrm>
        </p:spPr>
        <p:txBody>
          <a:bodyPr>
            <a:normAutofit/>
          </a:bodyPr>
          <a:lstStyle/>
          <a:p>
            <a:r>
              <a:rPr lang="ru-RU" sz="3000" b="1" i="1" dirty="0">
                <a:latin typeface="Bookman Old Style" pitchFamily="18" charset="0"/>
              </a:rPr>
              <a:t>…Педагогический закон гласит: прежде чем ты хочешь призвать ребенка к какой-либо деятельности, заинтересуй его ею, позаботься о том, чтобы обнаружить, что он готов к этой </a:t>
            </a:r>
            <a:r>
              <a:rPr lang="ru-RU" sz="3000" b="1" i="1" dirty="0" smtClean="0">
                <a:latin typeface="Bookman Old Style" pitchFamily="18" charset="0"/>
              </a:rPr>
              <a:t>деятельности…</a:t>
            </a:r>
            <a:endParaRPr lang="ru-RU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604448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latin typeface="Bookman Old Style" pitchFamily="18" charset="0"/>
              </a:rPr>
              <a:t>А</a:t>
            </a:r>
            <a:r>
              <a:rPr lang="ru-RU" sz="2400" b="1" i="1" dirty="0">
                <a:latin typeface="Bookman Old Style" pitchFamily="18" charset="0"/>
              </a:rPr>
              <a:t>. Эйнштейн пишет: </a:t>
            </a:r>
            <a:r>
              <a:rPr lang="ru-RU" sz="2400" b="1" i="1" dirty="0" smtClean="0">
                <a:latin typeface="Bookman Old Style" pitchFamily="18" charset="0"/>
              </a:rPr>
              <a:t/>
            </a:r>
            <a:br>
              <a:rPr lang="ru-RU" sz="2400" b="1" i="1" dirty="0" smtClean="0">
                <a:latin typeface="Bookman Old Style" pitchFamily="18" charset="0"/>
              </a:rPr>
            </a:br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</a:rPr>
              <a:t/>
            </a:r>
            <a:b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</a:rPr>
              <a:t>« </a:t>
            </a:r>
            <a:r>
              <a:rPr lang="ru-RU" sz="2800" b="1" i="1" dirty="0">
                <a:solidFill>
                  <a:srgbClr val="0070C0"/>
                </a:solidFill>
                <a:latin typeface="Bookman Old Style" pitchFamily="18" charset="0"/>
              </a:rPr>
              <a:t>Мне приходится делить своё время между </a:t>
            </a:r>
            <a:r>
              <a:rPr lang="ru-RU" sz="2800" b="1" i="1" dirty="0">
                <a:solidFill>
                  <a:srgbClr val="FF0000"/>
                </a:solidFill>
                <a:latin typeface="Bookman Old Style" pitchFamily="18" charset="0"/>
              </a:rPr>
              <a:t>политикой и уравнениями</a:t>
            </a:r>
            <a:r>
              <a:rPr lang="ru-RU" sz="2800" b="1" i="1" dirty="0">
                <a:solidFill>
                  <a:srgbClr val="0070C0"/>
                </a:solidFill>
                <a:latin typeface="Bookman Old Style" pitchFamily="18" charset="0"/>
              </a:rPr>
              <a:t>. Однако уравнение, по- моему, гораздо важнее, потому что политика существует только для данного момента, а </a:t>
            </a:r>
            <a:r>
              <a:rPr lang="ru-RU" sz="2800" b="1" i="1" dirty="0">
                <a:solidFill>
                  <a:srgbClr val="FF0000"/>
                </a:solidFill>
                <a:latin typeface="Bookman Old Style" pitchFamily="18" charset="0"/>
              </a:rPr>
              <a:t>уравнения будут существовать вечно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»</a:t>
            </a:r>
            <a:endParaRPr lang="ru-RU" sz="2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70C0"/>
                </a:solidFill>
                <a:latin typeface="Bookman Old Style" pitchFamily="18" charset="0"/>
              </a:rPr>
              <a:t>"Математика ум в порядок приводит </a:t>
            </a:r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</a:rPr>
              <a:t>"</a:t>
            </a:r>
            <a:endParaRPr lang="ru-RU" sz="2800" b="1" i="1" dirty="0">
              <a:solidFill>
                <a:srgbClr val="0070C0"/>
              </a:solidFill>
              <a:latin typeface="Bookman Old Style" pitchFamily="18" charset="0"/>
            </a:endParaRPr>
          </a:p>
          <a:p>
            <a:pPr algn="r"/>
            <a:r>
              <a:rPr lang="ru-RU" sz="2400" b="1" i="1" dirty="0">
                <a:latin typeface="Bookman Old Style" pitchFamily="18" charset="0"/>
              </a:rPr>
              <a:t>М. В. </a:t>
            </a:r>
            <a:r>
              <a:rPr lang="ru-RU" sz="2400" b="1" i="1" dirty="0" smtClean="0">
                <a:latin typeface="Bookman Old Style" pitchFamily="18" charset="0"/>
              </a:rPr>
              <a:t>Ломоносов</a:t>
            </a:r>
            <a:endParaRPr lang="ru-RU" sz="24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496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Самостоятельность  как основа развития личности </vt:lpstr>
      <vt:lpstr>Слайд 2</vt:lpstr>
      <vt:lpstr>Кто такой мой ученик?  Человек!!!  Возраст моего ученика -10-18 лет. </vt:lpstr>
      <vt:lpstr>Чему я хочу научить своих детей? </vt:lpstr>
      <vt:lpstr>Как я могу увлечь своим предметом моего ученика? </vt:lpstr>
      <vt:lpstr>Слайд 6</vt:lpstr>
      <vt:lpstr>Развитие личности невозможно без систематического воздействия и влияния семьи, школы, социальной среды, т. е. воспитания.  </vt:lpstr>
      <vt:lpstr>Слайд 8</vt:lpstr>
      <vt:lpstr>А. Эйнштейн пишет:   « Мне приходится делить своё время между политикой и уравнениями. Однако уравнение, по- моему, гораздо важнее, потому что политика существует только для данного момента, а уравнения будут существовать вечно»</vt:lpstr>
      <vt:lpstr>Карточки – подсказки</vt:lpstr>
      <vt:lpstr>Слайд 11</vt:lpstr>
      <vt:lpstr>Слайд 12</vt:lpstr>
      <vt:lpstr>Урок – продолжение жизни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Светлана</cp:lastModifiedBy>
  <cp:revision>16</cp:revision>
  <dcterms:created xsi:type="dcterms:W3CDTF">2010-10-30T04:58:59Z</dcterms:created>
  <dcterms:modified xsi:type="dcterms:W3CDTF">2013-01-11T17:54:57Z</dcterms:modified>
</cp:coreProperties>
</file>