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xml" PartName="/ppt/slides/slide29.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3.xml"/>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Layout+xml" PartName="/ppt/slideLayouts/slideLayout7.xml"/>
  <Default ContentType="image/png" Extension="png"/>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6" r:id="rId10"/>
    <p:sldId id="263" r:id="rId11"/>
    <p:sldId id="264" r:id="rId12"/>
    <p:sldId id="267" r:id="rId13"/>
    <p:sldId id="268" r:id="rId14"/>
    <p:sldId id="269" r:id="rId15"/>
    <p:sldId id="270" r:id="rId16"/>
    <p:sldId id="271" r:id="rId17"/>
    <p:sldId id="276" r:id="rId18"/>
    <p:sldId id="277" r:id="rId19"/>
    <p:sldId id="272" r:id="rId20"/>
    <p:sldId id="273" r:id="rId21"/>
    <p:sldId id="274" r:id="rId22"/>
    <p:sldId id="275"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23.04.2011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23.04.2011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23.04.2011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23.04.2011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arget="../media/image12.jpe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13.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arget="../media/image16.jpeg" Type="http://schemas.openxmlformats.org/officeDocument/2006/relationships/imag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2" Target="../media/image17.jpeg" Type="http://schemas.openxmlformats.org/officeDocument/2006/relationships/imag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2" Target="../media/image19.jpe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20.jpeg" Type="http://schemas.openxmlformats.org/officeDocument/2006/relationships/image"/><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2" Target="../media/image21.jpeg" Type="http://schemas.openxmlformats.org/officeDocument/2006/relationships/image"/><Relationship Id="rId1" Target="../slideLayouts/slideLayout2.xml" Type="http://schemas.openxmlformats.org/officeDocument/2006/relationships/slideLayout"/></Relationships>
</file>

<file path=ppt/slides/_rels/slide26.xml.rels><?xml version="1.0" encoding="UTF-8" standalone="yes" ?><Relationships xmlns="http://schemas.openxmlformats.org/package/2006/relationships"><Relationship Id="rId2" Target="../media/image22.jpe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23.jpeg" Type="http://schemas.openxmlformats.org/officeDocument/2006/relationships/imag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2" Target="../media/image24.jpeg" Type="http://schemas.openxmlformats.org/officeDocument/2006/relationships/imag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25.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arget="../media/image27.jpeg" Type="http://schemas.openxmlformats.org/officeDocument/2006/relationships/image"/><Relationship Id="rId2" Target="../media/image26.jpe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arget="../media/image28.jpeg" Type="http://schemas.openxmlformats.org/officeDocument/2006/relationships/imag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2" Target="../media/image29.jpeg"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2" Target="../media/image6.jpe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arget="../media/image8.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2" Target="../media/image9.jpe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2" Target="../media/image10.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14290"/>
            <a:ext cx="7772400" cy="1470025"/>
          </a:xfrm>
        </p:spPr>
        <p:txBody>
          <a:bodyPr/>
          <a:lstStyle/>
          <a:p>
            <a:r>
              <a:rPr lang="ru-RU" dirty="0" smtClean="0">
                <a:solidFill>
                  <a:schemeClr val="bg1">
                    <a:lumMod val="95000"/>
                  </a:schemeClr>
                </a:solidFill>
              </a:rPr>
              <a:t>Германия</a:t>
            </a:r>
            <a:endParaRPr lang="ru-RU" dirty="0">
              <a:solidFill>
                <a:schemeClr val="bg1">
                  <a:lumMod val="95000"/>
                </a:schemeClr>
              </a:solidFill>
            </a:endParaRPr>
          </a:p>
        </p:txBody>
      </p:sp>
      <p:sp>
        <p:nvSpPr>
          <p:cNvPr id="3" name="Подзаголовок 2"/>
          <p:cNvSpPr>
            <a:spLocks noGrp="1"/>
          </p:cNvSpPr>
          <p:nvPr>
            <p:ph type="subTitle" idx="1"/>
          </p:nvPr>
        </p:nvSpPr>
        <p:spPr>
          <a:xfrm>
            <a:off x="5157782" y="3714752"/>
            <a:ext cx="3986218" cy="2971800"/>
          </a:xfrm>
        </p:spPr>
        <p:txBody>
          <a:bodyPr>
            <a:normAutofit/>
          </a:bodyPr>
          <a:lstStyle/>
          <a:p>
            <a:r>
              <a:rPr lang="ru-RU" dirty="0" smtClean="0">
                <a:solidFill>
                  <a:schemeClr val="bg1">
                    <a:lumMod val="95000"/>
                  </a:schemeClr>
                </a:solidFill>
              </a:rPr>
              <a:t>Выполнила </a:t>
            </a:r>
          </a:p>
          <a:p>
            <a:r>
              <a:rPr lang="ru-RU" dirty="0" smtClean="0">
                <a:solidFill>
                  <a:schemeClr val="bg1">
                    <a:lumMod val="95000"/>
                  </a:schemeClr>
                </a:solidFill>
              </a:rPr>
              <a:t>ученица 7 класса:</a:t>
            </a:r>
          </a:p>
          <a:p>
            <a:r>
              <a:rPr lang="ru-RU" dirty="0" smtClean="0">
                <a:solidFill>
                  <a:schemeClr val="bg1">
                    <a:lumMod val="95000"/>
                  </a:schemeClr>
                </a:solidFill>
              </a:rPr>
              <a:t>Пашко Е.</a:t>
            </a:r>
          </a:p>
          <a:p>
            <a:r>
              <a:rPr lang="ru-RU" dirty="0" smtClean="0">
                <a:solidFill>
                  <a:schemeClr val="bg1">
                    <a:lumMod val="95000"/>
                  </a:schemeClr>
                </a:solidFill>
              </a:rPr>
              <a:t>Учитель:</a:t>
            </a:r>
          </a:p>
          <a:p>
            <a:r>
              <a:rPr lang="ru-RU" dirty="0" smtClean="0">
                <a:solidFill>
                  <a:schemeClr val="bg1">
                    <a:lumMod val="95000"/>
                  </a:schemeClr>
                </a:solidFill>
              </a:rPr>
              <a:t>Волошина И.М</a:t>
            </a:r>
            <a:endParaRPr lang="ru-RU" dirty="0">
              <a:solidFill>
                <a:schemeClr val="bg1">
                  <a:lumMod val="95000"/>
                </a:schemeClr>
              </a:solidFill>
            </a:endParaRPr>
          </a:p>
        </p:txBody>
      </p:sp>
      <p:pic>
        <p:nvPicPr>
          <p:cNvPr id="7169" name="Picture 1"/>
          <p:cNvPicPr>
            <a:picLocks noChangeAspect="1" noChangeArrowheads="1"/>
          </p:cNvPicPr>
          <p:nvPr/>
        </p:nvPicPr>
        <p:blipFill>
          <a:blip r:embed="rId3"/>
          <a:srcRect/>
          <a:stretch>
            <a:fillRect/>
          </a:stretch>
        </p:blipFill>
        <p:spPr bwMode="auto">
          <a:xfrm>
            <a:off x="0" y="1835208"/>
            <a:ext cx="5572164" cy="5022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Первый раз в первый класс в Германии </a:t>
            </a:r>
            <a:endParaRPr lang="ru-RU" dirty="0"/>
          </a:p>
        </p:txBody>
      </p:sp>
      <p:sp>
        <p:nvSpPr>
          <p:cNvPr id="3" name="Содержимое 2"/>
          <p:cNvSpPr>
            <a:spLocks noGrp="1"/>
          </p:cNvSpPr>
          <p:nvPr>
            <p:ph idx="1"/>
          </p:nvPr>
        </p:nvSpPr>
        <p:spPr>
          <a:xfrm>
            <a:off x="457200" y="1600200"/>
            <a:ext cx="6400816" cy="4525963"/>
          </a:xfrm>
        </p:spPr>
        <p:txBody>
          <a:bodyPr>
            <a:normAutofit fontScale="55000" lnSpcReduction="20000"/>
          </a:bodyPr>
          <a:lstStyle/>
          <a:p>
            <a:r>
              <a:rPr lang="ru-RU" dirty="0" smtClean="0"/>
              <a:t>В Германии ребёнок идёт в первый класс в 6 или 7 лет. В особых случаях при желании родителей и согласии учителей может пойти и в 5 лет. </a:t>
            </a:r>
          </a:p>
          <a:p>
            <a:r>
              <a:rPr lang="ru-RU" dirty="0" smtClean="0"/>
              <a:t>Для первоклассников обычно устраивается небольшой праздник, но он совсем не похож на праздник "первого звонка" в России. Чаще всего первый школьный день сопровождается мессой в церкви и знакомством с классом и первой учительницей. </a:t>
            </a:r>
          </a:p>
          <a:p>
            <a:r>
              <a:rPr lang="ru-RU" dirty="0" smtClean="0"/>
              <a:t>Незабываемым подарком для немецких первоклашек является "школьный кулёк" (</a:t>
            </a:r>
            <a:r>
              <a:rPr lang="ru-RU" dirty="0" err="1" smtClean="0"/>
              <a:t>Schultüte</a:t>
            </a:r>
            <a:r>
              <a:rPr lang="ru-RU" dirty="0" smtClean="0"/>
              <a:t>)- огромный кулёк со сладостями, которые должны "подсластить" начало нелёгкой школьной жизни. В кулёк кладут и разные мелочи, которые могут пригодиться в школьной жизни. Эта традиция появилась в начале 19 века в Восточной Германии, Саксонии и Тюрингии (Лейпциге, Дрездене). В середине двадцатого века школьные кульки стали дарить и в Западной Германии. Эта традиция не только дожила до наших дней, но и стала неотъемлемой частью первого школьного дня в Германии. </a:t>
            </a:r>
          </a:p>
          <a:p>
            <a:endParaRPr lang="ru-RU" dirty="0"/>
          </a:p>
        </p:txBody>
      </p:sp>
      <p:pic>
        <p:nvPicPr>
          <p:cNvPr id="20482" name="Picture 2"/>
          <p:cNvPicPr>
            <a:picLocks noChangeAspect="1" noChangeArrowheads="1"/>
          </p:cNvPicPr>
          <p:nvPr/>
        </p:nvPicPr>
        <p:blipFill>
          <a:blip r:embed="rId2"/>
          <a:srcRect/>
          <a:stretch>
            <a:fillRect/>
          </a:stretch>
        </p:blipFill>
        <p:spPr bwMode="auto">
          <a:xfrm>
            <a:off x="6781520" y="1772980"/>
            <a:ext cx="2362480" cy="50850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Начальная школа </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Ребёнку из стран СНГ жизнь немецких первоклашек покажется сахарной. Домашних заданий не задают, оценки начинают выставлять со второго, а иногда и третьего класса. </a:t>
            </a:r>
          </a:p>
          <a:p>
            <a:r>
              <a:rPr lang="ru-RU" dirty="0" smtClean="0"/>
              <a:t>В Германии вообще не принято ставить оценки в дневник. Контрольные работы дети приносят домой родителям на подпись. А за оценки, полученные за устные ответы, дети отчитываются и дома на словах. </a:t>
            </a:r>
          </a:p>
          <a:p>
            <a:r>
              <a:rPr lang="ru-RU" dirty="0" smtClean="0"/>
              <a:t>Да и программа в каждой земле, а то и в каждой школе разная. В одних школах дети с первого класса учатся писать прописными буквами, в других пишут до третьего класса печатными. Каждая школа решает для себя сама, по какой программе ей учить. Главное – результат. </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Средние и старшие классы</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После начальной школы у ребёнка есть выбор пойти в среднюю (</a:t>
            </a:r>
            <a:r>
              <a:rPr lang="ru-RU" dirty="0" err="1" smtClean="0"/>
              <a:t>Hauptschule</a:t>
            </a:r>
            <a:r>
              <a:rPr lang="ru-RU" dirty="0" smtClean="0"/>
              <a:t>), общеобразовательную школу (</a:t>
            </a:r>
            <a:r>
              <a:rPr lang="ru-RU" dirty="0" err="1" smtClean="0"/>
              <a:t>Realschule</a:t>
            </a:r>
            <a:r>
              <a:rPr lang="ru-RU" dirty="0" smtClean="0"/>
              <a:t>) или гимназию (</a:t>
            </a:r>
            <a:r>
              <a:rPr lang="ru-RU" dirty="0" err="1" smtClean="0"/>
              <a:t>Gymnasium</a:t>
            </a:r>
            <a:r>
              <a:rPr lang="ru-RU" dirty="0" smtClean="0"/>
              <a:t>). </a:t>
            </a:r>
            <a:br>
              <a:rPr lang="ru-RU" dirty="0" smtClean="0"/>
            </a:br>
            <a:r>
              <a:rPr lang="ru-RU" dirty="0" smtClean="0"/>
              <a:t>Теоретически он может изменить свой выбор со временем в любом направлении. Перейти из гимназии в среднюю или общеобразовательную школу можно без проблем, сложнее наоборот. </a:t>
            </a:r>
            <a:br>
              <a:rPr lang="ru-RU" dirty="0" smtClean="0"/>
            </a:br>
            <a:r>
              <a:rPr lang="ru-RU" dirty="0" smtClean="0"/>
              <a:t>В средней школе (</a:t>
            </a:r>
            <a:r>
              <a:rPr lang="ru-RU" dirty="0" err="1" smtClean="0"/>
              <a:t>Hauptschule</a:t>
            </a:r>
            <a:r>
              <a:rPr lang="ru-RU" dirty="0" smtClean="0"/>
              <a:t>) учатся до 10 класса, в общеобразовательной (</a:t>
            </a:r>
            <a:r>
              <a:rPr lang="ru-RU" dirty="0" err="1" smtClean="0"/>
              <a:t>Realschule</a:t>
            </a:r>
            <a:r>
              <a:rPr lang="ru-RU" dirty="0" smtClean="0"/>
              <a:t>) - до 12 класса, в гимназии до 13 класса. Но поступить в университет можно только после окончании гимназии. В Германии это называется "сделать </a:t>
            </a:r>
            <a:r>
              <a:rPr lang="ru-RU" dirty="0" err="1" smtClean="0"/>
              <a:t>абитур</a:t>
            </a:r>
            <a:r>
              <a:rPr lang="ru-RU" dirty="0" smtClean="0"/>
              <a:t>" (</a:t>
            </a:r>
            <a:r>
              <a:rPr lang="ru-RU" dirty="0" err="1" smtClean="0"/>
              <a:t>Abitur</a:t>
            </a:r>
            <a:r>
              <a:rPr lang="ru-RU" dirty="0" smtClean="0"/>
              <a:t> </a:t>
            </a:r>
            <a:r>
              <a:rPr lang="ru-RU" dirty="0" err="1" smtClean="0"/>
              <a:t>machen</a:t>
            </a:r>
            <a:r>
              <a:rPr lang="ru-RU" dirty="0" smtClean="0"/>
              <a:t>).</a:t>
            </a:r>
            <a:br>
              <a:rPr lang="ru-RU" dirty="0" smtClean="0"/>
            </a:br>
            <a:r>
              <a:rPr lang="ru-RU" dirty="0" smtClean="0"/>
              <a:t>Окончание школы в странах СНГ приравнивается в Германии к средней школе. Неполное высшее образование (школа плюс три курса института) признается как окончание немецкой гимназии.</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Оценночная</a:t>
            </a:r>
            <a:r>
              <a:rPr lang="ru-RU" dirty="0" smtClean="0"/>
              <a:t> система</a:t>
            </a:r>
            <a:endParaRPr lang="ru-RU" dirty="0"/>
          </a:p>
        </p:txBody>
      </p:sp>
      <p:sp>
        <p:nvSpPr>
          <p:cNvPr id="3" name="Содержимое 2"/>
          <p:cNvSpPr>
            <a:spLocks noGrp="1"/>
          </p:cNvSpPr>
          <p:nvPr>
            <p:ph idx="1"/>
          </p:nvPr>
        </p:nvSpPr>
        <p:spPr/>
        <p:txBody>
          <a:bodyPr>
            <a:normAutofit fontScale="70000" lnSpcReduction="20000"/>
          </a:bodyPr>
          <a:lstStyle/>
          <a:p>
            <a:r>
              <a:rPr lang="ru-RU" dirty="0" err="1" smtClean="0"/>
              <a:t>Оценночная</a:t>
            </a:r>
            <a:r>
              <a:rPr lang="ru-RU" dirty="0" smtClean="0"/>
              <a:t> система по всей Германии одинакова. "1" - лучшая оценка. "6" - худшая. "2" и "3" - в пределах желаемого. Немецкая "4" - сравнима с русской "3". "5"- с русской "2". </a:t>
            </a:r>
          </a:p>
          <a:p>
            <a:r>
              <a:rPr lang="ru-RU" dirty="0" smtClean="0"/>
              <a:t>Оценки за контрольные работы чаще всего выставляются на основе процентов правильно выполненной работы. Кроме того, при оценки за контрольную работу часто указывается средний бал всего класса, на который была выполнена контрольная работа, чтобы дети могли сравнить свою успеваемость с успеваемостью всего класса. </a:t>
            </a:r>
          </a:p>
          <a:p>
            <a:r>
              <a:rPr lang="ru-RU" dirty="0" smtClean="0"/>
              <a:t>Полугодовые и годовые оценки выставляются на основе контрольных работ и общей оценки по устным ответам. Очень часто плохую оценку по контрольной работе можно "сгладить" постоянной активностью на уроке. И наоборот. </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Чему учат в немецкой школе?</a:t>
            </a:r>
            <a:endParaRPr lang="ru-RU" dirty="0"/>
          </a:p>
        </p:txBody>
      </p:sp>
      <p:sp>
        <p:nvSpPr>
          <p:cNvPr id="3" name="Содержимое 2"/>
          <p:cNvSpPr>
            <a:spLocks noGrp="1"/>
          </p:cNvSpPr>
          <p:nvPr>
            <p:ph idx="1"/>
          </p:nvPr>
        </p:nvSpPr>
        <p:spPr>
          <a:xfrm>
            <a:off x="457200" y="1600200"/>
            <a:ext cx="8229600" cy="5257800"/>
          </a:xfrm>
        </p:spPr>
        <p:txBody>
          <a:bodyPr>
            <a:normAutofit fontScale="47500" lnSpcReduction="20000"/>
          </a:bodyPr>
          <a:lstStyle/>
          <a:p>
            <a:r>
              <a:rPr lang="ru-RU" dirty="0" smtClean="0"/>
              <a:t>В отличии от большинства школ в странах СНГ, в Германии уроки немецкого не делятся на язык и литературу. Есть только один предмет "</a:t>
            </a:r>
            <a:r>
              <a:rPr lang="ru-RU" dirty="0" err="1" smtClean="0"/>
              <a:t>Deutsch</a:t>
            </a:r>
            <a:r>
              <a:rPr lang="ru-RU" dirty="0" smtClean="0"/>
              <a:t>". </a:t>
            </a:r>
          </a:p>
          <a:p>
            <a:r>
              <a:rPr lang="ru-RU" dirty="0" smtClean="0"/>
              <a:t>Начиная примерно с 6 класса учат религию или эстетику. Во многих школах предлагают эти два предмета на выбор. </a:t>
            </a:r>
          </a:p>
          <a:p>
            <a:r>
              <a:rPr lang="ru-RU" dirty="0" smtClean="0"/>
              <a:t>В старших классах в гимназии учат экономику и философию. </a:t>
            </a:r>
          </a:p>
          <a:p>
            <a:r>
              <a:rPr lang="ru-RU" dirty="0" smtClean="0"/>
              <a:t>Английский язык - обязательный иностранный во всех типах школы. Обычно его начинают учить с 3-4 класса. Иностранный язык учат не по группам, а всем классом. </a:t>
            </a:r>
          </a:p>
          <a:p>
            <a:r>
              <a:rPr lang="ru-RU" dirty="0" smtClean="0"/>
              <a:t>В гимназиях и некоторых общеобразовательных школах предлагается на выбор с 6 класса второй иностранный язык, как правило это латынь, французский, а в последние годы русский.</a:t>
            </a:r>
          </a:p>
          <a:p>
            <a:r>
              <a:rPr lang="ru-RU" dirty="0" smtClean="0"/>
              <a:t>Тема "Вторая мировая война" подробно и углубленно изучается в немецкой школе. </a:t>
            </a:r>
          </a:p>
          <a:p>
            <a:r>
              <a:rPr lang="ru-RU" dirty="0" smtClean="0"/>
              <a:t>К предметам "Искусство" и "Музыка" подходят очень серьезно, вплоть до того, что по окончанию гимназии предлагается на выбор сдача экзаменов по этим предметам. </a:t>
            </a:r>
          </a:p>
          <a:p>
            <a:r>
              <a:rPr lang="ru-RU" dirty="0" smtClean="0"/>
              <a:t>Выпускные экзамены в любых видах школ проводятся по немецкому и английскому языкам, а также математике. Остальные 2-3 предмета для экзаменов даются на выбор. </a:t>
            </a:r>
          </a:p>
          <a:p>
            <a:r>
              <a:rPr lang="ru-RU" dirty="0" smtClean="0"/>
              <a:t>Как уже упоминалось, в Германии в каждой школе может быть своя программа. Главное - пройти определённый материал за определённое количество лет. Поэтому даже предметы могут изучаться с перерывом в год-два, например: история может быть в 5 и 6 классе. В 7 и 8 классе будет вместо нее физика, а в 9 и 10 будут продолжать изучать историю. </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Правда ли, что в Германии улицы моют шампунем?</a:t>
            </a:r>
            <a:endParaRPr lang="ru-RU" dirty="0"/>
          </a:p>
        </p:txBody>
      </p:sp>
      <p:sp>
        <p:nvSpPr>
          <p:cNvPr id="3" name="Содержимое 2"/>
          <p:cNvSpPr>
            <a:spLocks noGrp="1"/>
          </p:cNvSpPr>
          <p:nvPr>
            <p:ph idx="1"/>
          </p:nvPr>
        </p:nvSpPr>
        <p:spPr/>
        <p:txBody>
          <a:bodyPr/>
          <a:lstStyle/>
          <a:p>
            <a:r>
              <a:rPr lang="ru-RU" dirty="0" smtClean="0"/>
              <a:t>Ответственно заявляю, что ни разу не видел, чтобы улицу передо мной мыли шампунем. Но, тем не менее, дороги все равно довольно чистые. Во-первых, здесь просто меньше грязи на улицах. Во-вторых, дороги построены таким образом, что при дожде вся вода стекает к краям, откуда потом уходит в сливы или, если это автобан — в землю.</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7829576" cy="560406"/>
          </a:xfrm>
        </p:spPr>
        <p:txBody>
          <a:bodyPr>
            <a:normAutofit fontScale="90000"/>
          </a:bodyPr>
          <a:lstStyle/>
          <a:p>
            <a:r>
              <a:rPr lang="ru-RU" sz="3100" dirty="0" smtClean="0"/>
              <a:t>Города Германии – славный город Франкфурт-на-Майне</a:t>
            </a:r>
            <a:r>
              <a:rPr lang="ru-RU" b="1" dirty="0" smtClean="0"/>
              <a:t/>
            </a:r>
            <a:br>
              <a:rPr lang="ru-RU" b="1" dirty="0" smtClean="0"/>
            </a:br>
            <a:r>
              <a:rPr lang="ru-RU" b="1" dirty="0" smtClean="0"/>
              <a:t/>
            </a:r>
            <a:br>
              <a:rPr lang="ru-RU" b="1" dirty="0" smtClean="0"/>
            </a:br>
            <a:endParaRPr lang="ru-RU" dirty="0"/>
          </a:p>
        </p:txBody>
      </p:sp>
      <p:sp>
        <p:nvSpPr>
          <p:cNvPr id="3" name="Содержимое 2"/>
          <p:cNvSpPr>
            <a:spLocks noGrp="1"/>
          </p:cNvSpPr>
          <p:nvPr>
            <p:ph idx="1"/>
          </p:nvPr>
        </p:nvSpPr>
        <p:spPr>
          <a:xfrm>
            <a:off x="500034" y="928670"/>
            <a:ext cx="8229600" cy="2571768"/>
          </a:xfrm>
        </p:spPr>
        <p:txBody>
          <a:bodyPr>
            <a:normAutofit fontScale="85000" lnSpcReduction="10000"/>
          </a:bodyPr>
          <a:lstStyle/>
          <a:p>
            <a:r>
              <a:rPr lang="ru-RU" dirty="0" smtClean="0"/>
              <a:t>В Германии есть один прекрасный город, занимающий 5 место по численности населения среди городов страны. </a:t>
            </a:r>
            <a:r>
              <a:rPr lang="ru-RU" b="1" i="1" dirty="0" smtClean="0"/>
              <a:t>Город Франкфурт-на-Майне</a:t>
            </a:r>
            <a:r>
              <a:rPr lang="ru-RU" dirty="0" smtClean="0"/>
              <a:t> располагается на двух берегах реки Майн и является обладателем самого крупного аэропорта во всей континентальной Европе.</a:t>
            </a:r>
            <a:endParaRPr lang="ru-RU" dirty="0"/>
          </a:p>
        </p:txBody>
      </p:sp>
      <p:pic>
        <p:nvPicPr>
          <p:cNvPr id="1026" name="Picture 2"/>
          <p:cNvPicPr>
            <a:picLocks noChangeAspect="1" noChangeArrowheads="1"/>
          </p:cNvPicPr>
          <p:nvPr/>
        </p:nvPicPr>
        <p:blipFill>
          <a:blip r:embed="rId2"/>
          <a:srcRect/>
          <a:stretch>
            <a:fillRect/>
          </a:stretch>
        </p:blipFill>
        <p:spPr bwMode="auto">
          <a:xfrm>
            <a:off x="857224" y="3500438"/>
            <a:ext cx="7889186" cy="3357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 фото Франкфурт-на-Майне и его река Майн.</a:t>
            </a:r>
            <a:endParaRPr lang="ru-RU" dirty="0"/>
          </a:p>
        </p:txBody>
      </p:sp>
      <p:pic>
        <p:nvPicPr>
          <p:cNvPr id="6146" name="Picture 2"/>
          <p:cNvPicPr>
            <a:picLocks noGrp="1" noChangeAspect="1" noChangeArrowheads="1"/>
          </p:cNvPicPr>
          <p:nvPr>
            <p:ph idx="1"/>
          </p:nvPr>
        </p:nvPicPr>
        <p:blipFill>
          <a:blip r:embed="rId2"/>
          <a:srcRect/>
          <a:stretch>
            <a:fillRect/>
          </a:stretch>
        </p:blipFill>
        <p:spPr bwMode="auto">
          <a:xfrm>
            <a:off x="461058" y="1500174"/>
            <a:ext cx="8100524"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 фото – прогуливаясь улицами города Франкфурт-на-Майне.</a:t>
            </a:r>
            <a:endParaRPr lang="ru-RU" dirty="0"/>
          </a:p>
        </p:txBody>
      </p:sp>
      <p:pic>
        <p:nvPicPr>
          <p:cNvPr id="7170" name="Picture 2"/>
          <p:cNvPicPr>
            <a:picLocks noGrp="1" noChangeAspect="1" noChangeArrowheads="1"/>
          </p:cNvPicPr>
          <p:nvPr>
            <p:ph idx="1"/>
          </p:nvPr>
        </p:nvPicPr>
        <p:blipFill>
          <a:blip r:embed="rId2"/>
          <a:srcRect/>
          <a:stretch>
            <a:fillRect/>
          </a:stretch>
        </p:blipFill>
        <p:spPr bwMode="auto">
          <a:xfrm>
            <a:off x="785786" y="1648089"/>
            <a:ext cx="7858180" cy="52099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t>Города Германии – знаменитый центр технологических достижений страны город Штутгарт</a:t>
            </a:r>
            <a:r>
              <a:rPr lang="ru-RU" b="1" dirty="0" smtClean="0"/>
              <a:t/>
            </a:r>
            <a:br>
              <a:rPr lang="ru-RU" b="1" dirty="0" smtClean="0"/>
            </a:br>
            <a:endParaRPr lang="ru-RU" dirty="0"/>
          </a:p>
        </p:txBody>
      </p:sp>
      <p:sp>
        <p:nvSpPr>
          <p:cNvPr id="3" name="Содержимое 2"/>
          <p:cNvSpPr>
            <a:spLocks noGrp="1"/>
          </p:cNvSpPr>
          <p:nvPr>
            <p:ph idx="1"/>
          </p:nvPr>
        </p:nvSpPr>
        <p:spPr/>
        <p:txBody>
          <a:bodyPr>
            <a:normAutofit/>
          </a:bodyPr>
          <a:lstStyle/>
          <a:p>
            <a:r>
              <a:rPr lang="ru-RU" sz="2000" dirty="0" smtClean="0"/>
              <a:t>Одним из самых важных промышленных и культурных центров страны </a:t>
            </a:r>
            <a:r>
              <a:rPr lang="ru-RU" sz="2000" b="1" i="1" dirty="0" smtClean="0"/>
              <a:t>Германия</a:t>
            </a:r>
            <a:r>
              <a:rPr lang="ru-RU" sz="2000" dirty="0" smtClean="0"/>
              <a:t> считается столица земли Баден-Вюртемберг </a:t>
            </a:r>
            <a:r>
              <a:rPr lang="ru-RU" sz="2000" b="1" i="1" dirty="0" smtClean="0"/>
              <a:t>город Штутгарт</a:t>
            </a:r>
            <a:r>
              <a:rPr lang="ru-RU" sz="2000" dirty="0" smtClean="0"/>
              <a:t>. Численность населения города основанного герцогом </a:t>
            </a:r>
            <a:r>
              <a:rPr lang="ru-RU" sz="2000" dirty="0" err="1" smtClean="0"/>
              <a:t>Лиудольфом</a:t>
            </a:r>
            <a:r>
              <a:rPr lang="ru-RU" sz="2000" dirty="0" smtClean="0"/>
              <a:t> в 950 году на сегодняшний день составляет примерно 600 тысяч жителей.</a:t>
            </a:r>
            <a:endParaRPr lang="ru-RU" sz="2000" dirty="0"/>
          </a:p>
        </p:txBody>
      </p:sp>
      <p:pic>
        <p:nvPicPr>
          <p:cNvPr id="2050" name="Picture 2"/>
          <p:cNvPicPr>
            <a:picLocks noChangeAspect="1" noChangeArrowheads="1"/>
          </p:cNvPicPr>
          <p:nvPr/>
        </p:nvPicPr>
        <p:blipFill>
          <a:blip r:embed="rId2"/>
          <a:srcRect/>
          <a:stretch>
            <a:fillRect/>
          </a:stretch>
        </p:blipFill>
        <p:spPr bwMode="auto">
          <a:xfrm>
            <a:off x="750852" y="4214818"/>
            <a:ext cx="8393148" cy="24055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t>Кинопарк</a:t>
            </a:r>
            <a:r>
              <a:rPr lang="ru-RU" dirty="0" smtClean="0"/>
              <a:t> </a:t>
            </a:r>
            <a:r>
              <a:rPr lang="en-US" dirty="0" smtClean="0"/>
              <a:t>Movie World</a:t>
            </a:r>
            <a:endParaRPr lang="ru-RU" dirty="0"/>
          </a:p>
        </p:txBody>
      </p:sp>
      <p:sp>
        <p:nvSpPr>
          <p:cNvPr id="3" name="Содержимое 2"/>
          <p:cNvSpPr>
            <a:spLocks noGrp="1"/>
          </p:cNvSpPr>
          <p:nvPr>
            <p:ph idx="1"/>
          </p:nvPr>
        </p:nvSpPr>
        <p:spPr/>
        <p:txBody>
          <a:bodyPr>
            <a:normAutofit fontScale="85000" lnSpcReduction="20000"/>
          </a:bodyPr>
          <a:lstStyle/>
          <a:p>
            <a:r>
              <a:rPr lang="ru-RU" dirty="0" err="1" smtClean="0"/>
              <a:t>Movie</a:t>
            </a:r>
            <a:r>
              <a:rPr lang="ru-RU" dirty="0" smtClean="0"/>
              <a:t> </a:t>
            </a:r>
            <a:r>
              <a:rPr lang="ru-RU" dirty="0" err="1" smtClean="0"/>
              <a:t>World</a:t>
            </a:r>
            <a:r>
              <a:rPr lang="ru-RU" dirty="0" smtClean="0"/>
              <a:t> называют "немецким Голливудом". Это один из парков группы "</a:t>
            </a:r>
            <a:r>
              <a:rPr lang="ru-RU" dirty="0" err="1" smtClean="0"/>
              <a:t>Six</a:t>
            </a:r>
            <a:r>
              <a:rPr lang="ru-RU" dirty="0" smtClean="0"/>
              <a:t> </a:t>
            </a:r>
            <a:r>
              <a:rPr lang="ru-RU" dirty="0" err="1" smtClean="0"/>
              <a:t>flags</a:t>
            </a:r>
            <a:r>
              <a:rPr lang="ru-RU" dirty="0" smtClean="0"/>
              <a:t>" - около 40 развлекательных парков в Америке и Европе. Единственный в Европе Развлекательный парк – это одновременно парк аттракционов и развлечений и действующая киностудия, где в аттракционах и шоу оживают легендарные кино – хиты. Весь мир известных фильмов готов предстает перед глазами гостей. Каждый сезон добавляется что то новое. Кролик </a:t>
            </a:r>
            <a:r>
              <a:rPr lang="ru-RU" dirty="0" err="1" smtClean="0"/>
              <a:t>Bugs</a:t>
            </a:r>
            <a:r>
              <a:rPr lang="ru-RU" dirty="0" smtClean="0"/>
              <a:t> </a:t>
            </a:r>
            <a:r>
              <a:rPr lang="ru-RU" dirty="0" err="1" smtClean="0"/>
              <a:t>Bunny</a:t>
            </a:r>
            <a:r>
              <a:rPr lang="ru-RU" dirty="0" smtClean="0"/>
              <a:t>, летучий </a:t>
            </a:r>
            <a:r>
              <a:rPr lang="ru-RU" dirty="0" err="1" smtClean="0"/>
              <a:t>Batman</a:t>
            </a:r>
            <a:r>
              <a:rPr lang="ru-RU" dirty="0" smtClean="0"/>
              <a:t> &amp; </a:t>
            </a:r>
            <a:r>
              <a:rPr lang="ru-RU" dirty="0" err="1" smtClean="0"/>
              <a:t>Co</a:t>
            </a:r>
            <a:r>
              <a:rPr lang="ru-RU" dirty="0" smtClean="0"/>
              <a:t>. готовят Вам новые сюрпризы, </a:t>
            </a:r>
            <a:r>
              <a:rPr lang="ru-RU" dirty="0" err="1" smtClean="0"/>
              <a:t>кинопредставления</a:t>
            </a:r>
            <a:r>
              <a:rPr lang="ru-RU" dirty="0" smtClean="0"/>
              <a:t> с блистательными актерами и маскарадные шоу.</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Штутгарт</a:t>
            </a:r>
            <a:r>
              <a:rPr lang="ru-RU" sz="2400" b="1" dirty="0" smtClean="0"/>
              <a:t>.</a:t>
            </a:r>
            <a:r>
              <a:rPr lang="ru-RU" sz="2400" dirty="0" smtClean="0"/>
              <a:t/>
            </a:r>
            <a:br>
              <a:rPr lang="ru-RU" sz="2400" dirty="0" smtClean="0"/>
            </a:br>
            <a:r>
              <a:rPr lang="ru-RU" sz="2400" dirty="0" smtClean="0"/>
              <a:t>На </a:t>
            </a:r>
            <a:r>
              <a:rPr lang="ru-RU" sz="2400" dirty="0" smtClean="0"/>
              <a:t>фото – в центре города в солнечный день.</a:t>
            </a:r>
            <a:endParaRPr lang="ru-RU" sz="2400" dirty="0"/>
          </a:p>
        </p:txBody>
      </p:sp>
      <p:pic>
        <p:nvPicPr>
          <p:cNvPr id="3074" name="Picture 2"/>
          <p:cNvPicPr>
            <a:picLocks noGrp="1" noChangeAspect="1" noChangeArrowheads="1"/>
          </p:cNvPicPr>
          <p:nvPr>
            <p:ph idx="1"/>
          </p:nvPr>
        </p:nvPicPr>
        <p:blipFill>
          <a:blip r:embed="rId2"/>
          <a:srcRect/>
          <a:stretch>
            <a:fillRect/>
          </a:stretch>
        </p:blipFill>
        <p:spPr bwMode="auto">
          <a:xfrm>
            <a:off x="428596" y="1481588"/>
            <a:ext cx="8429684" cy="537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На фото одна из площадей с фонтаном в Штутгарте -ночь.</a:t>
            </a:r>
            <a:endParaRPr lang="ru-RU" sz="3600" dirty="0"/>
          </a:p>
        </p:txBody>
      </p:sp>
      <p:pic>
        <p:nvPicPr>
          <p:cNvPr id="4098" name="Picture 2"/>
          <p:cNvPicPr>
            <a:picLocks noGrp="1" noChangeAspect="1" noChangeArrowheads="1"/>
          </p:cNvPicPr>
          <p:nvPr>
            <p:ph idx="1"/>
          </p:nvPr>
        </p:nvPicPr>
        <p:blipFill>
          <a:blip r:embed="rId2"/>
          <a:srcRect/>
          <a:stretch>
            <a:fillRect/>
          </a:stretch>
        </p:blipFill>
        <p:spPr bwMode="auto">
          <a:xfrm>
            <a:off x="642910" y="1436045"/>
            <a:ext cx="8501090" cy="54219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 фото один из фонтанов в городе Штутгарт.</a:t>
            </a:r>
            <a:endParaRPr lang="ru-RU" dirty="0"/>
          </a:p>
        </p:txBody>
      </p:sp>
      <p:pic>
        <p:nvPicPr>
          <p:cNvPr id="5122" name="Picture 2"/>
          <p:cNvPicPr>
            <a:picLocks noGrp="1" noChangeAspect="1" noChangeArrowheads="1"/>
          </p:cNvPicPr>
          <p:nvPr>
            <p:ph idx="1"/>
          </p:nvPr>
        </p:nvPicPr>
        <p:blipFill>
          <a:blip r:embed="rId2"/>
          <a:srcRect/>
          <a:stretch>
            <a:fillRect/>
          </a:stretch>
        </p:blipFill>
        <p:spPr bwMode="auto">
          <a:xfrm>
            <a:off x="1285852" y="1642616"/>
            <a:ext cx="6986854" cy="52153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t>Города Германии – культурный и промышленный центр Баварии, город Аугсбург</a:t>
            </a:r>
            <a:r>
              <a:rPr lang="ru-RU" b="1" dirty="0" smtClean="0"/>
              <a:t/>
            </a:r>
            <a:br>
              <a:rPr lang="ru-RU" b="1" dirty="0" smtClean="0"/>
            </a:br>
            <a:endParaRPr lang="ru-RU" dirty="0"/>
          </a:p>
        </p:txBody>
      </p:sp>
      <p:sp>
        <p:nvSpPr>
          <p:cNvPr id="3" name="Содержимое 2"/>
          <p:cNvSpPr>
            <a:spLocks noGrp="1"/>
          </p:cNvSpPr>
          <p:nvPr>
            <p:ph idx="1"/>
          </p:nvPr>
        </p:nvSpPr>
        <p:spPr>
          <a:xfrm>
            <a:off x="428596" y="1000109"/>
            <a:ext cx="8229600" cy="1143008"/>
          </a:xfrm>
        </p:spPr>
        <p:txBody>
          <a:bodyPr>
            <a:normAutofit lnSpcReduction="10000"/>
          </a:bodyPr>
          <a:lstStyle/>
          <a:p>
            <a:r>
              <a:rPr lang="ru-RU" sz="1800" dirty="0" smtClean="0"/>
              <a:t>В месте слияния рек Лех и </a:t>
            </a:r>
            <a:r>
              <a:rPr lang="ru-RU" sz="1800" dirty="0" err="1" smtClean="0"/>
              <a:t>Вертах</a:t>
            </a:r>
            <a:r>
              <a:rPr lang="ru-RU" sz="1800" dirty="0" smtClean="0"/>
              <a:t>, еще в 15 веке, римляне основали город, назвав его в честь императора Августа. Город, названный Аугсбург на протяжении веков был важнейшим торговым центром Европы, соединяющий восток и запад, север и юг. Не все </a:t>
            </a:r>
            <a:r>
              <a:rPr lang="ru-RU" sz="1800" b="1" i="1" dirty="0" smtClean="0"/>
              <a:t>города Германии</a:t>
            </a:r>
            <a:r>
              <a:rPr lang="ru-RU" sz="1800" dirty="0" smtClean="0"/>
              <a:t> могут таким похвастать.</a:t>
            </a:r>
            <a:endParaRPr lang="ru-RU" sz="1800" dirty="0"/>
          </a:p>
        </p:txBody>
      </p:sp>
      <p:pic>
        <p:nvPicPr>
          <p:cNvPr id="8194" name="Picture 2"/>
          <p:cNvPicPr>
            <a:picLocks noChangeAspect="1" noChangeArrowheads="1"/>
          </p:cNvPicPr>
          <p:nvPr/>
        </p:nvPicPr>
        <p:blipFill>
          <a:blip r:embed="rId2"/>
          <a:srcRect/>
          <a:stretch>
            <a:fillRect/>
          </a:stretch>
        </p:blipFill>
        <p:spPr bwMode="auto">
          <a:xfrm>
            <a:off x="1500166" y="2119317"/>
            <a:ext cx="6357982" cy="47386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 фото </a:t>
            </a:r>
            <a:r>
              <a:rPr lang="ru-RU" dirty="0" smtClean="0"/>
              <a:t>Ратушная </a:t>
            </a:r>
            <a:r>
              <a:rPr lang="ru-RU" dirty="0" smtClean="0"/>
              <a:t>площадь и </a:t>
            </a:r>
            <a:r>
              <a:rPr lang="ru-RU" dirty="0" smtClean="0"/>
              <a:t>сама Ратуша </a:t>
            </a:r>
            <a:r>
              <a:rPr lang="ru-RU" dirty="0" smtClean="0"/>
              <a:t>в Аугсбурге.</a:t>
            </a:r>
            <a:endParaRPr lang="ru-RU" dirty="0"/>
          </a:p>
        </p:txBody>
      </p:sp>
      <p:pic>
        <p:nvPicPr>
          <p:cNvPr id="9218" name="Picture 2"/>
          <p:cNvPicPr>
            <a:picLocks noGrp="1" noChangeAspect="1" noChangeArrowheads="1"/>
          </p:cNvPicPr>
          <p:nvPr>
            <p:ph idx="1"/>
          </p:nvPr>
        </p:nvPicPr>
        <p:blipFill>
          <a:blip r:embed="rId2"/>
          <a:srcRect/>
          <a:stretch>
            <a:fillRect/>
          </a:stretch>
        </p:blipFill>
        <p:spPr bwMode="auto">
          <a:xfrm>
            <a:off x="1142976" y="1600200"/>
            <a:ext cx="70104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 фото одна из улиц в Аугсбурге.</a:t>
            </a:r>
            <a:endParaRPr lang="ru-RU" dirty="0"/>
          </a:p>
        </p:txBody>
      </p:sp>
      <p:pic>
        <p:nvPicPr>
          <p:cNvPr id="10242" name="Picture 2"/>
          <p:cNvPicPr>
            <a:picLocks noGrp="1" noChangeAspect="1" noChangeArrowheads="1"/>
          </p:cNvPicPr>
          <p:nvPr>
            <p:ph idx="1"/>
          </p:nvPr>
        </p:nvPicPr>
        <p:blipFill>
          <a:blip r:embed="rId2"/>
          <a:srcRect/>
          <a:stretch>
            <a:fillRect/>
          </a:stretch>
        </p:blipFill>
        <p:spPr bwMode="auto">
          <a:xfrm>
            <a:off x="857224" y="1344992"/>
            <a:ext cx="7072361" cy="53042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Города Германии – старинный и удивительный город Майнц</a:t>
            </a:r>
            <a:r>
              <a:rPr lang="ru-RU" b="1" dirty="0" smtClean="0"/>
              <a:t/>
            </a:r>
            <a:br>
              <a:rPr lang="ru-RU" b="1" dirty="0" smtClean="0"/>
            </a:br>
            <a:endParaRPr lang="ru-RU" dirty="0"/>
          </a:p>
        </p:txBody>
      </p:sp>
      <p:sp>
        <p:nvSpPr>
          <p:cNvPr id="3" name="Содержимое 2"/>
          <p:cNvSpPr>
            <a:spLocks noGrp="1"/>
          </p:cNvSpPr>
          <p:nvPr>
            <p:ph idx="1"/>
          </p:nvPr>
        </p:nvSpPr>
        <p:spPr/>
        <p:txBody>
          <a:bodyPr>
            <a:normAutofit/>
          </a:bodyPr>
          <a:lstStyle/>
          <a:p>
            <a:r>
              <a:rPr lang="ru-RU" sz="1800" dirty="0" smtClean="0"/>
              <a:t>Есть в Германии город, что расположился в месте слияния двух рек: Майна и Рейна. Это </a:t>
            </a:r>
            <a:r>
              <a:rPr lang="ru-RU" sz="1800" b="1" i="1" dirty="0" smtClean="0"/>
              <a:t>город Майнц</a:t>
            </a:r>
            <a:r>
              <a:rPr lang="ru-RU" sz="1800" dirty="0" smtClean="0"/>
              <a:t> являющийся одним из старейших городов Германии. Такие </a:t>
            </a:r>
            <a:r>
              <a:rPr lang="ru-RU" sz="1800" b="1" i="1" dirty="0" smtClean="0"/>
              <a:t>города Германии</a:t>
            </a:r>
            <a:r>
              <a:rPr lang="ru-RU" sz="1800" dirty="0" smtClean="0"/>
              <a:t> как Майнц всегда открыты для мира дабы у многих желающих была возможность посетить этот город и насладиться его в своем роде неповторимой атмосферой.</a:t>
            </a:r>
            <a:endParaRPr lang="ru-RU" sz="1800" dirty="0"/>
          </a:p>
        </p:txBody>
      </p:sp>
      <p:pic>
        <p:nvPicPr>
          <p:cNvPr id="11266" name="Picture 2"/>
          <p:cNvPicPr>
            <a:picLocks noChangeAspect="1" noChangeArrowheads="1"/>
          </p:cNvPicPr>
          <p:nvPr/>
        </p:nvPicPr>
        <p:blipFill>
          <a:blip r:embed="rId2"/>
          <a:srcRect/>
          <a:stretch>
            <a:fillRect/>
          </a:stretch>
        </p:blipFill>
        <p:spPr bwMode="auto">
          <a:xfrm>
            <a:off x="142844" y="3746006"/>
            <a:ext cx="9001156" cy="28831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 фото </a:t>
            </a:r>
            <a:r>
              <a:rPr lang="ru-RU" dirty="0" smtClean="0"/>
              <a:t>одна из </a:t>
            </a:r>
            <a:r>
              <a:rPr lang="ru-RU" dirty="0" smtClean="0"/>
              <a:t>площадей в Майнце.</a:t>
            </a:r>
            <a:endParaRPr lang="ru-RU" dirty="0"/>
          </a:p>
        </p:txBody>
      </p:sp>
      <p:pic>
        <p:nvPicPr>
          <p:cNvPr id="12290" name="Picture 2"/>
          <p:cNvPicPr>
            <a:picLocks noGrp="1" noChangeAspect="1" noChangeArrowheads="1"/>
          </p:cNvPicPr>
          <p:nvPr>
            <p:ph idx="1"/>
          </p:nvPr>
        </p:nvPicPr>
        <p:blipFill>
          <a:blip r:embed="rId2"/>
          <a:srcRect/>
          <a:stretch>
            <a:fillRect/>
          </a:stretch>
        </p:blipFill>
        <p:spPr bwMode="auto">
          <a:xfrm>
            <a:off x="785786" y="1600199"/>
            <a:ext cx="7072361" cy="53042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 фото – прогуливаясь улицами Майнца.</a:t>
            </a:r>
            <a:endParaRPr lang="ru-RU" dirty="0"/>
          </a:p>
        </p:txBody>
      </p:sp>
      <p:pic>
        <p:nvPicPr>
          <p:cNvPr id="13314" name="Picture 2"/>
          <p:cNvPicPr>
            <a:picLocks noGrp="1" noChangeAspect="1" noChangeArrowheads="1"/>
          </p:cNvPicPr>
          <p:nvPr>
            <p:ph idx="1"/>
          </p:nvPr>
        </p:nvPicPr>
        <p:blipFill>
          <a:blip r:embed="rId2"/>
          <a:srcRect/>
          <a:stretch>
            <a:fillRect/>
          </a:stretch>
        </p:blipFill>
        <p:spPr bwMode="auto">
          <a:xfrm>
            <a:off x="1214414" y="1575830"/>
            <a:ext cx="7072362" cy="52821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Германия- город Дрезден.</a:t>
            </a:r>
            <a:r>
              <a:rPr lang="ru-RU" b="1" dirty="0" smtClean="0"/>
              <a:t/>
            </a:r>
            <a:br>
              <a:rPr lang="ru-RU" b="1" dirty="0" smtClean="0"/>
            </a:br>
            <a:endParaRPr lang="ru-RU" dirty="0"/>
          </a:p>
        </p:txBody>
      </p:sp>
      <p:sp>
        <p:nvSpPr>
          <p:cNvPr id="3" name="Содержимое 2"/>
          <p:cNvSpPr>
            <a:spLocks noGrp="1"/>
          </p:cNvSpPr>
          <p:nvPr>
            <p:ph idx="1"/>
          </p:nvPr>
        </p:nvSpPr>
        <p:spPr>
          <a:xfrm>
            <a:off x="428596" y="1214422"/>
            <a:ext cx="8229600" cy="2357454"/>
          </a:xfrm>
        </p:spPr>
        <p:txBody>
          <a:bodyPr>
            <a:normAutofit/>
          </a:bodyPr>
          <a:lstStyle/>
          <a:p>
            <a:r>
              <a:rPr lang="ru-RU" sz="1600" dirty="0" smtClean="0"/>
              <a:t>Некогда, а именно в 1206 году, на месте современного Дрездена находилось поселение славянских рыбаков – «</a:t>
            </a:r>
            <a:r>
              <a:rPr lang="ru-RU" sz="1600" dirty="0" err="1" smtClean="0"/>
              <a:t>dredzane</a:t>
            </a:r>
            <a:r>
              <a:rPr lang="ru-RU" sz="1600" dirty="0" smtClean="0"/>
              <a:t>», так это звучало на славянском языке. О </a:t>
            </a:r>
            <a:r>
              <a:rPr lang="ru-RU" sz="1600" b="1" i="1" dirty="0" smtClean="0"/>
              <a:t>городе Дрезден</a:t>
            </a:r>
            <a:r>
              <a:rPr lang="ru-RU" sz="1600" dirty="0" smtClean="0"/>
              <a:t>, ставшим официальной резиденцией саксонских герцогов и королей, летописи заговорили в 1216 году. В 13 веке, во время правления курфюрста саксонского Августа II, Дрезден особенно активно обновляется, становясь центром не только европейской политики, но и центром культуры, искусства и экономики, заслуживая гордый титул «Флоренции на Эльбе».</a:t>
            </a:r>
            <a:endParaRPr lang="ru-RU" sz="1600" dirty="0"/>
          </a:p>
        </p:txBody>
      </p:sp>
      <p:pic>
        <p:nvPicPr>
          <p:cNvPr id="14338" name="Picture 2"/>
          <p:cNvPicPr>
            <a:picLocks noChangeAspect="1" noChangeArrowheads="1"/>
          </p:cNvPicPr>
          <p:nvPr/>
        </p:nvPicPr>
        <p:blipFill>
          <a:blip r:embed="rId2"/>
          <a:srcRect/>
          <a:stretch>
            <a:fillRect/>
          </a:stretch>
        </p:blipFill>
        <p:spPr bwMode="auto">
          <a:xfrm>
            <a:off x="2214546" y="3053927"/>
            <a:ext cx="5072098" cy="3804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Мои документы\Катя\Презентации\География\9991.jpg"/>
          <p:cNvPicPr>
            <a:picLocks noChangeAspect="1" noChangeArrowheads="1"/>
          </p:cNvPicPr>
          <p:nvPr/>
        </p:nvPicPr>
        <p:blipFill>
          <a:blip r:embed="rId2"/>
          <a:srcRect/>
          <a:stretch>
            <a:fillRect/>
          </a:stretch>
        </p:blipFill>
        <p:spPr bwMode="auto">
          <a:xfrm>
            <a:off x="0" y="2181204"/>
            <a:ext cx="6244980" cy="4676796"/>
          </a:xfrm>
          <a:prstGeom prst="rect">
            <a:avLst/>
          </a:prstGeom>
          <a:noFill/>
        </p:spPr>
      </p:pic>
      <p:pic>
        <p:nvPicPr>
          <p:cNvPr id="1027" name="Picture 3" descr="C:\Documents and Settings\Администратор\Мои документы\Катя\Презентации\География\9990.jpg"/>
          <p:cNvPicPr>
            <a:picLocks noChangeAspect="1" noChangeArrowheads="1"/>
          </p:cNvPicPr>
          <p:nvPr/>
        </p:nvPicPr>
        <p:blipFill>
          <a:blip r:embed="rId3"/>
          <a:srcRect/>
          <a:stretch>
            <a:fillRect/>
          </a:stretch>
        </p:blipFill>
        <p:spPr bwMode="auto">
          <a:xfrm>
            <a:off x="4857752" y="0"/>
            <a:ext cx="4578815" cy="342902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t>Германия и ее Бавария, богатая историческим прошлым и удивительным настоящим</a:t>
            </a:r>
            <a:r>
              <a:rPr lang="ru-RU" b="1" dirty="0" smtClean="0"/>
              <a:t/>
            </a:r>
            <a:br>
              <a:rPr lang="ru-RU" b="1" dirty="0" smtClean="0"/>
            </a:br>
            <a:endParaRPr lang="ru-RU" dirty="0"/>
          </a:p>
        </p:txBody>
      </p:sp>
      <p:sp>
        <p:nvSpPr>
          <p:cNvPr id="3" name="Содержимое 2"/>
          <p:cNvSpPr>
            <a:spLocks noGrp="1"/>
          </p:cNvSpPr>
          <p:nvPr>
            <p:ph idx="1"/>
          </p:nvPr>
        </p:nvSpPr>
        <p:spPr/>
        <p:txBody>
          <a:bodyPr>
            <a:normAutofit/>
          </a:bodyPr>
          <a:lstStyle/>
          <a:p>
            <a:r>
              <a:rPr lang="ru-RU" sz="1800" dirty="0" smtClean="0"/>
              <a:t>Если рассматривать </a:t>
            </a:r>
            <a:r>
              <a:rPr lang="ru-RU" sz="1800" b="1" i="1" dirty="0" smtClean="0"/>
              <a:t>земли Германии</a:t>
            </a:r>
            <a:r>
              <a:rPr lang="ru-RU" sz="1800" dirty="0" smtClean="0"/>
              <a:t>, то как раз </a:t>
            </a:r>
            <a:r>
              <a:rPr lang="ru-RU" sz="1800" b="1" i="1" dirty="0" smtClean="0"/>
              <a:t>Бавария</a:t>
            </a:r>
            <a:r>
              <a:rPr lang="ru-RU" sz="1800" dirty="0" smtClean="0"/>
              <a:t> самая большая из предполагаемого перечня, которая богата историческим прошлым. Эта территория славится многообразием своей природы: знаменитые Баварские Альпы, множество живописнейших озер (</a:t>
            </a:r>
            <a:r>
              <a:rPr lang="ru-RU" sz="1800" dirty="0" err="1" smtClean="0"/>
              <a:t>Кимзее</a:t>
            </a:r>
            <a:r>
              <a:rPr lang="ru-RU" sz="1800" dirty="0" smtClean="0"/>
              <a:t>, </a:t>
            </a:r>
            <a:r>
              <a:rPr lang="ru-RU" sz="1800" dirty="0" err="1" smtClean="0"/>
              <a:t>Штарнбергерзее</a:t>
            </a:r>
            <a:r>
              <a:rPr lang="ru-RU" sz="1800" dirty="0" smtClean="0"/>
              <a:t>, </a:t>
            </a:r>
            <a:r>
              <a:rPr lang="ru-RU" sz="1800" dirty="0" err="1" smtClean="0"/>
              <a:t>Аммерзее</a:t>
            </a:r>
            <a:r>
              <a:rPr lang="ru-RU" sz="1800" dirty="0" smtClean="0"/>
              <a:t> и западная часть Боденского озера), леса и множество рек.</a:t>
            </a:r>
            <a:endParaRPr lang="ru-RU" sz="1800" dirty="0"/>
          </a:p>
        </p:txBody>
      </p:sp>
      <p:pic>
        <p:nvPicPr>
          <p:cNvPr id="15362" name="Picture 2"/>
          <p:cNvPicPr>
            <a:picLocks noChangeAspect="1" noChangeArrowheads="1"/>
          </p:cNvPicPr>
          <p:nvPr/>
        </p:nvPicPr>
        <p:blipFill>
          <a:blip r:embed="rId2"/>
          <a:srcRect/>
          <a:stretch>
            <a:fillRect/>
          </a:stretch>
        </p:blipFill>
        <p:spPr bwMode="auto">
          <a:xfrm>
            <a:off x="0" y="3214686"/>
            <a:ext cx="4857752" cy="3643314"/>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4446740" y="3429000"/>
            <a:ext cx="469726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smtClean="0"/>
              <a:t>Германия и ее удивительный Гамбург – город-сад</a:t>
            </a:r>
            <a:r>
              <a:rPr lang="ru-RU" b="1" dirty="0" smtClean="0"/>
              <a:t/>
            </a:r>
            <a:br>
              <a:rPr lang="ru-RU" b="1" dirty="0" smtClean="0"/>
            </a:b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«Дрезденская галерея», – «</a:t>
            </a:r>
            <a:r>
              <a:rPr lang="ru-RU" dirty="0" err="1" smtClean="0"/>
              <a:t>бременские</a:t>
            </a:r>
            <a:r>
              <a:rPr lang="ru-RU" dirty="0" smtClean="0"/>
              <a:t> музыканты», – «гамбургер», – не обязательно… Есть еще «гамбургский счет». А как вам «Северная Венеция»? Представьте себе, что в Гамбурге мостов больше, чем в Амстердаме, Лондоне и Санкт-Петербурге, вместе взятых. Сто километров от Балтийского моря, а портовый город! Причалы, корабли, яхты… Мачты, да, но их не видно, из-за деревьев. </a:t>
            </a:r>
            <a:r>
              <a:rPr lang="ru-RU" b="1" i="1" dirty="0" smtClean="0"/>
              <a:t>Гамбург – город-сад</a:t>
            </a:r>
            <a:r>
              <a:rPr lang="ru-RU" dirty="0" smtClean="0"/>
              <a:t>, где на одного жителя приходится по три дерева.</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На </a:t>
            </a:r>
            <a:r>
              <a:rPr lang="ru-RU" sz="2400" dirty="0" smtClean="0"/>
              <a:t>фото город Гамбург в своем вечернем великолепии – Портовая часть.</a:t>
            </a:r>
            <a:endParaRPr lang="ru-RU" sz="2400" dirty="0"/>
          </a:p>
        </p:txBody>
      </p:sp>
      <p:pic>
        <p:nvPicPr>
          <p:cNvPr id="16386" name="Picture 2"/>
          <p:cNvPicPr>
            <a:picLocks noGrp="1" noChangeAspect="1" noChangeArrowheads="1"/>
          </p:cNvPicPr>
          <p:nvPr>
            <p:ph idx="1"/>
          </p:nvPr>
        </p:nvPicPr>
        <p:blipFill>
          <a:blip r:embed="rId2"/>
          <a:srcRect/>
          <a:stretch>
            <a:fillRect/>
          </a:stretch>
        </p:blipFill>
        <p:spPr bwMode="auto">
          <a:xfrm>
            <a:off x="714348" y="1500174"/>
            <a:ext cx="7956999" cy="4873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На </a:t>
            </a:r>
            <a:r>
              <a:rPr lang="ru-RU" sz="2800" dirty="0" smtClean="0"/>
              <a:t>фото представьте себе просто Гамбургский </a:t>
            </a:r>
            <a:r>
              <a:rPr lang="ru-RU" sz="2800" dirty="0" err="1" smtClean="0"/>
              <a:t>Dockland</a:t>
            </a:r>
            <a:r>
              <a:rPr lang="ru-RU" sz="2800" dirty="0" smtClean="0"/>
              <a:t>, или другими словами просто портовые доки.</a:t>
            </a:r>
            <a:endParaRPr lang="ru-RU" sz="2800" dirty="0"/>
          </a:p>
        </p:txBody>
      </p:sp>
      <p:pic>
        <p:nvPicPr>
          <p:cNvPr id="17410" name="Picture 2"/>
          <p:cNvPicPr>
            <a:picLocks noGrp="1" noChangeAspect="1" noChangeArrowheads="1"/>
          </p:cNvPicPr>
          <p:nvPr>
            <p:ph idx="1"/>
          </p:nvPr>
        </p:nvPicPr>
        <p:blipFill>
          <a:blip r:embed="rId2"/>
          <a:srcRect/>
          <a:stretch>
            <a:fillRect/>
          </a:stretch>
        </p:blipFill>
        <p:spPr bwMode="auto">
          <a:xfrm>
            <a:off x="1142976" y="1643050"/>
            <a:ext cx="6072230" cy="510067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8229600" cy="1143000"/>
          </a:xfrm>
        </p:spPr>
        <p:txBody>
          <a:bodyPr/>
          <a:lstStyle/>
          <a:p>
            <a:r>
              <a:rPr lang="ru-RU" dirty="0" smtClean="0"/>
              <a:t>Русская кухня в Германии </a:t>
            </a:r>
            <a:endParaRPr lang="ru-RU" dirty="0"/>
          </a:p>
        </p:txBody>
      </p:sp>
      <p:sp>
        <p:nvSpPr>
          <p:cNvPr id="3" name="Содержимое 2"/>
          <p:cNvSpPr>
            <a:spLocks noGrp="1"/>
          </p:cNvSpPr>
          <p:nvPr>
            <p:ph idx="1"/>
          </p:nvPr>
        </p:nvSpPr>
        <p:spPr>
          <a:xfrm>
            <a:off x="457200" y="1600201"/>
            <a:ext cx="5614998" cy="4472006"/>
          </a:xfrm>
        </p:spPr>
        <p:txBody>
          <a:bodyPr>
            <a:normAutofit fontScale="62500" lnSpcReduction="20000"/>
          </a:bodyPr>
          <a:lstStyle/>
          <a:p>
            <a:r>
              <a:rPr lang="ru-RU" dirty="0" smtClean="0"/>
              <a:t>Немцы имеют довольно-таки ограниченное представление о русской кухне. Многие слышали когда-то названия "пельмени" и "борщ", но даже приблизительно не представляют, что это такое. </a:t>
            </a:r>
          </a:p>
          <a:p>
            <a:r>
              <a:rPr lang="ru-RU" dirty="0" smtClean="0"/>
              <a:t>В немецких магазинах можно купить печение в форме латинских букв, которое почему-то называется "</a:t>
            </a:r>
            <a:r>
              <a:rPr lang="ru-RU" dirty="0" err="1" smtClean="0"/>
              <a:t>Russisches</a:t>
            </a:r>
            <a:r>
              <a:rPr lang="ru-RU" dirty="0" smtClean="0"/>
              <a:t> </a:t>
            </a:r>
            <a:r>
              <a:rPr lang="ru-RU" dirty="0" err="1" smtClean="0"/>
              <a:t>Brot</a:t>
            </a:r>
            <a:r>
              <a:rPr lang="ru-RU" dirty="0" smtClean="0"/>
              <a:t>" ("русский хлеб"). См. на картинке. Печенье родом из Дрездена. Оно было завезено туда якобы из Петербурга в начале 19 века. </a:t>
            </a:r>
          </a:p>
          <a:p>
            <a:r>
              <a:rPr lang="ru-RU" dirty="0" smtClean="0"/>
              <a:t>Немецкие хозяйки готовят и т.н. русский калач "</a:t>
            </a:r>
            <a:r>
              <a:rPr lang="ru-RU" dirty="0" err="1" smtClean="0"/>
              <a:t>Russischer</a:t>
            </a:r>
            <a:r>
              <a:rPr lang="ru-RU" dirty="0" smtClean="0"/>
              <a:t> </a:t>
            </a:r>
            <a:r>
              <a:rPr lang="ru-RU" dirty="0" err="1" smtClean="0"/>
              <a:t>Zupfkuchen</a:t>
            </a:r>
            <a:r>
              <a:rPr lang="ru-RU" dirty="0" smtClean="0"/>
              <a:t>" - что-то типа русского кекса только большого размера. Пришёл ли рецепт этого калача действительно из России - можно только догадываться. </a:t>
            </a:r>
          </a:p>
          <a:p>
            <a:endParaRPr lang="ru-RU" dirty="0"/>
          </a:p>
        </p:txBody>
      </p:sp>
      <p:pic>
        <p:nvPicPr>
          <p:cNvPr id="2050" name="Picture 2"/>
          <p:cNvPicPr>
            <a:picLocks noChangeAspect="1" noChangeArrowheads="1"/>
          </p:cNvPicPr>
          <p:nvPr/>
        </p:nvPicPr>
        <p:blipFill>
          <a:blip r:embed="rId2"/>
          <a:srcRect/>
          <a:stretch>
            <a:fillRect/>
          </a:stretch>
        </p:blipFill>
        <p:spPr bwMode="auto">
          <a:xfrm>
            <a:off x="6072198" y="2500306"/>
            <a:ext cx="2571736" cy="16800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Несколько слов о напитках </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Кофе в Германии пьют литрами. В основном - со сливками или молоком и без сахара. Чистый, без примесей чёрный кофе употребляют гораздо реже. Популярным кофейным напитком является </a:t>
            </a:r>
            <a:r>
              <a:rPr lang="ru-RU" dirty="0" err="1" smtClean="0"/>
              <a:t>капуччино</a:t>
            </a:r>
            <a:r>
              <a:rPr lang="ru-RU" dirty="0" smtClean="0"/>
              <a:t>. Однако в последние годы конкуренцию ему составил </a:t>
            </a:r>
            <a:r>
              <a:rPr lang="ru-RU" dirty="0" err="1" smtClean="0"/>
              <a:t>Latte</a:t>
            </a:r>
            <a:r>
              <a:rPr lang="ru-RU" dirty="0" smtClean="0"/>
              <a:t> </a:t>
            </a:r>
            <a:r>
              <a:rPr lang="ru-RU" dirty="0" err="1" smtClean="0"/>
              <a:t>Machiato</a:t>
            </a:r>
            <a:r>
              <a:rPr lang="ru-RU" dirty="0" smtClean="0"/>
              <a:t> - кофейный напиток с пенкой, который подаётся в горячем виде в 350-граммовых стаканах. Пиво является по праву немецким национальным напитком. Его используют иногда и в лечебных целях, а многие вообще не считают алкогольным напитком. Немецкое пиво по содержанию алкоголя действительно уступает, например, русскому или украинскому - оно слабее в среднем процентов на пять.</a:t>
            </a:r>
            <a:br>
              <a:rPr lang="ru-RU" dirty="0" smtClean="0"/>
            </a:br>
            <a:r>
              <a:rPr lang="ru-RU" dirty="0" smtClean="0"/>
              <a:t>Германия занимает после Китая и США третье место по выпуску пива (Россия –четвёртое). </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Рождественский базар </a:t>
            </a:r>
            <a:endParaRPr lang="ru-RU" dirty="0"/>
          </a:p>
        </p:txBody>
      </p:sp>
      <p:sp>
        <p:nvSpPr>
          <p:cNvPr id="3" name="Содержимое 2"/>
          <p:cNvSpPr>
            <a:spLocks noGrp="1"/>
          </p:cNvSpPr>
          <p:nvPr>
            <p:ph idx="1"/>
          </p:nvPr>
        </p:nvSpPr>
        <p:spPr>
          <a:xfrm>
            <a:off x="457200" y="1142984"/>
            <a:ext cx="8229600" cy="5715016"/>
          </a:xfrm>
        </p:spPr>
        <p:txBody>
          <a:bodyPr>
            <a:normAutofit fontScale="55000" lnSpcReduction="20000"/>
          </a:bodyPr>
          <a:lstStyle/>
          <a:p>
            <a:r>
              <a:rPr lang="ru-RU" dirty="0" smtClean="0"/>
              <a:t>В Германии празднование Рождества начинается с рождественских базаров, которые обычно открываются в конце ноября, вначале декабря и длятся до 20-23 декабря. В центре города или в специально отведенных для базара местах открываются лавочки, где можно купить не только рождественские традиционные игрушки и предметы, но и тёплую зимнюю одежду. На базаре можно поесть горячие сосиски и самое главное – попить горячее вино </a:t>
            </a:r>
            <a:r>
              <a:rPr lang="ru-RU" dirty="0" err="1" smtClean="0"/>
              <a:t>Глювайн</a:t>
            </a:r>
            <a:r>
              <a:rPr lang="ru-RU" dirty="0" smtClean="0"/>
              <a:t> (</a:t>
            </a:r>
            <a:r>
              <a:rPr lang="ru-RU" dirty="0" err="1" smtClean="0"/>
              <a:t>Glühwein</a:t>
            </a:r>
            <a:r>
              <a:rPr lang="ru-RU" dirty="0" smtClean="0"/>
              <a:t>). Этот напиток известен в России под названием "глинтвейн". </a:t>
            </a:r>
            <a:r>
              <a:rPr lang="ru-RU" dirty="0" err="1" smtClean="0"/>
              <a:t>Глювайн</a:t>
            </a:r>
            <a:r>
              <a:rPr lang="ru-RU" dirty="0" smtClean="0"/>
              <a:t> пьют только на Рождество. Специальное вино подогревают и подают в чашках небольших размеров. Его приятно пить именно в холодные зимние дни. </a:t>
            </a:r>
            <a:br>
              <a:rPr lang="ru-RU" dirty="0" smtClean="0"/>
            </a:br>
            <a:r>
              <a:rPr lang="ru-RU" dirty="0" smtClean="0"/>
              <a:t>Здесь же можно купить и традиционные рождественские сладости, пряники и печенья: </a:t>
            </a:r>
            <a:r>
              <a:rPr lang="ru-RU" dirty="0" err="1" smtClean="0"/>
              <a:t>Printen</a:t>
            </a:r>
            <a:r>
              <a:rPr lang="ru-RU" dirty="0" smtClean="0"/>
              <a:t>, </a:t>
            </a:r>
            <a:r>
              <a:rPr lang="ru-RU" dirty="0" err="1" smtClean="0"/>
              <a:t>Lebkuchen</a:t>
            </a:r>
            <a:r>
              <a:rPr lang="ru-RU" dirty="0" smtClean="0"/>
              <a:t>, </a:t>
            </a:r>
            <a:r>
              <a:rPr lang="ru-RU" dirty="0" err="1" smtClean="0"/>
              <a:t>Pfannkuchen</a:t>
            </a:r>
            <a:r>
              <a:rPr lang="ru-RU" dirty="0" smtClean="0"/>
              <a:t>, </a:t>
            </a:r>
            <a:r>
              <a:rPr lang="ru-RU" dirty="0" err="1" smtClean="0"/>
              <a:t>Spekulatius</a:t>
            </a:r>
            <a:r>
              <a:rPr lang="ru-RU" dirty="0" smtClean="0"/>
              <a:t>, </a:t>
            </a:r>
            <a:r>
              <a:rPr lang="ru-RU" dirty="0" err="1" smtClean="0"/>
              <a:t>Christstollen</a:t>
            </a:r>
            <a:r>
              <a:rPr lang="ru-RU" dirty="0" smtClean="0"/>
              <a:t>. Обратите внимание: эти сладости можно купить в </a:t>
            </a:r>
            <a:r>
              <a:rPr lang="ru-RU" dirty="0" err="1" smtClean="0"/>
              <a:t>в</a:t>
            </a:r>
            <a:r>
              <a:rPr lang="ru-RU" dirty="0" smtClean="0"/>
              <a:t> Германии только в это время. </a:t>
            </a:r>
          </a:p>
          <a:p>
            <a:r>
              <a:rPr lang="ru-RU" dirty="0" smtClean="0"/>
              <a:t>К оригинальным рождественским предметам относятся деревянные полукруги со свечками и "курящие" человечки. Ну и, конечно, главной композицией в эти дни является изображение яслей с маленьким Иисусом, его матерью и тремя волхвами. Макеты "яслей" устанавливаются в церквях, на рождественских рынках и в миниатюрном виде продаются в лавках. </a:t>
            </a:r>
          </a:p>
          <a:p>
            <a:r>
              <a:rPr lang="ru-RU" dirty="0" smtClean="0"/>
              <a:t>В дни работы рождественских базаров Германия особенно красива. В витринах магазинов, на деревьях, на домах, в окнах и дверных проемах светятся гирлянды. Все горит и переливается... Германия встречает Рождество. </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0" y="2071678"/>
            <a:ext cx="6381761" cy="478632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958097" y="0"/>
            <a:ext cx="4185903"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Мастера очень </a:t>
            </a:r>
            <a:r>
              <a:rPr lang="ru-RU" dirty="0" err="1" smtClean="0"/>
              <a:t>антуражные</a:t>
            </a:r>
            <a:r>
              <a:rPr lang="ru-RU" dirty="0" smtClean="0"/>
              <a:t>.</a:t>
            </a:r>
            <a:endParaRPr lang="ru-RU" dirty="0"/>
          </a:p>
        </p:txBody>
      </p:sp>
      <p:pic>
        <p:nvPicPr>
          <p:cNvPr id="21506" name="Picture 2"/>
          <p:cNvPicPr>
            <a:picLocks noGrp="1" noChangeAspect="1" noChangeArrowheads="1"/>
          </p:cNvPicPr>
          <p:nvPr>
            <p:ph idx="1"/>
          </p:nvPr>
        </p:nvPicPr>
        <p:blipFill>
          <a:blip r:embed="rId2"/>
          <a:srcRect/>
          <a:stretch>
            <a:fillRect/>
          </a:stretch>
        </p:blipFill>
        <p:spPr bwMode="auto">
          <a:xfrm>
            <a:off x="718471" y="1600200"/>
            <a:ext cx="7251711" cy="48291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srcRect/>
          <a:stretch>
            <a:fillRect/>
          </a:stretch>
        </p:blipFill>
        <p:spPr bwMode="auto">
          <a:xfrm>
            <a:off x="642910" y="1428736"/>
            <a:ext cx="7895319"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1781</Words>
  <PresentationFormat>Экран (4:3)</PresentationFormat>
  <Paragraphs>70</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Германия</vt:lpstr>
      <vt:lpstr>Кинопарк Movie World</vt:lpstr>
      <vt:lpstr>Слайд 3</vt:lpstr>
      <vt:lpstr>Русская кухня в Германии </vt:lpstr>
      <vt:lpstr>Несколько слов о напитках </vt:lpstr>
      <vt:lpstr>Рождественский базар </vt:lpstr>
      <vt:lpstr>Слайд 7</vt:lpstr>
      <vt:lpstr>Мастера очень антуражные.</vt:lpstr>
      <vt:lpstr>Слайд 9</vt:lpstr>
      <vt:lpstr>Первый раз в первый класс в Германии </vt:lpstr>
      <vt:lpstr>Начальная школа </vt:lpstr>
      <vt:lpstr>Средние и старшие классы</vt:lpstr>
      <vt:lpstr>Оценночная система</vt:lpstr>
      <vt:lpstr>Чему учат в немецкой школе?</vt:lpstr>
      <vt:lpstr>Правда ли, что в Германии улицы моют шампунем?</vt:lpstr>
      <vt:lpstr>Города Германии – славный город Франкфурт-на-Майне  </vt:lpstr>
      <vt:lpstr>На фото Франкфурт-на-Майне и его река Майн.</vt:lpstr>
      <vt:lpstr>На фото – прогуливаясь улицами города Франкфурт-на-Майне.</vt:lpstr>
      <vt:lpstr>Города Германии – знаменитый центр технологических достижений страны город Штутгарт </vt:lpstr>
      <vt:lpstr>Штутгарт. На фото – в центре города в солнечный день.</vt:lpstr>
      <vt:lpstr>На фото одна из площадей с фонтаном в Штутгарте -ночь.</vt:lpstr>
      <vt:lpstr>На фото один из фонтанов в городе Штутгарт.</vt:lpstr>
      <vt:lpstr>Города Германии – культурный и промышленный центр Баварии, город Аугсбург </vt:lpstr>
      <vt:lpstr>На фото Ратушная площадь и сама Ратуша в Аугсбурге.</vt:lpstr>
      <vt:lpstr>На фото одна из улиц в Аугсбурге.</vt:lpstr>
      <vt:lpstr>Города Германии – старинный и удивительный город Майнц </vt:lpstr>
      <vt:lpstr>На фото одна из площадей в Майнце.</vt:lpstr>
      <vt:lpstr>На фото – прогуливаясь улицами Майнца.</vt:lpstr>
      <vt:lpstr>Германия- город Дрезден. </vt:lpstr>
      <vt:lpstr>Германия и ее Бавария, богатая историческим прошлым и удивительным настоящим </vt:lpstr>
      <vt:lpstr>Германия и ее удивительный Гамбург – город-сад </vt:lpstr>
      <vt:lpstr>На фото город Гамбург в своем вечернем великолепии – Портовая часть.</vt:lpstr>
      <vt:lpstr>На фото представьте себе просто Гамбургский Dockland, или другими словами просто портовые доки.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Германия</dc:title>
  <cp:lastModifiedBy>Администратор</cp:lastModifiedBy>
  <cp:revision>12</cp:revision>
  <dcterms:modified xsi:type="dcterms:W3CDTF">2011-04-23T06:20:31Z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1309137</vt:lpwstr>
  </property>
  <property fmtid="{D5CDD505-2E9C-101B-9397-08002B2CF9AE}" name="NXPowerLiteSettings" pid="3">
    <vt:lpwstr>F6000400038000</vt:lpwstr>
  </property>
  <property fmtid="{D5CDD505-2E9C-101B-9397-08002B2CF9AE}" name="NXPowerLiteVersion" pid="4">
    <vt:lpwstr>D4.3.1</vt:lpwstr>
  </property>
</Properties>
</file>