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66" r:id="rId4"/>
    <p:sldId id="257" r:id="rId5"/>
    <p:sldId id="258" r:id="rId6"/>
    <p:sldId id="280" r:id="rId7"/>
    <p:sldId id="284" r:id="rId8"/>
    <p:sldId id="281" r:id="rId9"/>
    <p:sldId id="282" r:id="rId10"/>
    <p:sldId id="271" r:id="rId11"/>
    <p:sldId id="25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 varScale="1">
        <p:scale>
          <a:sx n="74" d="100"/>
          <a:sy n="74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EAFB1A-A140-42D8-B730-274DEAF0C5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 descr="02"/>
          <p:cNvSpPr>
            <a:spLocks noChangeArrowheads="1"/>
          </p:cNvSpPr>
          <p:nvPr/>
        </p:nvSpPr>
        <p:spPr bwMode="gray">
          <a:xfrm rot="-472398">
            <a:off x="381000" y="304800"/>
            <a:ext cx="4267200" cy="42672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Rectangle 25" descr="01"/>
          <p:cNvSpPr>
            <a:spLocks noChangeArrowheads="1"/>
          </p:cNvSpPr>
          <p:nvPr/>
        </p:nvSpPr>
        <p:spPr bwMode="gray">
          <a:xfrm rot="-1211045">
            <a:off x="762000" y="1219200"/>
            <a:ext cx="4876800" cy="48768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04" name="Picture 12" descr="01"/>
          <p:cNvPicPr>
            <a:picLocks noChangeAspect="1" noChangeArrowheads="1"/>
          </p:cNvPicPr>
          <p:nvPr/>
        </p:nvPicPr>
        <p:blipFill>
          <a:blip r:embed="rId4" cstate="print"/>
          <a:srcRect l="15326" b="6250"/>
          <a:stretch>
            <a:fillRect/>
          </a:stretch>
        </p:blipFill>
        <p:spPr bwMode="gray">
          <a:xfrm>
            <a:off x="2466975" y="0"/>
            <a:ext cx="2105025" cy="6858000"/>
          </a:xfrm>
          <a:prstGeom prst="rect">
            <a:avLst/>
          </a:prstGeom>
          <a:noFill/>
        </p:spPr>
      </p:pic>
      <p:sp>
        <p:nvSpPr>
          <p:cNvPr id="8199" name="Freeform 7"/>
          <p:cNvSpPr>
            <a:spLocks/>
          </p:cNvSpPr>
          <p:nvPr/>
        </p:nvSpPr>
        <p:spPr bwMode="gray">
          <a:xfrm>
            <a:off x="2895600" y="0"/>
            <a:ext cx="6248400" cy="6858000"/>
          </a:xfrm>
          <a:custGeom>
            <a:avLst/>
            <a:gdLst/>
            <a:ahLst/>
            <a:cxnLst>
              <a:cxn ang="0">
                <a:pos x="305" y="4317"/>
              </a:cxn>
              <a:cxn ang="0">
                <a:pos x="0" y="0"/>
              </a:cxn>
              <a:cxn ang="0">
                <a:pos x="3936" y="0"/>
              </a:cxn>
              <a:cxn ang="0">
                <a:pos x="3936" y="4320"/>
              </a:cxn>
              <a:cxn ang="0">
                <a:pos x="305" y="4317"/>
              </a:cxn>
            </a:cxnLst>
            <a:rect l="0" t="0" r="r" b="b"/>
            <a:pathLst>
              <a:path w="3936" h="4320">
                <a:moveTo>
                  <a:pt x="305" y="4317"/>
                </a:moveTo>
                <a:lnTo>
                  <a:pt x="0" y="0"/>
                </a:lnTo>
                <a:lnTo>
                  <a:pt x="3936" y="0"/>
                </a:lnTo>
                <a:lnTo>
                  <a:pt x="3936" y="4320"/>
                </a:lnTo>
                <a:lnTo>
                  <a:pt x="305" y="4317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295400"/>
            <a:ext cx="5638800" cy="1012825"/>
          </a:xfrm>
        </p:spPr>
        <p:txBody>
          <a:bodyPr/>
          <a:lstStyle>
            <a:lvl1pPr algn="r">
              <a:defRPr sz="5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514600"/>
            <a:ext cx="4953000" cy="533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A7E7773-6C6C-4AED-81C8-9B225B5B87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gray">
          <a:xfrm>
            <a:off x="7772400" y="618648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L/O/G/O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gray">
          <a:xfrm>
            <a:off x="3657600" y="52578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gray">
          <a:xfrm>
            <a:off x="3657600" y="54864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gray">
          <a:xfrm>
            <a:off x="3657600" y="57150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gray">
          <a:xfrm>
            <a:off x="3657600" y="59436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gray">
          <a:xfrm>
            <a:off x="3657600" y="61722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8221" name="Picture 29" descr="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1444625" y="0"/>
            <a:ext cx="384175" cy="614363"/>
          </a:xfrm>
          <a:prstGeom prst="rect">
            <a:avLst/>
          </a:prstGeom>
          <a:noFill/>
        </p:spPr>
      </p:pic>
      <p:pic>
        <p:nvPicPr>
          <p:cNvPr id="8222" name="Picture 30" descr="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1676400" y="1193800"/>
            <a:ext cx="396875" cy="635000"/>
          </a:xfrm>
          <a:prstGeom prst="rect">
            <a:avLst/>
          </a:prstGeom>
          <a:noFill/>
        </p:spPr>
      </p:pic>
      <p:pic>
        <p:nvPicPr>
          <p:cNvPr id="8226" name="Picture 34" descr="0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gray">
          <a:xfrm>
            <a:off x="3657600" y="4884738"/>
            <a:ext cx="2971800" cy="204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68986-47E8-410D-84EA-01D0F8F4F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C62A4-3FB9-47CF-9C56-661DFD6F3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A3092-6BD7-42CD-8C99-B099109A0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83C84-C289-4073-AB1D-8776B10F01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457B0-0A37-410C-9DC8-0C08F77F6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36AFF-A5FA-4CBB-AF54-BAF92F4F76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6CF94-A14F-4692-BD19-A893F8CBD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041BA-A78D-48C0-95F9-7590BE541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DB8A-B5EF-4A65-89CC-80249469E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41533-A6E6-4E34-9F8F-E9B6E02D4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01"/>
          <p:cNvPicPr>
            <a:picLocks noChangeAspect="1" noChangeArrowheads="1"/>
          </p:cNvPicPr>
          <p:nvPr/>
        </p:nvPicPr>
        <p:blipFill>
          <a:blip r:embed="rId13" cstate="print"/>
          <a:srcRect l="17242" b="6250"/>
          <a:stretch>
            <a:fillRect/>
          </a:stretch>
        </p:blipFill>
        <p:spPr bwMode="gray">
          <a:xfrm>
            <a:off x="152400" y="0"/>
            <a:ext cx="1447800" cy="6858000"/>
          </a:xfrm>
          <a:prstGeom prst="rect">
            <a:avLst/>
          </a:prstGeom>
          <a:noFill/>
        </p:spPr>
      </p:pic>
      <p:sp>
        <p:nvSpPr>
          <p:cNvPr id="1055" name="Freeform 31"/>
          <p:cNvSpPr>
            <a:spLocks/>
          </p:cNvSpPr>
          <p:nvPr/>
        </p:nvSpPr>
        <p:spPr bwMode="ltGray">
          <a:xfrm>
            <a:off x="228600" y="0"/>
            <a:ext cx="8915400" cy="6883400"/>
          </a:xfrm>
          <a:custGeom>
            <a:avLst/>
            <a:gdLst/>
            <a:ahLst/>
            <a:cxnLst>
              <a:cxn ang="0">
                <a:pos x="312" y="4336"/>
              </a:cxn>
              <a:cxn ang="0">
                <a:pos x="0" y="0"/>
              </a:cxn>
              <a:cxn ang="0">
                <a:pos x="5480" y="0"/>
              </a:cxn>
              <a:cxn ang="0">
                <a:pos x="5480" y="4320"/>
              </a:cxn>
              <a:cxn ang="0">
                <a:pos x="312" y="4336"/>
              </a:cxn>
            </a:cxnLst>
            <a:rect l="0" t="0" r="r" b="b"/>
            <a:pathLst>
              <a:path w="5480" h="4336">
                <a:moveTo>
                  <a:pt x="312" y="4336"/>
                </a:moveTo>
                <a:lnTo>
                  <a:pt x="0" y="0"/>
                </a:lnTo>
                <a:lnTo>
                  <a:pt x="5480" y="0"/>
                </a:lnTo>
                <a:lnTo>
                  <a:pt x="5480" y="4320"/>
                </a:lnTo>
                <a:lnTo>
                  <a:pt x="312" y="433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14400" y="7620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pic>
        <p:nvPicPr>
          <p:cNvPr id="1044" name="Picture 20" descr="0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76200" y="5638800"/>
            <a:ext cx="1676400" cy="1155700"/>
          </a:xfrm>
          <a:prstGeom prst="rect">
            <a:avLst/>
          </a:prstGeom>
          <a:noFill/>
        </p:spPr>
      </p:pic>
      <p:sp>
        <p:nvSpPr>
          <p:cNvPr id="1045" name="Text Box 21"/>
          <p:cNvSpPr txBox="1">
            <a:spLocks noChangeArrowheads="1"/>
          </p:cNvSpPr>
          <p:nvPr/>
        </p:nvSpPr>
        <p:spPr bwMode="gray">
          <a:xfrm>
            <a:off x="7050088" y="6465888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www.themegallery.com</a:t>
            </a:r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762000" y="381000"/>
            <a:ext cx="6781800" cy="609600"/>
            <a:chOff x="480" y="240"/>
            <a:chExt cx="3168" cy="576"/>
          </a:xfrm>
        </p:grpSpPr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480" y="240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480" y="384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480" y="528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480" y="672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480" y="816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8013700" y="193675"/>
            <a:ext cx="901700" cy="971550"/>
            <a:chOff x="5048" y="122"/>
            <a:chExt cx="568" cy="612"/>
          </a:xfrm>
        </p:grpSpPr>
        <p:sp>
          <p:nvSpPr>
            <p:cNvPr id="1040" name="Rectangle 16" descr="02"/>
            <p:cNvSpPr>
              <a:spLocks noChangeArrowheads="1"/>
            </p:cNvSpPr>
            <p:nvPr userDrawn="1"/>
          </p:nvSpPr>
          <p:spPr bwMode="gray">
            <a:xfrm rot="1760290">
              <a:off x="5048" y="166"/>
              <a:ext cx="568" cy="568"/>
            </a:xfrm>
            <a:prstGeom prst="rect">
              <a:avLst/>
            </a:prstGeom>
            <a:blipFill dpi="0" rotWithShape="1">
              <a:blip r:embed="rId15" cstate="print"/>
              <a:srcRect/>
              <a:stretch>
                <a:fillRect/>
              </a:stretch>
            </a:blip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2" name="Picture 18" descr="03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gray">
            <a:xfrm>
              <a:off x="5464" y="122"/>
              <a:ext cx="104" cy="166"/>
            </a:xfrm>
            <a:prstGeom prst="rect">
              <a:avLst/>
            </a:prstGeom>
            <a:noFill/>
          </p:spPr>
        </p:pic>
      </p:grpSp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7283450" y="0"/>
            <a:ext cx="1022350" cy="1233488"/>
            <a:chOff x="4588" y="0"/>
            <a:chExt cx="644" cy="777"/>
          </a:xfrm>
        </p:grpSpPr>
        <p:sp>
          <p:nvSpPr>
            <p:cNvPr id="1041" name="Rectangle 17" descr="01"/>
            <p:cNvSpPr>
              <a:spLocks noChangeArrowheads="1"/>
            </p:cNvSpPr>
            <p:nvPr userDrawn="1"/>
          </p:nvSpPr>
          <p:spPr bwMode="gray">
            <a:xfrm rot="682726">
              <a:off x="4588" y="133"/>
              <a:ext cx="644" cy="644"/>
            </a:xfrm>
            <a:prstGeom prst="rect">
              <a:avLst/>
            </a:prstGeom>
            <a:blipFill dpi="0" rotWithShape="1">
              <a:blip r:embed="rId17" cstate="print"/>
              <a:srcRect/>
              <a:stretch>
                <a:fillRect/>
              </a:stretch>
            </a:blip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3" name="Picture 19" descr="04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gray">
            <a:xfrm>
              <a:off x="4880" y="0"/>
              <a:ext cx="120" cy="192"/>
            </a:xfrm>
            <a:prstGeom prst="rect">
              <a:avLst/>
            </a:prstGeom>
            <a:noFill/>
          </p:spPr>
        </p:pic>
      </p:grp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8194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29200" y="64770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477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7CDD0B-47AE-4198-82DE-C52E3BD07D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PowerTemplate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20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2"/>
                </a:solidFill>
              </a:rPr>
              <a:t>ThemeGallery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5562600" y="1219200"/>
            <a:ext cx="29718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AutoShape 12"/>
          <p:cNvSpPr>
            <a:spLocks noChangeArrowheads="1"/>
          </p:cNvSpPr>
          <p:nvPr/>
        </p:nvSpPr>
        <p:spPr bwMode="gray">
          <a:xfrm>
            <a:off x="3486150" y="2457450"/>
            <a:ext cx="4667250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gray">
          <a:xfrm>
            <a:off x="5929321" y="2603500"/>
            <a:ext cx="1738303" cy="703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40%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49%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gray">
          <a:xfrm>
            <a:off x="3503613" y="3822700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gray">
          <a:xfrm>
            <a:off x="5429256" y="3949700"/>
            <a:ext cx="2266944" cy="703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25%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34%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gray">
          <a:xfrm>
            <a:off x="3503613" y="5213350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gray">
          <a:xfrm>
            <a:off x="4084638" y="5359400"/>
            <a:ext cx="3506787" cy="703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35%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17%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white">
          <a:xfrm>
            <a:off x="3506788" y="2762250"/>
            <a:ext cx="2136782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0" name="AutoShape 22"/>
          <p:cNvSpPr>
            <a:spLocks noChangeArrowheads="1"/>
          </p:cNvSpPr>
          <p:nvPr/>
        </p:nvSpPr>
        <p:spPr bwMode="white">
          <a:xfrm>
            <a:off x="3514724" y="4051300"/>
            <a:ext cx="1771655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1" name="AutoShape 23"/>
          <p:cNvSpPr>
            <a:spLocks noChangeArrowheads="1"/>
          </p:cNvSpPr>
          <p:nvPr/>
        </p:nvSpPr>
        <p:spPr bwMode="white">
          <a:xfrm>
            <a:off x="3571868" y="5500702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Сравнительная характеристика 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1214414" y="5000636"/>
            <a:ext cx="2295525" cy="1365250"/>
            <a:chOff x="471" y="272"/>
            <a:chExt cx="1161" cy="1539"/>
          </a:xfrm>
        </p:grpSpPr>
        <p:sp>
          <p:nvSpPr>
            <p:cNvPr id="22532" name="Oval 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3" name="AutoShape 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219200" y="3600450"/>
            <a:ext cx="2295525" cy="1365250"/>
            <a:chOff x="471" y="272"/>
            <a:chExt cx="1161" cy="1539"/>
          </a:xfrm>
        </p:grpSpPr>
        <p:sp>
          <p:nvSpPr>
            <p:cNvPr id="22535" name="Oval 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1219200" y="2228850"/>
            <a:ext cx="2295525" cy="1365250"/>
            <a:chOff x="471" y="272"/>
            <a:chExt cx="1161" cy="1539"/>
          </a:xfrm>
        </p:grpSpPr>
        <p:sp>
          <p:nvSpPr>
            <p:cNvPr id="22538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9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541" name="Text Box 13"/>
          <p:cNvSpPr txBox="1">
            <a:spLocks noChangeArrowheads="1"/>
          </p:cNvSpPr>
          <p:nvPr/>
        </p:nvSpPr>
        <p:spPr bwMode="black">
          <a:xfrm>
            <a:off x="1301750" y="2643182"/>
            <a:ext cx="2128838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</a:rPr>
              <a:t>высокий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уровень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black">
          <a:xfrm>
            <a:off x="1301750" y="4198938"/>
            <a:ext cx="2128838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средний уровень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black">
          <a:xfrm>
            <a:off x="1301750" y="5429264"/>
            <a:ext cx="2128838" cy="8156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 </a:t>
            </a:r>
            <a:r>
              <a:rPr lang="en-US" sz="2000" b="1" dirty="0"/>
              <a:t> </a:t>
            </a:r>
            <a:r>
              <a:rPr lang="ru-RU" b="1" dirty="0" smtClean="0"/>
              <a:t>низкий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/>
              <a:t> уровень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Спасибо за внимание </a:t>
            </a:r>
            <a:r>
              <a:rPr lang="en-US" sz="6000" dirty="0" smtClean="0"/>
              <a:t>!</a:t>
            </a:r>
            <a:endParaRPr lang="en-US" sz="6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3800" y="1071546"/>
            <a:ext cx="4953000" cy="1976454"/>
          </a:xfrm>
        </p:spPr>
        <p:txBody>
          <a:bodyPr/>
          <a:lstStyle/>
          <a:p>
            <a:pPr algn="ctr"/>
            <a:r>
              <a:rPr lang="ru-RU" sz="2800" dirty="0" smtClean="0"/>
              <a:t>Особенности формирования самостоятельности на уроках математики при решении </a:t>
            </a:r>
            <a:r>
              <a:rPr lang="ru-RU" sz="2800" dirty="0" err="1" smtClean="0"/>
              <a:t>текстовывых</a:t>
            </a:r>
            <a:r>
              <a:rPr lang="ru-RU" sz="2800" dirty="0" smtClean="0"/>
              <a:t> задач</a:t>
            </a:r>
          </a:p>
          <a:p>
            <a:endParaRPr lang="ru-RU" sz="2800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Мишустина</a:t>
            </a:r>
            <a:r>
              <a:rPr lang="ru-RU" dirty="0" smtClean="0"/>
              <a:t> Галина Ивановна </a:t>
            </a:r>
          </a:p>
          <a:p>
            <a:r>
              <a:rPr lang="ru-RU" dirty="0" smtClean="0"/>
              <a:t>МБОУ №20 с углубленным изучением отдельных предметов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самостоятельная работа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411" name="Freeform 3"/>
          <p:cNvSpPr>
            <a:spLocks/>
          </p:cNvSpPr>
          <p:nvPr/>
        </p:nvSpPr>
        <p:spPr bwMode="gray">
          <a:xfrm>
            <a:off x="2973388" y="3332163"/>
            <a:ext cx="1900237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Freeform 4"/>
          <p:cNvSpPr>
            <a:spLocks/>
          </p:cNvSpPr>
          <p:nvPr/>
        </p:nvSpPr>
        <p:spPr bwMode="gray">
          <a:xfrm>
            <a:off x="4892675" y="3267075"/>
            <a:ext cx="366713" cy="1562100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Freeform 5"/>
          <p:cNvSpPr>
            <a:spLocks/>
          </p:cNvSpPr>
          <p:nvPr/>
        </p:nvSpPr>
        <p:spPr bwMode="gray">
          <a:xfrm flipH="1">
            <a:off x="5292725" y="3332163"/>
            <a:ext cx="1900238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2000232" y="2143116"/>
            <a:ext cx="1973281" cy="1500198"/>
            <a:chOff x="4320" y="1152"/>
            <a:chExt cx="414" cy="402"/>
          </a:xfrm>
        </p:grpSpPr>
        <p:sp>
          <p:nvSpPr>
            <p:cNvPr id="17415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8627"/>
                    <a:invGamma/>
                  </a:schemeClr>
                </a:gs>
                <a:gs pos="5000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7" name="Rectangle 9"/>
          <p:cNvSpPr>
            <a:spLocks noChangeArrowheads="1"/>
          </p:cNvSpPr>
          <p:nvPr/>
        </p:nvSpPr>
        <p:spPr bwMode="gray">
          <a:xfrm>
            <a:off x="2000232" y="2643182"/>
            <a:ext cx="200026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square">
            <a:spAutoFit/>
            <a:flatTx/>
          </a:bodyPr>
          <a:lstStyle/>
          <a:p>
            <a:pPr algn="ctr"/>
            <a:r>
              <a:rPr lang="ru-RU" i="1" dirty="0"/>
              <a:t>индивидуальные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4071934" y="2214554"/>
            <a:ext cx="2000263" cy="1322388"/>
            <a:chOff x="4320" y="1152"/>
            <a:chExt cx="414" cy="402"/>
          </a:xfrm>
        </p:grpSpPr>
        <p:sp>
          <p:nvSpPr>
            <p:cNvPr id="17419" name="AutoShape 11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6178550" y="2214553"/>
            <a:ext cx="1751036" cy="1500199"/>
            <a:chOff x="4320" y="1152"/>
            <a:chExt cx="414" cy="402"/>
          </a:xfrm>
        </p:grpSpPr>
        <p:sp>
          <p:nvSpPr>
            <p:cNvPr id="17422" name="AutoShape 14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24" name="Rectangle 16"/>
          <p:cNvSpPr>
            <a:spLocks noChangeArrowheads="1"/>
          </p:cNvSpPr>
          <p:nvPr/>
        </p:nvSpPr>
        <p:spPr bwMode="gray">
          <a:xfrm>
            <a:off x="4188084" y="2514600"/>
            <a:ext cx="175208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none">
            <a:spAutoFit/>
            <a:flatTx/>
          </a:bodyPr>
          <a:lstStyle/>
          <a:p>
            <a:pPr algn="ctr"/>
            <a:r>
              <a:rPr lang="ru-RU" i="1" dirty="0"/>
              <a:t>фронтальные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gray">
          <a:xfrm>
            <a:off x="6214642" y="2524125"/>
            <a:ext cx="171494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square">
            <a:spAutoFit/>
            <a:flatTx/>
          </a:bodyPr>
          <a:lstStyle/>
          <a:p>
            <a:pPr algn="ctr"/>
            <a:r>
              <a:rPr lang="ru-RU" i="1" dirty="0"/>
              <a:t>групповые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black">
          <a:xfrm>
            <a:off x="285720" y="785794"/>
            <a:ext cx="7704168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sz="1600" b="1" dirty="0"/>
              <a:t>В</a:t>
            </a:r>
            <a:r>
              <a:rPr lang="ru-RU" sz="1600" b="1" dirty="0" smtClean="0"/>
              <a:t>ид </a:t>
            </a:r>
            <a:r>
              <a:rPr lang="ru-RU" sz="1600" b="1" dirty="0"/>
              <a:t>деятельности </a:t>
            </a:r>
            <a:r>
              <a:rPr lang="ru-RU" sz="1600" b="1" dirty="0" smtClean="0"/>
              <a:t>школьников</a:t>
            </a:r>
            <a:r>
              <a:rPr lang="ru-RU" sz="1600" b="1" dirty="0"/>
              <a:t>, при котором в условиях систематического уменьшения прямой помощи учителя выполняются учебные задания, способствующие сознательному и прочному усвоению знаний, умений и навыков формирования познавательной самостоятельности как черты личности ученика</a:t>
            </a:r>
            <a:endParaRPr lang="en-US" sz="1600" b="1" dirty="0"/>
          </a:p>
        </p:txBody>
      </p:sp>
      <p:grpSp>
        <p:nvGrpSpPr>
          <p:cNvPr id="17427" name="Group 19"/>
          <p:cNvGrpSpPr>
            <a:grpSpLocks/>
          </p:cNvGrpSpPr>
          <p:nvPr/>
        </p:nvGrpSpPr>
        <p:grpSpPr bwMode="auto">
          <a:xfrm>
            <a:off x="857571" y="4648200"/>
            <a:ext cx="7524429" cy="1936750"/>
            <a:chOff x="115" y="2736"/>
            <a:chExt cx="4836" cy="1220"/>
          </a:xfrm>
        </p:grpSpPr>
        <p:sp>
          <p:nvSpPr>
            <p:cNvPr id="17428" name="AutoShape 20"/>
            <p:cNvSpPr>
              <a:spLocks noChangeArrowheads="1"/>
            </p:cNvSpPr>
            <p:nvPr/>
          </p:nvSpPr>
          <p:spPr bwMode="ltGray">
            <a:xfrm>
              <a:off x="1456" y="2934"/>
              <a:ext cx="3495" cy="7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42353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9050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1783" y="3183"/>
              <a:ext cx="2961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buClr>
                  <a:srgbClr val="D7181F"/>
                </a:buClr>
                <a:buFont typeface="Wingdings" pitchFamily="2" charset="2"/>
                <a:buNone/>
              </a:pPr>
              <a:r>
                <a:rPr lang="ru-RU" dirty="0"/>
                <a:t> </a:t>
              </a:r>
              <a:r>
                <a:rPr lang="ru-RU" b="1" dirty="0" smtClean="0">
                  <a:solidFill>
                    <a:srgbClr val="002060"/>
                  </a:solidFill>
                </a:rPr>
                <a:t>Формы </a:t>
              </a:r>
              <a:r>
                <a:rPr lang="ru-RU" b="1" dirty="0">
                  <a:solidFill>
                    <a:srgbClr val="002060"/>
                  </a:solidFill>
                </a:rPr>
                <a:t>организации 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pic>
          <p:nvPicPr>
            <p:cNvPr id="17430" name="Picture 22" descr="YG_circle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" y="2736"/>
              <a:ext cx="1469" cy="1220"/>
            </a:xfrm>
            <a:prstGeom prst="rect">
              <a:avLst/>
            </a:prstGeom>
            <a:noFill/>
          </p:spPr>
        </p:pic>
        <p:sp>
          <p:nvSpPr>
            <p:cNvPr id="17431" name="Text Box 23"/>
            <p:cNvSpPr txBox="1">
              <a:spLocks noChangeArrowheads="1"/>
            </p:cNvSpPr>
            <p:nvPr/>
          </p:nvSpPr>
          <p:spPr bwMode="gray">
            <a:xfrm>
              <a:off x="344" y="3145"/>
              <a:ext cx="1010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2000" dirty="0" err="1"/>
                <a:t>И.Я.Лернер</a:t>
              </a:r>
              <a:r>
                <a:rPr lang="ru-RU" sz="2000" dirty="0"/>
                <a:t> </a:t>
              </a:r>
              <a:endParaRPr lang="en-US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gray">
          <a:xfrm>
            <a:off x="2362200" y="48545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gray">
          <a:xfrm>
            <a:off x="2037998" y="4297322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b="1" dirty="0" smtClean="0">
                <a:solidFill>
                  <a:srgbClr val="FFFFFF"/>
                </a:solidFill>
              </a:rPr>
              <a:t>3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gray">
          <a:xfrm>
            <a:off x="2362200" y="23399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gray">
          <a:xfrm rot="3419336">
            <a:off x="2078037" y="17637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gray">
          <a:xfrm>
            <a:off x="2786050" y="1571613"/>
            <a:ext cx="4857784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i="1" dirty="0" smtClean="0">
                <a:solidFill>
                  <a:srgbClr val="002060"/>
                </a:solidFill>
              </a:rPr>
              <a:t>Уровни самостоятельной продуктивной деятельности 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gray">
          <a:xfrm>
            <a:off x="2362200" y="31781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gray">
          <a:xfrm rot="3419336">
            <a:off x="2078037" y="26019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gray">
          <a:xfrm>
            <a:off x="2132513" y="2644775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FFFF"/>
                </a:solidFill>
              </a:rPr>
              <a:t>1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gray">
          <a:xfrm>
            <a:off x="2363788" y="4014788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gray">
          <a:xfrm rot="3419336">
            <a:off x="2078037" y="344011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gray">
          <a:xfrm>
            <a:off x="2132513" y="3482975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FFFF"/>
                </a:solidFill>
              </a:rPr>
              <a:t>2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gray">
          <a:xfrm>
            <a:off x="2362200" y="57150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ltGray">
          <a:xfrm rot="3419336">
            <a:off x="2078037" y="5138738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gray">
          <a:xfrm>
            <a:off x="2132513" y="5181600"/>
            <a:ext cx="35618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FFFF"/>
                </a:solidFill>
              </a:rPr>
              <a:t>4</a:t>
            </a:r>
          </a:p>
          <a:p>
            <a:pPr algn="ctr" eaLnBrk="0" hangingPunct="0"/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gray">
          <a:xfrm>
            <a:off x="3429000" y="2713038"/>
            <a:ext cx="275524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i="1" dirty="0" smtClean="0"/>
              <a:t>воспроизводящие</a:t>
            </a:r>
            <a:endParaRPr lang="en-US" sz="2400" dirty="0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gray">
          <a:xfrm>
            <a:off x="2857488" y="3552825"/>
            <a:ext cx="532383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i="1" dirty="0" smtClean="0"/>
              <a:t>реконструктивно-вариантные</a:t>
            </a:r>
            <a:endParaRPr lang="en-US" sz="2400" dirty="0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gray">
          <a:xfrm>
            <a:off x="3429000" y="4394200"/>
            <a:ext cx="239014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i="1" dirty="0" smtClean="0"/>
              <a:t>эвристические</a:t>
            </a:r>
            <a:endParaRPr lang="en-US" sz="2400" dirty="0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gray">
          <a:xfrm>
            <a:off x="3429000" y="5245100"/>
            <a:ext cx="18934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i="1" dirty="0" smtClean="0"/>
              <a:t>творческие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Формирование правильной самооценки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147763" y="1447800"/>
            <a:ext cx="7234237" cy="3498850"/>
          </a:xfrm>
          <a:noFill/>
          <a:ln/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Оценка самостоятельной работы</a:t>
            </a:r>
            <a:endParaRPr lang="en-US" b="1" i="1" dirty="0">
              <a:solidFill>
                <a:srgbClr val="002060"/>
              </a:solidFill>
            </a:endParaRPr>
          </a:p>
          <a:p>
            <a:pPr lvl="1" algn="ctr"/>
            <a:r>
              <a:rPr lang="ru-RU" sz="2000" dirty="0" smtClean="0">
                <a:solidFill>
                  <a:srgbClr val="0070C0"/>
                </a:solidFill>
              </a:rPr>
              <a:t>Самооценка</a:t>
            </a:r>
          </a:p>
          <a:p>
            <a:pPr lvl="1">
              <a:buNone/>
            </a:pPr>
            <a:endParaRPr lang="ru-RU" sz="2000" dirty="0" smtClean="0"/>
          </a:p>
          <a:p>
            <a:pPr lvl="1" algn="ctr"/>
            <a:r>
              <a:rPr lang="ru-RU" sz="2000" dirty="0" smtClean="0">
                <a:solidFill>
                  <a:srgbClr val="0070C0"/>
                </a:solidFill>
              </a:rPr>
              <a:t>Самоконтроль</a:t>
            </a:r>
          </a:p>
          <a:p>
            <a:pPr lvl="1">
              <a:buNone/>
            </a:pPr>
            <a:endParaRPr lang="ru-RU" sz="2000" dirty="0" smtClean="0"/>
          </a:p>
          <a:p>
            <a:pPr lvl="1" algn="ctr"/>
            <a:r>
              <a:rPr lang="ru-RU" sz="2000" dirty="0" smtClean="0">
                <a:solidFill>
                  <a:srgbClr val="0070C0"/>
                </a:solidFill>
              </a:rPr>
              <a:t>Взаимопроверка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600200" y="4991100"/>
            <a:ext cx="64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Научить учащихся оценивать знания другого, но и критически подойти к себе, т.к. со временем дети начинают переносить полученные умения на собственную работу, оценивать свою деятельность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Организация самостоятельной работы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72 : 6 = 12 (деталей)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12 * 4 = 48 (деталей)</a:t>
            </a:r>
          </a:p>
          <a:p>
            <a:pPr marL="514350" lvl="0" indent="-514350">
              <a:buFont typeface="+mj-lt"/>
              <a:buAutoNum type="arabicParenR"/>
            </a:pP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571613"/>
            <a:ext cx="371477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14"/>
          <p:cNvSpPr>
            <a:spLocks noChangeArrowheads="1"/>
          </p:cNvSpPr>
          <p:nvPr/>
        </p:nvSpPr>
        <p:spPr bwMode="ltGray">
          <a:xfrm>
            <a:off x="428596" y="3357562"/>
            <a:ext cx="2643206" cy="78581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«Пчелки» </a:t>
            </a:r>
            <a:endParaRPr lang="ru-RU" dirty="0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3143241" y="4357694"/>
            <a:ext cx="2571768" cy="928694"/>
            <a:chOff x="2140" y="2071"/>
            <a:chExt cx="1484" cy="330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6000760" y="3357562"/>
            <a:ext cx="2941628" cy="785818"/>
            <a:chOff x="3964" y="2071"/>
            <a:chExt cx="1484" cy="330"/>
          </a:xfrm>
        </p:grpSpPr>
        <p:sp>
          <p:nvSpPr>
            <p:cNvPr id="12" name="AutoShape 6"/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428992" y="4643446"/>
            <a:ext cx="1942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Стрекозки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00826" y="3500438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«Бабочки»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Организация самостоятельной работы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endParaRPr lang="ru-RU" dirty="0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ltGray">
          <a:xfrm>
            <a:off x="857224" y="1571612"/>
            <a:ext cx="3071834" cy="178595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«Пчелки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найти значение </a:t>
            </a:r>
            <a:r>
              <a:rPr lang="ru-RU" dirty="0" err="1" smtClean="0"/>
              <a:t>х</a:t>
            </a:r>
            <a:endParaRPr lang="ru-RU" dirty="0" smtClean="0"/>
          </a:p>
          <a:p>
            <a:pPr algn="ctr"/>
            <a:r>
              <a:rPr lang="ru-RU" dirty="0" smtClean="0"/>
              <a:t> в системе неравенств:</a:t>
            </a:r>
          </a:p>
          <a:p>
            <a:pPr algn="ctr"/>
            <a:r>
              <a:rPr lang="ru-RU" dirty="0" err="1" smtClean="0"/>
              <a:t>х</a:t>
            </a:r>
            <a:r>
              <a:rPr lang="ru-RU" dirty="0" smtClean="0"/>
              <a:t>*16,</a:t>
            </a:r>
          </a:p>
          <a:p>
            <a:pPr algn="ctr"/>
            <a:r>
              <a:rPr lang="ru-RU" dirty="0" err="1" smtClean="0"/>
              <a:t>х</a:t>
            </a:r>
            <a:r>
              <a:rPr lang="ru-RU" dirty="0" smtClean="0"/>
              <a:t>*40,</a:t>
            </a:r>
          </a:p>
          <a:p>
            <a:pPr algn="ctr"/>
            <a:r>
              <a:rPr lang="ru-RU" dirty="0" err="1" smtClean="0"/>
              <a:t>х</a:t>
            </a:r>
            <a:r>
              <a:rPr lang="ru-RU" dirty="0" smtClean="0"/>
              <a:t>*4</a:t>
            </a:r>
            <a:endParaRPr lang="ru-RU" dirty="0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571736" y="3571876"/>
            <a:ext cx="2714644" cy="2143140"/>
            <a:chOff x="2140" y="2071"/>
            <a:chExt cx="1484" cy="330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500694" y="1785926"/>
            <a:ext cx="2814243" cy="2286016"/>
            <a:chOff x="3987" y="2071"/>
            <a:chExt cx="1499" cy="330"/>
          </a:xfrm>
        </p:grpSpPr>
        <p:sp>
          <p:nvSpPr>
            <p:cNvPr id="12" name="AutoShape 6"/>
            <p:cNvSpPr>
              <a:spLocks noChangeArrowheads="1"/>
            </p:cNvSpPr>
            <p:nvPr/>
          </p:nvSpPr>
          <p:spPr bwMode="ltGray">
            <a:xfrm>
              <a:off x="4002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2571736" y="3571876"/>
            <a:ext cx="27995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Стрекозки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-работают с </a:t>
            </a:r>
            <a:r>
              <a:rPr lang="ru-RU" dirty="0" err="1" smtClean="0"/>
              <a:t>учителем,называя</a:t>
            </a:r>
            <a:r>
              <a:rPr lang="ru-RU" dirty="0" smtClean="0"/>
              <a:t> значения выражений,</a:t>
            </a:r>
          </a:p>
          <a:p>
            <a:pPr algn="ctr"/>
            <a:r>
              <a:rPr lang="ru-RU" dirty="0" smtClean="0"/>
              <a:t>предложенных учителем.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2214554"/>
            <a:ext cx="3571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«Бабочки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-составляют таблицу</a:t>
            </a:r>
          </a:p>
          <a:p>
            <a:pPr algn="ctr"/>
            <a:r>
              <a:rPr lang="ru-RU" dirty="0" smtClean="0"/>
              <a:t> деления на «4»,ищут закономерности</a:t>
            </a:r>
          </a:p>
          <a:p>
            <a:pPr algn="ctr"/>
            <a:r>
              <a:rPr lang="ru-RU" dirty="0" smtClean="0"/>
              <a:t> в построении таблицы.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Система упражнений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i="1" dirty="0" smtClean="0"/>
              <a:t>На поляне росло 5 елок. Лесник срубил 3 елки. Сколько елок осталось           на поляне?</a:t>
            </a:r>
            <a:endParaRPr lang="ru-RU" sz="1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0444" y="2071678"/>
            <a:ext cx="291894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3357562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i="1" dirty="0" smtClean="0"/>
              <a:t>  У Саши 5 кубиков, а у Димы па 4 кубика больше. Сколько кубиков у Димы?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000504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i="1" dirty="0" smtClean="0"/>
              <a:t> В московском поезде 9 вагонов, а в тульском 7 вагонов. На сколько меньше вагонов в тульском поезде, чем в московском?</a:t>
            </a:r>
          </a:p>
          <a:p>
            <a:pPr>
              <a:buFont typeface="Arial" pitchFamily="34" charset="0"/>
              <a:buChar char="•"/>
            </a:pPr>
            <a:endParaRPr lang="ru-RU" i="1" dirty="0" smtClean="0"/>
          </a:p>
          <a:p>
            <a:r>
              <a:rPr lang="ru-RU" b="1" dirty="0" smtClean="0"/>
              <a:t>                              5&gt;3, следовательно,</a:t>
            </a:r>
            <a:endParaRPr lang="ru-RU" dirty="0" smtClean="0"/>
          </a:p>
          <a:p>
            <a:r>
              <a:rPr lang="ru-RU" b="1" dirty="0" smtClean="0"/>
              <a:t>                              5-*=3,или 5=3+* ,*= 5-3</a:t>
            </a:r>
            <a:endParaRPr lang="ru-RU" dirty="0" smtClean="0"/>
          </a:p>
          <a:p>
            <a:r>
              <a:rPr lang="ru-RU" b="1" dirty="0" smtClean="0"/>
              <a:t>                       4&lt;7,следовательно,4+ *=7, или 7- *=4, *=7-4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Фрагмент заданий урока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  Ученики должны подклеить 30 книг. Первое звено подклеило 6 книг, второе - 8 книг. Сколько книг осталось подклеить учащимся?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Было-30 книг;                                                   </a:t>
            </a:r>
            <a:r>
              <a:rPr lang="ru-RU" sz="1800" b="1" dirty="0" smtClean="0">
                <a:solidFill>
                  <a:srgbClr val="7030A0"/>
                </a:solidFill>
              </a:rPr>
              <a:t>Карточка 1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Подклеили - 6 кн. и 8 кн.</a:t>
            </a:r>
            <a:r>
              <a:rPr lang="ru-RU" sz="2000" dirty="0" smtClean="0"/>
              <a:t>     </a:t>
            </a:r>
            <a:r>
              <a:rPr lang="ru-RU" sz="1600" dirty="0" smtClean="0">
                <a:solidFill>
                  <a:srgbClr val="7030A0"/>
                </a:solidFill>
              </a:rPr>
              <a:t>1</a:t>
            </a:r>
            <a:r>
              <a:rPr lang="ru-RU" sz="1600" dirty="0" smtClean="0"/>
              <a:t>.Узнай, сколько книг подклеили 2  звена вместе: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Осталось - ? кн.                         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…+…=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</a:t>
            </a:r>
            <a:r>
              <a:rPr lang="ru-RU" sz="1600" dirty="0" smtClean="0">
                <a:solidFill>
                  <a:srgbClr val="7030A0"/>
                </a:solidFill>
              </a:rPr>
              <a:t>2</a:t>
            </a:r>
            <a:r>
              <a:rPr lang="ru-RU" sz="1600" dirty="0" smtClean="0"/>
              <a:t>.Узнай, сколько осталось подклеить.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</a:t>
            </a:r>
            <a:r>
              <a:rPr lang="ru-RU" sz="2000" dirty="0" smtClean="0">
                <a:solidFill>
                  <a:srgbClr val="7030A0"/>
                </a:solidFill>
              </a:rPr>
              <a:t> …-…=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sz="2800" dirty="0" smtClean="0">
                <a:solidFill>
                  <a:srgbClr val="7030A0"/>
                </a:solidFill>
              </a:rPr>
              <a:t>(4+3) </a:t>
            </a:r>
            <a:r>
              <a:rPr lang="ru-RU" sz="2800" dirty="0" err="1" smtClean="0">
                <a:solidFill>
                  <a:srgbClr val="7030A0"/>
                </a:solidFill>
              </a:rPr>
              <a:t>х</a:t>
            </a:r>
            <a:r>
              <a:rPr lang="ru-RU" sz="2800" dirty="0" smtClean="0">
                <a:solidFill>
                  <a:srgbClr val="7030A0"/>
                </a:solidFill>
              </a:rPr>
              <a:t> 2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87TGp_School_light_ani">
  <a:themeElements>
    <a:clrScheme name="Default Design 1">
      <a:dk1>
        <a:srgbClr val="000000"/>
      </a:dk1>
      <a:lt1>
        <a:srgbClr val="FFFFD9"/>
      </a:lt1>
      <a:dk2>
        <a:srgbClr val="000000"/>
      </a:dk2>
      <a:lt2>
        <a:srgbClr val="FFFFFF"/>
      </a:lt2>
      <a:accent1>
        <a:srgbClr val="6CD69C"/>
      </a:accent1>
      <a:accent2>
        <a:srgbClr val="33CCCC"/>
      </a:accent2>
      <a:accent3>
        <a:srgbClr val="FFFFE9"/>
      </a:accent3>
      <a:accent4>
        <a:srgbClr val="000000"/>
      </a:accent4>
      <a:accent5>
        <a:srgbClr val="BAE8CB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D9"/>
        </a:lt1>
        <a:dk2>
          <a:srgbClr val="000000"/>
        </a:dk2>
        <a:lt2>
          <a:srgbClr val="FFFFFF"/>
        </a:lt2>
        <a:accent1>
          <a:srgbClr val="6CD69C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BAE8C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DCFCDE"/>
        </a:lt1>
        <a:dk2>
          <a:srgbClr val="000000"/>
        </a:dk2>
        <a:lt2>
          <a:srgbClr val="FFFFFF"/>
        </a:lt2>
        <a:accent1>
          <a:srgbClr val="AD6DD5"/>
        </a:accent1>
        <a:accent2>
          <a:srgbClr val="4AD828"/>
        </a:accent2>
        <a:accent3>
          <a:srgbClr val="EBFDEC"/>
        </a:accent3>
        <a:accent4>
          <a:srgbClr val="000000"/>
        </a:accent4>
        <a:accent5>
          <a:srgbClr val="D3BAE7"/>
        </a:accent5>
        <a:accent6>
          <a:srgbClr val="42C423"/>
        </a:accent6>
        <a:hlink>
          <a:srgbClr val="F8A858"/>
        </a:hlink>
        <a:folHlink>
          <a:srgbClr val="5FB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DCE7"/>
        </a:lt1>
        <a:dk2>
          <a:srgbClr val="000000"/>
        </a:dk2>
        <a:lt2>
          <a:srgbClr val="FFFFFF"/>
        </a:lt2>
        <a:accent1>
          <a:srgbClr val="65DADD"/>
        </a:accent1>
        <a:accent2>
          <a:srgbClr val="EB9F15"/>
        </a:accent2>
        <a:accent3>
          <a:srgbClr val="FDEBF1"/>
        </a:accent3>
        <a:accent4>
          <a:srgbClr val="000000"/>
        </a:accent4>
        <a:accent5>
          <a:srgbClr val="B8EAEB"/>
        </a:accent5>
        <a:accent6>
          <a:srgbClr val="D59012"/>
        </a:accent6>
        <a:hlink>
          <a:srgbClr val="B4D977"/>
        </a:hlink>
        <a:folHlink>
          <a:srgbClr val="F973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587TGp_School_light_ani</Template>
  <TotalTime>195</TotalTime>
  <Words>392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587TGp_School_light_ani</vt:lpstr>
      <vt:lpstr>PowerTemplate</vt:lpstr>
      <vt:lpstr>Слайд 2</vt:lpstr>
      <vt:lpstr>самостоятельная работа </vt:lpstr>
      <vt:lpstr>Слайд 4</vt:lpstr>
      <vt:lpstr>Формирование правильной самооценки</vt:lpstr>
      <vt:lpstr>Организация самостоятельной работы</vt:lpstr>
      <vt:lpstr>Организация самостоятельной работы</vt:lpstr>
      <vt:lpstr>Система упражнений</vt:lpstr>
      <vt:lpstr>Фрагмент заданий урока</vt:lpstr>
      <vt:lpstr>Сравнительная характеристика </vt:lpstr>
      <vt:lpstr>Спасибо за внимание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PowerTemplate</dc:title>
  <dc:creator>user</dc:creator>
  <cp:lastModifiedBy>Admin</cp:lastModifiedBy>
  <cp:revision>13</cp:revision>
  <dcterms:created xsi:type="dcterms:W3CDTF">2012-03-25T05:31:57Z</dcterms:created>
  <dcterms:modified xsi:type="dcterms:W3CDTF">2012-03-25T12:27:32Z</dcterms:modified>
</cp:coreProperties>
</file>