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68" r:id="rId14"/>
    <p:sldId id="272" r:id="rId15"/>
    <p:sldId id="273" r:id="rId16"/>
    <p:sldId id="274" r:id="rId17"/>
    <p:sldId id="275" r:id="rId1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9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2936" y="2515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32686" y="7205008"/>
            <a:ext cx="4850904" cy="193899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Презентацию выполнила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Анна Сергеевна </a:t>
            </a:r>
            <a:r>
              <a:rPr lang="ru-RU" sz="2400" b="1" i="1" dirty="0" err="1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Бочарова</a:t>
            </a:r>
            <a:r>
              <a:rPr lang="ru-RU" sz="2400" b="1" i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,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Учитель МХК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МОУ лицея №12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г. Люберцы Московской области </a:t>
            </a:r>
            <a:endParaRPr lang="ru-RU" b="1" i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6400" y="797"/>
            <a:ext cx="5301600" cy="452431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 smtClean="0">
                <a:ln w="1143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endParaRPr lang="ru-RU" sz="3600" b="1" i="1" dirty="0">
              <a:ln w="11430"/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 smtClean="0">
                <a:ln w="1143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Михайлович </a:t>
            </a:r>
            <a:endParaRPr lang="ru-RU" sz="3600" b="1" i="1" dirty="0">
              <a:ln w="11430"/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 smtClean="0">
                <a:ln w="1143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Васнецов. </a:t>
            </a:r>
            <a:endParaRPr lang="ru-RU" sz="3600" b="1" i="1" dirty="0">
              <a:ln w="11430"/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3600" b="1" i="1" dirty="0" smtClean="0">
                <a:ln w="1143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у</a:t>
            </a:r>
          </a:p>
          <a:p>
            <a:pPr algn="r"/>
            <a:r>
              <a:rPr lang="ru-RU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Воскресенского</a:t>
            </a:r>
          </a:p>
          <a:p>
            <a:pPr algn="r"/>
            <a:r>
              <a:rPr lang="ru-RU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моста.</a:t>
            </a:r>
          </a:p>
          <a:p>
            <a:pPr algn="r"/>
            <a:r>
              <a:rPr lang="ru-RU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Конец </a:t>
            </a:r>
            <a:r>
              <a:rPr lang="en-US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sz="3600" b="1" i="1" dirty="0" smtClean="0">
                <a:ln w="1143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endParaRPr lang="ru-RU" sz="3600" b="1" i="1" dirty="0">
              <a:ln w="11430"/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 smtClean="0">
                <a:ln w="1143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1900, </a:t>
            </a:r>
            <a:r>
              <a:rPr lang="ru-RU" sz="3600" b="1" i="1" dirty="0">
                <a:ln w="1143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ГТГ</a:t>
            </a:r>
          </a:p>
        </p:txBody>
      </p:sp>
    </p:spTree>
    <p:extLst>
      <p:ext uri="{BB962C8B-B14F-4D97-AF65-F5344CB8AC3E}">
        <p14:creationId xmlns:p14="http://schemas.microsoft.com/office/powerpoint/2010/main" val="1699819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497669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6430" y="7927642"/>
            <a:ext cx="60195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«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krainian?Izhitsa" pitchFamily="34" charset="0"/>
              </a:rPr>
              <a:t>Утро красит нежным светом...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58478" y="539552"/>
            <a:ext cx="3045108" cy="723274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Арсенальная башня</a:t>
            </a:r>
          </a:p>
          <a:p>
            <a:pPr algn="ctr"/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≪Рельеф≫ левой, возвышенной, части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городского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пейзажа определяет мощный силуэт угловой</a:t>
            </a:r>
          </a:p>
          <a:p>
            <a:pPr algn="ctr"/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Арсенальной башни Кремля, контролировавшей</a:t>
            </a:r>
          </a:p>
          <a:p>
            <a:pPr algn="ctr"/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переправу через реку </a:t>
            </a:r>
            <a:r>
              <a:rPr lang="ru-RU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Неглинную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.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Арсенальная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  <a:p>
            <a:pPr algn="ctr"/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башня была выстроена в 1492 году, а в 1680-х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годах над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нею возвели восьмигранный шатер,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изображенный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Васнецовым.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6228" cy="4069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1753114" y="827584"/>
            <a:ext cx="2297976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91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497669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6430" y="7927642"/>
            <a:ext cx="60195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«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krainian?Izhitsa" pitchFamily="34" charset="0"/>
              </a:rPr>
              <a:t>Утро красит нежным светом...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2655" y="247446"/>
            <a:ext cx="3384377" cy="741741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Кутафья 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башня</a:t>
            </a:r>
          </a:p>
          <a:p>
            <a:pPr algn="just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правой части картины Васнецов изобразил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Кутафью башню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— единственную предмостную башню,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сохранившуюся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до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наших дней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(именно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через нее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проходят сегодня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 Кремль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экскурсанты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). Она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была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построена в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1516 году в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конце Троицкого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моста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, напротив Троицкой башни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Кремля.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599" y="2382262"/>
            <a:ext cx="2639144" cy="320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>
            <a:off x="3717032" y="611560"/>
            <a:ext cx="1789139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41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497669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6430" y="7927642"/>
            <a:ext cx="60195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«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krainian?Izhitsa" pitchFamily="34" charset="0"/>
              </a:rPr>
              <a:t>Утро красит нежным светом...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55507" y="260899"/>
            <a:ext cx="3384377" cy="612475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Кремлевские храмы</a:t>
            </a:r>
          </a:p>
          <a:p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За стеной видны храмы Кремля и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колокольня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Ивана Великого, долгое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время остававшаяся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самым высоким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зданием в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Москве. Золотые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купола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выглядят тусклыми,</a:t>
            </a:r>
          </a:p>
          <a:p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матовыми: солнце еще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не успело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взойти и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оживить их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своими лучами.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46" y="1235043"/>
            <a:ext cx="1272706" cy="2328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404664" y="467544"/>
            <a:ext cx="3062019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578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497669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6430" y="7927642"/>
            <a:ext cx="60195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«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krainian?Izhitsa" pitchFamily="34" charset="0"/>
              </a:rPr>
              <a:t>Утро красит нежным светом...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0928" y="260899"/>
            <a:ext cx="3888431" cy="783291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Воскресенский</a:t>
            </a:r>
            <a:r>
              <a:rPr lang="en-US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мост</a:t>
            </a:r>
            <a:endParaRPr lang="ru-RU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  <a:p>
            <a:pPr algn="just"/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Построенный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 1601—03 годах Воскресенский мост 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через реку </a:t>
            </a:r>
            <a:r>
              <a:rPr lang="ru-RU" sz="21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Неглинную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был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первым каменным 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мостом в Москве. Он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находился на 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территории нынешней Манежной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площади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, возле Воскресенских (</a:t>
            </a:r>
            <a:r>
              <a:rPr lang="ru-RU" sz="21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Иверских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ворот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, и соединял Белый город с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районом Кремля 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 Китай-города. Еще в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XVI веке реку 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возле Воскресенского моста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пере</a:t>
            </a:r>
            <a:r>
              <a:rPr lang="en-US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городили 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плотиной, а возле нее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поставили мельницы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. Вблизи моста и на нем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самом шел 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бойкий торг, здесь располагалось</a:t>
            </a:r>
          </a:p>
          <a:p>
            <a:pPr algn="just"/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множество лавок, торговавших снедью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—главным 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образом сластями: пряниками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</a:t>
            </a:r>
            <a:r>
              <a:rPr lang="en-US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≪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сахарным хрустом≫ (леденцами).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После большого 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московского пожара 1812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года</a:t>
            </a:r>
            <a:r>
              <a:rPr lang="en-US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Неглинку 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перекрыли сводами, а мост 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засыпали </a:t>
            </a:r>
            <a:r>
              <a:rPr lang="ru-RU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землей.</a:t>
            </a:r>
            <a:endParaRPr lang="ru-RU" sz="21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8024"/>
            <a:ext cx="274750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908720" y="467544"/>
            <a:ext cx="2076513" cy="53285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91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497669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6430" y="7927642"/>
            <a:ext cx="60195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«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krainian?Izhitsa" pitchFamily="34" charset="0"/>
              </a:rPr>
              <a:t>Утро красит нежным светом...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2896" y="260899"/>
            <a:ext cx="4176463" cy="449353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Цветущий сад</a:t>
            </a:r>
          </a:p>
          <a:p>
            <a:pPr algn="just"/>
            <a:r>
              <a:rPr lang="ru-RU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Правая нижняя часть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картины отдана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живописному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c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столпотворению зданий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 </a:t>
            </a:r>
            <a:r>
              <a:rPr lang="ru-RU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усадеб Белого города. В саду 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одной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из </a:t>
            </a:r>
            <a:r>
              <a:rPr lang="ru-RU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усадеб видна цветущая сирень 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—Васнецов </a:t>
            </a:r>
            <a:r>
              <a:rPr lang="ru-RU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указывает нам не только 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на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эпоху </a:t>
            </a:r>
            <a:r>
              <a:rPr lang="ru-RU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 время суток, но и на сезон. Итак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,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Москва</a:t>
            </a:r>
            <a:r>
              <a:rPr lang="ru-RU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, 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X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  <a:cs typeface="Adobe Arabic" pitchFamily="18" charset="-78"/>
              </a:rPr>
              <a:t>VII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век, рассвет, поздняя весна.</a:t>
            </a:r>
            <a:endParaRPr lang="ru-RU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024" y="5220072"/>
            <a:ext cx="321297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>
            <a:off x="3667336" y="4754437"/>
            <a:ext cx="1584176" cy="10411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63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497669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6430" y="7927642"/>
            <a:ext cx="60195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«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krainian?Izhitsa" pitchFamily="34" charset="0"/>
              </a:rPr>
              <a:t>Утро красит нежным светом...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2896" y="260899"/>
            <a:ext cx="4176463" cy="526297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>
                <a:latin typeface="Cassandra" pitchFamily="66" charset="0"/>
              </a:rPr>
              <a:t>Деревянная Москва</a:t>
            </a:r>
          </a:p>
          <a:p>
            <a:pPr algn="just"/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X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Fan Heiti Std B" pitchFamily="34" charset="-128"/>
                <a:ea typeface="Adobe Fan Heiti Std B" pitchFamily="34" charset="-128"/>
              </a:rPr>
              <a:t>VII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веке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большая часть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строений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Китай-города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 Белого города все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еще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была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деревянной, хотя правительство,</a:t>
            </a:r>
          </a:p>
          <a:p>
            <a:pPr algn="just"/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боясь пожаров, всячески пыталось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склонить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горожан к строительству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каменных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жилищ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. Москвичи, однако, не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торопились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откликаться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на ≪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правительственные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инициативы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≫: бытовало убеждение, что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каменных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домах жить нездорово.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1" y="6516216"/>
            <a:ext cx="519506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 стрелкой 6"/>
          <p:cNvCxnSpPr>
            <a:stCxn id="6" idx="2"/>
          </p:cNvCxnSpPr>
          <p:nvPr/>
        </p:nvCxnSpPr>
        <p:spPr>
          <a:xfrm>
            <a:off x="4581128" y="5523878"/>
            <a:ext cx="0" cy="17844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841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4864" y="251520"/>
            <a:ext cx="4053220" cy="52322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Арсенальная </a:t>
            </a:r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башня</a:t>
            </a:r>
            <a:endParaRPr lang="ru-RU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4638" y="1024444"/>
            <a:ext cx="3045108" cy="52322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Кутафья башня</a:t>
            </a:r>
            <a:endParaRPr lang="ru-RU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4944" y="1687412"/>
            <a:ext cx="2232248" cy="954107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Кремлёвские храмы</a:t>
            </a:r>
            <a:endParaRPr lang="ru-RU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588" y="3137022"/>
            <a:ext cx="2446100" cy="954107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Воскресенский мост</a:t>
            </a:r>
            <a:endParaRPr lang="ru-RU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0465" y="4427984"/>
            <a:ext cx="2232248" cy="954107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Цветущий сад</a:t>
            </a:r>
            <a:endParaRPr lang="ru-RU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8514" y="5750840"/>
            <a:ext cx="2232248" cy="954107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Деревянная Москва </a:t>
            </a:r>
            <a:endParaRPr lang="ru-RU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628800" y="677755"/>
            <a:ext cx="889714" cy="12299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779296" y="6704947"/>
            <a:ext cx="261772" cy="6149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726303" y="5382091"/>
            <a:ext cx="790929" cy="6149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412776" y="3739244"/>
            <a:ext cx="998812" cy="2011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60648" y="2178337"/>
            <a:ext cx="2715066" cy="8094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47402" y="1547664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66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2936" y="2515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70840" y="223391"/>
            <a:ext cx="3238500" cy="708025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Источники</a:t>
            </a:r>
            <a:r>
              <a:rPr lang="ru-RU" sz="4000" dirty="0">
                <a:solidFill>
                  <a:srgbClr val="FFC000"/>
                </a:solidFill>
                <a:latin typeface="ArtScript" pitchFamily="34" charset="0"/>
                <a:cs typeface="+mn-cs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0840" y="1118393"/>
            <a:ext cx="3238500" cy="461963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Оформление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18171" y="1907704"/>
            <a:ext cx="2543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http://images.yandex.ru/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82040" y="2373385"/>
            <a:ext cx="1816100" cy="461665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Текст: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5583" y="3275856"/>
            <a:ext cx="3529013" cy="1938992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Еженедельное издание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«50 художников. Шедевры русской живописи.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Васнецов №64»</a:t>
            </a:r>
            <a:endParaRPr lang="ru-RU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568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40" y="-3788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672" y="827584"/>
            <a:ext cx="5976663" cy="794063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Полотно 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≪На рассвете у Воскресенского моста≫ при-</a:t>
            </a:r>
          </a:p>
          <a:p>
            <a:pPr algn="just"/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надлежит к числу наиболее известных и удачных </a:t>
            </a: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исторических 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пейзажей Аполлинария Васнецова. </a:t>
            </a: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Написанное  в 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пору первого увлечения художника старой Москвой</a:t>
            </a: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, оно 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счастливо избежало ≪археологической≫ </a:t>
            </a: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суховатости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, почти неизбежной при слишком </a:t>
            </a: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глубоком  погружении 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 омут архитектурно-исторической реконструкции.</a:t>
            </a:r>
            <a:endParaRPr lang="ru-RU" sz="3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689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40" y="-3788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672" y="1089508"/>
            <a:ext cx="5976663" cy="747897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Благодаря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мягкому, ≪из ниоткуда≫, освещению, Москва</a:t>
            </a:r>
          </a:p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кажется немного нездешней, сказочной. Рассвет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едва-едва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занимается, Воскресенский мост, всегда такой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оживленный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, безлюден, лавки закрыты. И эта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пустынность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тоже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добавляет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очарованно-сказочных черт образу Москвы. </a:t>
            </a: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Если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искать каких-то соответствий картине, то мы найдем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их не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у собратий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Васнецова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по кисти, а у М. П. Мусоргского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. 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57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40" y="-3788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672" y="1089508"/>
            <a:ext cx="5976663" cy="667875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Благодаря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мягкому, ≪из ниоткуда≫, освещению,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Москва кажется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немного нездешней, сказочной. 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  <a:p>
            <a:pPr algn="just"/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Рассвет едва-едва занимается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, Воскресенский мост, всегда такой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оживленный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, безлюден, лавки закрыты. 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  <a:p>
            <a:pPr algn="just"/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эта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пустынность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тоже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добавляет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очарованно-сказочных черт образу Москвы. 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  <a:p>
            <a:pPr algn="just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52681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40" y="-3788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672" y="1089508"/>
            <a:ext cx="5976663" cy="747897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Увлечение А. Васнецова ≪старой Москвой≫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началось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 1891 году, когда он иллюстрировал</a:t>
            </a:r>
          </a:p>
          <a:p>
            <a:pPr algn="just"/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лермонтовскую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 ≪Песню про царя Ивана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Васильевича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, молодого опричника и удалого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купца Калашникова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≫. Нужен был вид Кремля из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Замоскворечья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— естественно, вид XVI века.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Художник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подошел к поставленной перед ним задаче с</a:t>
            </a:r>
          </a:p>
          <a:p>
            <a:pPr algn="just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максимальной добросовестностью — изучал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старинные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планы города, собирал материалы в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архивах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 библиотеках.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81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40" y="-3788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701" y="899592"/>
            <a:ext cx="5976663" cy="79714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Увлеченное знакомство с</a:t>
            </a:r>
          </a:p>
          <a:p>
            <a:pPr algn="just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Москвой, ≪вживание≫ в нее (как раз в 1891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году Васнецов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окончательно обосновался в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первопрестольной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) стало для нашего героя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судьбоносным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. В своей ≪Автобиографической записке≫</a:t>
            </a:r>
          </a:p>
          <a:p>
            <a:pPr algn="just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он впоследствии отмечал: ≪Моя склонность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 пейзажам  исторического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характера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проявлялась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 продолжение всей моей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художественной деятельности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, но первое более ясное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выражение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этого сказалось, когда я перебрался в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Москву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 1891 году и поселился против самого Кремля≫.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81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40" y="-3788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701" y="899592"/>
            <a:ext cx="5976663" cy="79714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 1897 году Васнецову вновь пришлось обратиться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к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старомосковской теме, работая над декорациями к ≪</a:t>
            </a:r>
            <a:r>
              <a:rPr lang="ru-RU" sz="3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Хо</a:t>
            </a:r>
            <a:r>
              <a:rPr lang="ru-RU" sz="3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ванщине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≫ М. П. Мусоргского. И вновь мастер с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головой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погрузился в далекую эпоху, чувствуя, что она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занимает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его все больше и больше. Декорации были готовы, а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Васне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цов все не мог расстаться с темой. ≪Я теперь занят "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старой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Москвой", — писал он в 1899 году художнику Н. Н.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Хох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рякову, — и собираю по ней материал. Один холст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подма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леван, другой в контурах. Работа очень интересная, и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другого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ничего не хочется делать≫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. </a:t>
            </a:r>
            <a:endParaRPr lang="ru-RU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81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40" y="-3788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" y="971600"/>
            <a:ext cx="5976663" cy="79714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Постепенно А. Васнецов овладевал материалами по истории Москвы, разыскивая их в архивах, библиотеках, музеях. </a:t>
            </a:r>
          </a:p>
          <a:p>
            <a:pPr algn="just"/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Его интересовали старинные планы города, иконы и летописные миниатюры, на которых присутствовали те или иные московские здания, давно стертые с лица земли пожаром или неумолимым ходом времени. </a:t>
            </a:r>
          </a:p>
          <a:p>
            <a:pPr algn="just"/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 том же 1900 году Васнецов совершил полет над Москвой на воздушном шаре, изучая городской ландшафт — расположение возвышенностей, рек и тому подобных ≪подробностей≫.</a:t>
            </a:r>
            <a:endParaRPr lang="ru-RU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81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40" y="-3788"/>
            <a:ext cx="701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Аполлинарий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Михайлович Васнецов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рассвете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Воскресенского моста. Конец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  <a:r>
              <a:rPr lang="ru-RU" b="1" i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ru-RU" b="1" u="sng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ГТГ</a:t>
            </a:r>
            <a:endParaRPr lang="ru-RU" b="1" u="sng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701" y="899592"/>
            <a:ext cx="5976663" cy="79714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Однако основу творческого метода мастера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составляло отнюдь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не только скрупулезное собирание информации.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	Сам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он писал: ≪Для художника, воссоздающего жизнь</a:t>
            </a:r>
          </a:p>
          <a:p>
            <a:pPr algn="just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прошлого, важно помимо сухого исторического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материала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нечто другое, что дает ему возможность "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проникать« в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это прошлое. Эта способность чисто творческая, где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воображение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 представление руководят работой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художника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несравненно в большей степени, чем какой бы то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ни было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сухой материал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...»</a:t>
            </a:r>
            <a:endParaRPr lang="ru-RU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81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708</Words>
  <Application>Microsoft Office PowerPoint</Application>
  <PresentationFormat>Экран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11</cp:revision>
  <dcterms:created xsi:type="dcterms:W3CDTF">2012-07-31T10:52:44Z</dcterms:created>
  <dcterms:modified xsi:type="dcterms:W3CDTF">2012-07-31T12:47:17Z</dcterms:modified>
</cp:coreProperties>
</file>