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57" r:id="rId4"/>
    <p:sldId id="287" r:id="rId5"/>
    <p:sldId id="288" r:id="rId6"/>
    <p:sldId id="260" r:id="rId7"/>
    <p:sldId id="304" r:id="rId8"/>
    <p:sldId id="263" r:id="rId9"/>
    <p:sldId id="261" r:id="rId10"/>
    <p:sldId id="265" r:id="rId11"/>
    <p:sldId id="268" r:id="rId12"/>
    <p:sldId id="269" r:id="rId13"/>
    <p:sldId id="270" r:id="rId14"/>
    <p:sldId id="266" r:id="rId15"/>
    <p:sldId id="272" r:id="rId16"/>
    <p:sldId id="273" r:id="rId17"/>
    <p:sldId id="274" r:id="rId18"/>
    <p:sldId id="275" r:id="rId19"/>
    <p:sldId id="276" r:id="rId20"/>
    <p:sldId id="277" r:id="rId21"/>
    <p:sldId id="281" r:id="rId22"/>
    <p:sldId id="282" r:id="rId23"/>
    <p:sldId id="283" r:id="rId24"/>
    <p:sldId id="284" r:id="rId25"/>
    <p:sldId id="285" r:id="rId26"/>
    <p:sldId id="286" r:id="rId27"/>
    <p:sldId id="302" r:id="rId28"/>
    <p:sldId id="291" r:id="rId29"/>
    <p:sldId id="290" r:id="rId30"/>
    <p:sldId id="292" r:id="rId31"/>
    <p:sldId id="293" r:id="rId32"/>
    <p:sldId id="294" r:id="rId33"/>
    <p:sldId id="295" r:id="rId34"/>
    <p:sldId id="296" r:id="rId35"/>
    <p:sldId id="297" r:id="rId36"/>
    <p:sldId id="298" r:id="rId37"/>
    <p:sldId id="299" r:id="rId38"/>
    <p:sldId id="300" r:id="rId39"/>
    <p:sldId id="301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588" autoAdjust="0"/>
    <p:restoredTop sz="94718" autoAdjust="0"/>
  </p:normalViewPr>
  <p:slideViewPr>
    <p:cSldViewPr>
      <p:cViewPr varScale="1">
        <p:scale>
          <a:sx n="70" d="100"/>
          <a:sy n="70" d="100"/>
        </p:scale>
        <p:origin x="-1152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402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6FBA0-EE48-475D-B35C-8BE5E14008D2}" type="datetimeFigureOut">
              <a:rPr lang="ru-RU" smtClean="0"/>
              <a:pPr/>
              <a:t>25.04.2012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A2C84-54C1-4241-8FD7-D247741CE0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6FBA0-EE48-475D-B35C-8BE5E14008D2}" type="datetimeFigureOut">
              <a:rPr lang="ru-RU" smtClean="0"/>
              <a:pPr/>
              <a:t>25.04.2012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A2C84-54C1-4241-8FD7-D247741CE0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6FBA0-EE48-475D-B35C-8BE5E14008D2}" type="datetimeFigureOut">
              <a:rPr lang="ru-RU" smtClean="0"/>
              <a:pPr/>
              <a:t>25.04.2012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A2C84-54C1-4241-8FD7-D247741CE0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6FBA0-EE48-475D-B35C-8BE5E14008D2}" type="datetimeFigureOut">
              <a:rPr lang="ru-RU" smtClean="0"/>
              <a:pPr/>
              <a:t>25.04.2012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A2C84-54C1-4241-8FD7-D247741CE0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6FBA0-EE48-475D-B35C-8BE5E14008D2}" type="datetimeFigureOut">
              <a:rPr lang="ru-RU" smtClean="0"/>
              <a:pPr/>
              <a:t>25.04.2012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A2C84-54C1-4241-8FD7-D247741CE0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6FBA0-EE48-475D-B35C-8BE5E14008D2}" type="datetimeFigureOut">
              <a:rPr lang="ru-RU" smtClean="0"/>
              <a:pPr/>
              <a:t>25.04.2012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A2C84-54C1-4241-8FD7-D247741CE0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6FBA0-EE48-475D-B35C-8BE5E14008D2}" type="datetimeFigureOut">
              <a:rPr lang="ru-RU" smtClean="0"/>
              <a:pPr/>
              <a:t>25.04.2012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A2C84-54C1-4241-8FD7-D247741CE0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6FBA0-EE48-475D-B35C-8BE5E14008D2}" type="datetimeFigureOut">
              <a:rPr lang="ru-RU" smtClean="0"/>
              <a:pPr/>
              <a:t>25.04.2012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A2C84-54C1-4241-8FD7-D247741CE0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6FBA0-EE48-475D-B35C-8BE5E14008D2}" type="datetimeFigureOut">
              <a:rPr lang="ru-RU" smtClean="0"/>
              <a:pPr/>
              <a:t>25.04.2012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A2C84-54C1-4241-8FD7-D247741CE0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6FBA0-EE48-475D-B35C-8BE5E14008D2}" type="datetimeFigureOut">
              <a:rPr lang="ru-RU" smtClean="0"/>
              <a:pPr/>
              <a:t>25.04.2012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A2C84-54C1-4241-8FD7-D247741CE0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6FBA0-EE48-475D-B35C-8BE5E14008D2}" type="datetimeFigureOut">
              <a:rPr lang="ru-RU" smtClean="0"/>
              <a:pPr/>
              <a:t>25.04.2012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A2C84-54C1-4241-8FD7-D247741CE0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26FBA0-EE48-475D-B35C-8BE5E14008D2}" type="datetimeFigureOut">
              <a:rPr lang="ru-RU" smtClean="0"/>
              <a:pPr/>
              <a:t>25.04.2012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A2C84-54C1-4241-8FD7-D247741CE0E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3886200"/>
            <a:ext cx="5760640" cy="17526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Презентация по МХК </a:t>
            </a: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Учителя Донецкой ОШ №58</a:t>
            </a: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Ковалёвой Галины Васильевны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404664"/>
            <a:ext cx="7990656" cy="3312368"/>
          </a:xfr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8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Хореография</a:t>
            </a:r>
            <a:endParaRPr lang="ru-RU" sz="80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2468880"/>
            <a:ext cx="2926080" cy="43891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Анри Эмиль Бенуа </a:t>
            </a:r>
            <a:r>
              <a:rPr lang="ru-RU" b="1" dirty="0" err="1" smtClean="0"/>
              <a:t>Матисс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(1869 - 1954) </a:t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340768"/>
            <a:ext cx="9144000" cy="6048672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Анри Эмиль Бенуа </a:t>
            </a:r>
            <a:r>
              <a:rPr lang="ru-RU" dirty="0" err="1" smtClean="0"/>
              <a:t>Матисс</a:t>
            </a:r>
            <a:r>
              <a:rPr lang="ru-RU" dirty="0" smtClean="0"/>
              <a:t>  (</a:t>
            </a:r>
            <a:r>
              <a:rPr lang="ru-RU" dirty="0" err="1" smtClean="0"/>
              <a:t>Henri</a:t>
            </a:r>
            <a:r>
              <a:rPr lang="ru-RU" dirty="0" smtClean="0"/>
              <a:t> </a:t>
            </a:r>
            <a:r>
              <a:rPr lang="ru-RU" dirty="0" err="1" smtClean="0"/>
              <a:t>Matisse</a:t>
            </a:r>
            <a:r>
              <a:rPr lang="ru-RU" dirty="0" smtClean="0"/>
              <a:t> 31.12.1869 </a:t>
            </a:r>
            <a:r>
              <a:rPr lang="ru-RU" dirty="0" err="1" smtClean="0"/>
              <a:t>Ле</a:t>
            </a:r>
            <a:r>
              <a:rPr lang="ru-RU" dirty="0" smtClean="0"/>
              <a:t> Като, Нор - 03.11.1954 </a:t>
            </a:r>
            <a:r>
              <a:rPr lang="ru-RU" dirty="0" err="1" smtClean="0"/>
              <a:t>Симье</a:t>
            </a:r>
            <a:r>
              <a:rPr lang="ru-RU" dirty="0" smtClean="0"/>
              <a:t>, близ Ниццы )</a:t>
            </a:r>
          </a:p>
          <a:p>
            <a:r>
              <a:rPr lang="ru-RU" dirty="0" smtClean="0"/>
              <a:t>Французский живописец, график, мастер декоративного искусства. Один из лидеров </a:t>
            </a:r>
            <a:r>
              <a:rPr lang="ru-RU" dirty="0" err="1" smtClean="0"/>
              <a:t>фовизма</a:t>
            </a:r>
            <a:r>
              <a:rPr lang="ru-RU" dirty="0" smtClean="0"/>
              <a:t>. </a:t>
            </a:r>
          </a:p>
          <a:p>
            <a:r>
              <a:rPr lang="ru-RU" dirty="0" smtClean="0"/>
              <a:t>Выразил праздничную красочность мира в ясных по композиции, выразительных и чистых по цвету картинах, утверждающих красоту и радость бытия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868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0" y="3933056"/>
            <a:ext cx="6858000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r>
              <a:rPr lang="ru-RU" sz="3200" b="1" dirty="0" smtClean="0"/>
              <a:t>Танцующие</a:t>
            </a:r>
            <a:r>
              <a:rPr lang="ru-RU" sz="3200" dirty="0" smtClean="0"/>
              <a:t> женщины, 6-7 тыс.до н.э. плато </a:t>
            </a:r>
            <a:r>
              <a:rPr lang="ru-RU" sz="3200" dirty="0" err="1" smtClean="0"/>
              <a:t>Тассилин-Аджер</a:t>
            </a:r>
            <a:r>
              <a:rPr lang="ru-RU" dirty="0" smtClean="0"/>
              <a:t>. 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smtClean="0"/>
              <a:t>     Самые </a:t>
            </a:r>
            <a:r>
              <a:rPr lang="ru-RU" dirty="0" smtClean="0"/>
              <a:t>первые наскальные изображения и те содержат сложные танцевальные композиции - дикие танцы, ритуальные танцы. В этих танцах сюжеты движений формировались из наблюдений за животными в природе: характерные движения и поведение зверей и птиц находило отражение в образах создаваемых в танце. До наших дней у индейцев Северной Америки сохранился танец бизонов, у народов Китая - танец павлина, у якутских народностей - медведя, и т.д.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068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88640"/>
            <a:ext cx="9144000" cy="648072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ru-RU" b="1" dirty="0" smtClean="0"/>
              <a:t>По мере того как шло развитие общества развивался и танец.</a:t>
            </a:r>
            <a:r>
              <a:rPr lang="ru-RU" dirty="0" smtClean="0"/>
              <a:t> Со временем танец стал обязательным элементом всех церемоний и обрядов, сопровождавших людей на протяжении жизни от рождения и до момента смерти. Все эти ритуальные действа несли объединяющую составляющую для соплеменников, они настраивали людей на выполнение задач стоящих перед обществом. Так например, в начале охоты наши предки исполняли специальные ритуалы, призвание которых состояло как в оттачивании охотничьего мастерства, так и в укреплении духа и уверенности в успехе. Как известно уверенность в победе - уже половина успеха.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068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Специфической особенностью искусства хореографии является ее непосредственная связь с музыкой, которая помогает раскрыть хореографический образ во всей яркости и полноте, влияет на его </a:t>
            </a:r>
            <a:r>
              <a:rPr lang="uk-UA" dirty="0" err="1" smtClean="0">
                <a:solidFill>
                  <a:schemeClr val="tx1"/>
                </a:solidFill>
              </a:rPr>
              <a:t>ритмичное</a:t>
            </a:r>
            <a:r>
              <a:rPr lang="ru-RU" dirty="0" smtClean="0">
                <a:solidFill>
                  <a:schemeClr val="tx1"/>
                </a:solidFill>
              </a:rPr>
              <a:t> построение.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При анализе музыкального искусства шла речь о существовании важной связи композитор – исполнитель. В хореографии эта связь значительно усложняется, ведь между композитором и исполнителем появляется фигура хореографа. Именно этот «тройной союз» и делает хореографию видом искусства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4868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3600" dirty="0" smtClean="0"/>
              <a:t>В различных культурах начали формироваться свои </a:t>
            </a:r>
            <a:r>
              <a:rPr lang="ru-RU" sz="3600" b="1" dirty="0" smtClean="0"/>
              <a:t>танцевальные традиции</a:t>
            </a:r>
            <a:r>
              <a:rPr lang="ru-RU" sz="3600" dirty="0" smtClean="0"/>
              <a:t>, в которых отражались структура, типология, содержание, ритмика народа. Изящные, как будто перетекающие движения из одного в другое в китайском и японском танце оказывают на зрителя завораживающее действие. Часто владение искусством таких танцев отождествляют с не менее изящным искусством выведения иероглифов. 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203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597352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r>
              <a:rPr lang="ru-RU" dirty="0" smtClean="0"/>
              <a:t>Традиции европейских танцев - это сочетание групповых движений и движений солиста, в котором рождается законченная композиция; африканские танцы наполнены эротичностью (своеобразные вращательные и колебательные движений в бедрах); в классических индийских танцах жесты и фигуры в движении выражают чувства, отношения и настроения. Принято считать, что индийское искусство танца является самым старым. Согласно индуизму, создателем и первым исполнителем танцев был их бог Шива, который в процессе исполнения танца создал из хаоса нашу Вселенную. </a:t>
            </a:r>
            <a:br>
              <a:rPr lang="ru-RU" dirty="0" smtClean="0"/>
            </a:b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dirty="0" smtClean="0"/>
              <a:t>Нельзя не сказать, что </a:t>
            </a:r>
            <a:r>
              <a:rPr lang="ru-RU" b="1" dirty="0" smtClean="0"/>
              <a:t>танец нес</a:t>
            </a:r>
            <a:r>
              <a:rPr lang="ru-RU" dirty="0" smtClean="0"/>
              <a:t> не столько развлекательную нагрузку в жизни общества, сколько выполнял </a:t>
            </a:r>
            <a:r>
              <a:rPr lang="ru-RU" b="1" dirty="0" smtClean="0"/>
              <a:t>просветительскую функцию</a:t>
            </a:r>
            <a:r>
              <a:rPr lang="ru-RU" dirty="0" smtClean="0"/>
              <a:t>. Так можно видеть в китайских танцах характерные движения исполнителя, который таким образом "повествует” зрителям о всеобщем мировом устройстве, о двух началах - </a:t>
            </a:r>
            <a:r>
              <a:rPr lang="ru-RU" dirty="0" err="1" smtClean="0"/>
              <a:t>инь</a:t>
            </a:r>
            <a:r>
              <a:rPr lang="ru-RU" dirty="0" smtClean="0"/>
              <a:t> (олицетворяющего темное женское) и его противоположности - </a:t>
            </a:r>
            <a:r>
              <a:rPr lang="ru-RU" dirty="0" err="1" smtClean="0"/>
              <a:t>янь</a:t>
            </a:r>
            <a:r>
              <a:rPr lang="ru-RU" dirty="0" smtClean="0"/>
              <a:t> (олицетворяющего светлое мужское). В танцах </a:t>
            </a:r>
            <a:r>
              <a:rPr lang="ru-RU" smtClean="0"/>
              <a:t>народов Индии </a:t>
            </a:r>
            <a:r>
              <a:rPr lang="ru-RU" dirty="0" smtClean="0"/>
              <a:t>исполнитель демонстрировал представления и познания о космосе, движении планет, воздействии звезд, повествовал об устройстве </a:t>
            </a:r>
            <a:r>
              <a:rPr lang="ru-RU" smtClean="0"/>
              <a:t>Вселенной .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r>
              <a:rPr lang="ru-RU" dirty="0" smtClean="0"/>
              <a:t>Часто </a:t>
            </a:r>
            <a:r>
              <a:rPr lang="ru-RU" b="1" dirty="0" smtClean="0"/>
              <a:t>танцы используются как орудие массового внушения</a:t>
            </a:r>
            <a:r>
              <a:rPr lang="ru-RU" dirty="0" smtClean="0"/>
              <a:t>, способ психологического манипулирования обществом. Самые ярчайшие примеры подобных танцев это танцы африканские и ритуальные шаманские танцы. Такие ритуальные танцы длятся долго - часами и даже от захода до восхода солнца. Ритмические действия этих танцев соотносятся с ритмами инструментов (тамтамов, бубнов, "говорящих барабанов”). Шаман устанавливает ритм, который со временем ускоряется и усложняется. Движения и звуки постепенно начинают оказывать сильное воздействие на всех участников действа - они достигают состояния транса, помогающее, обрести "просветление”. В равной степени </a:t>
            </a:r>
            <a:r>
              <a:rPr lang="ru-RU" b="1" dirty="0" smtClean="0"/>
              <a:t>танцы можно рассматривать как механизм релаксации</a:t>
            </a:r>
            <a:r>
              <a:rPr lang="ru-RU" dirty="0" smtClean="0"/>
              <a:t>. Танцы воинов, среди прочих свойств и целей, способствуют снятию лишней агрессии, так сказать способ «спустить пар».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0"/>
            <a:ext cx="8435280" cy="1052736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Средневековье</a:t>
            </a:r>
            <a:endParaRPr lang="ru-RU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980728"/>
            <a:ext cx="4495800" cy="5877272"/>
          </a:xfr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 налагает на хореографическое искусство табу – запрещение, хотя народный танец, невзирая на любые препятствия, продолжает свое развитие (эта ситуация в известной мере стала основой для известного роману В. Гюго «Собор Парижской Богоматери»).</a:t>
            </a:r>
          </a:p>
          <a:p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7695" y="1052736"/>
            <a:ext cx="4726305" cy="5805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79512" y="0"/>
            <a:ext cx="8280920" cy="4983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0" y="4869160"/>
            <a:ext cx="8363272" cy="1988840"/>
          </a:xfrm>
          <a:ln>
            <a:solidFill>
              <a:srgbClr val="C00000"/>
            </a:solidFill>
          </a:ln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endParaRPr lang="ru-RU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>
              <a:buNone/>
            </a:pPr>
            <a:r>
              <a:rPr lang="ru-RU" sz="3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   29 апреля – Международный день танца</a:t>
            </a:r>
          </a:p>
          <a:p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665"/>
            <a:ext cx="9151680" cy="6453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-42896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charset="0"/>
                <a:cs typeface="Arial" charset="0"/>
              </a:rPr>
              <a:t>Питер Брейгель Старший "Свадебный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charset="0"/>
                <a:cs typeface="Arial" charset="0"/>
              </a:rPr>
              <a:t>танец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charset="0"/>
                <a:cs typeface="Arial" charset="0"/>
              </a:rPr>
              <a:t> на открытом воздухе".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67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Возрождение</a:t>
            </a:r>
            <a:endParaRPr lang="ru-RU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908720"/>
            <a:ext cx="9144000" cy="5949280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Процесс возобновления искусства хореографии связан со временем Возрождения, но настоящий его развей начинается в XVII ст., когда во Франции была создана Королевская академия танца (1661).</a:t>
            </a:r>
            <a:endParaRPr lang="ru-RU" smtClean="0"/>
          </a:p>
          <a:p>
            <a:r>
              <a:rPr lang="ru-RU" smtClean="0"/>
              <a:t> </a:t>
            </a:r>
            <a:r>
              <a:rPr lang="ru-RU" dirty="0" smtClean="0"/>
              <a:t>Академией была разработана основная система классической хореографии и заложен фундамент балета (от </a:t>
            </a:r>
            <a:r>
              <a:rPr lang="uk-UA" dirty="0" err="1" smtClean="0"/>
              <a:t>фр</a:t>
            </a:r>
            <a:r>
              <a:rPr lang="ru-RU" dirty="0" smtClean="0"/>
              <a:t>. и лат. </a:t>
            </a:r>
            <a:r>
              <a:rPr lang="ru-RU" i="1" dirty="0" smtClean="0"/>
              <a:t>– </a:t>
            </a:r>
            <a:r>
              <a:rPr lang="ru-RU" dirty="0" smtClean="0"/>
              <a:t>танцую), который имеет свою жанровую структуру.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0"/>
            <a:ext cx="5072634" cy="663544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dirty="0" smtClean="0"/>
              <a:t>Становление и развитие искусства балета связаны с культурами Италии, Англии, Австрии и особенно Франции. Именно в этой стране начался процесс отделения балета от оперы и предоставления балетному искусству статуса самостоятельной отрасли хореографии.</a:t>
            </a:r>
          </a:p>
          <a:p>
            <a:r>
              <a:rPr lang="ru-RU" dirty="0" smtClean="0"/>
              <a:t>Основателем классического балетного искусства был французский балетмейстер Ж.Ж. </a:t>
            </a:r>
            <a:r>
              <a:rPr lang="ru-RU" dirty="0" err="1" smtClean="0"/>
              <a:t>Новерр</a:t>
            </a:r>
            <a:r>
              <a:rPr lang="ru-RU" dirty="0" smtClean="0"/>
              <a:t>, который отстаивал идею синтеза между танцем и музыкой. По мнению </a:t>
            </a:r>
            <a:r>
              <a:rPr lang="ru-RU" dirty="0" err="1" smtClean="0"/>
              <a:t>Новерра</a:t>
            </a:r>
            <a:r>
              <a:rPr lang="ru-RU" dirty="0" smtClean="0"/>
              <a:t>, именно синтез предопределял создание полноценного хореографического  искусства.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0"/>
            <a:ext cx="9144000" cy="68580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800" dirty="0" smtClean="0"/>
              <a:t>В эпоху Просвещения углубляется эмоционально-драматическое содержание танца. Возникает форма действенного танца — па </a:t>
            </a:r>
            <a:r>
              <a:rPr lang="ru-RU" sz="2800" dirty="0" err="1" smtClean="0"/>
              <a:t>д'аксьон</a:t>
            </a:r>
            <a:r>
              <a:rPr lang="ru-RU" sz="2800" dirty="0" smtClean="0"/>
              <a:t>, получившая развитие в романтическом балете.</a:t>
            </a:r>
          </a:p>
          <a:p>
            <a:r>
              <a:rPr lang="ru-RU" sz="2800" dirty="0" smtClean="0"/>
              <a:t> На протяжении 2-й половины 19 в. разрабатывался новый, виртуозный стиль танца, этому способствовало появление специальной обуви (пуанты), дававшей возможность исполнительнице стоять, передвигаться и стремительно вращаться на пальцах. </a:t>
            </a:r>
          </a:p>
          <a:p>
            <a:r>
              <a:rPr lang="ru-RU" sz="2800" dirty="0" smtClean="0"/>
              <a:t>В конце 19 в. сценический танец обогатили композиторы-симфонисты П. И. Чайковский, А. К. Глазунов и балетмейстеры М. И. Петипа и Л. И. Иванов (возникли танцевальные лейтмотив, согласованность танцев солистов и кордебалета).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6106192" cy="6485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6300192" y="1268761"/>
            <a:ext cx="259228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          ПУАНТЫ - танец на кончиках пальцев при вытянутом подъеме ноги</a:t>
            </a:r>
            <a:endParaRPr lang="ru-RU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4744"/>
          </a:xfr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КЛАССИЧЕСКИЙ ТАНЕЦ</a:t>
            </a:r>
            <a:endParaRPr lang="ru-RU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" y="1340748"/>
            <a:ext cx="4000500" cy="5387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143000"/>
            <a:ext cx="380047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НАРОДНЫЕ ТАНЦЫ</a:t>
            </a:r>
            <a:endParaRPr lang="ru-RU" sz="66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04864"/>
            <a:ext cx="3373041" cy="449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1844824"/>
            <a:ext cx="3324225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34125" y="2295525"/>
            <a:ext cx="2809875" cy="456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Барыня – русский народный танец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052736"/>
            <a:ext cx="8424936" cy="580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0466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4000" dirty="0" smtClean="0">
                <a:solidFill>
                  <a:srgbClr val="FF0000"/>
                </a:solidFill>
              </a:rPr>
              <a:t>Хореография </a:t>
            </a:r>
            <a:r>
              <a:rPr lang="ru-RU" sz="4000" dirty="0" smtClean="0">
                <a:solidFill>
                  <a:srgbClr val="FF0000"/>
                </a:solidFill>
              </a:rPr>
              <a:t>    </a:t>
            </a:r>
            <a:r>
              <a:rPr lang="ru-RU" sz="4000" dirty="0" smtClean="0"/>
              <a:t>                                        (</a:t>
            </a:r>
            <a:r>
              <a:rPr lang="ru-RU" sz="4000" dirty="0" smtClean="0"/>
              <a:t>гр. </a:t>
            </a:r>
            <a:r>
              <a:rPr lang="ru-RU" sz="4000" dirty="0" err="1" smtClean="0"/>
              <a:t>Choreia</a:t>
            </a:r>
            <a:r>
              <a:rPr lang="ru-RU" sz="4000" dirty="0" smtClean="0"/>
              <a:t> - </a:t>
            </a:r>
            <a:r>
              <a:rPr lang="ru-RU" sz="4000" dirty="0" err="1" smtClean="0"/>
              <a:t>пляска+</a:t>
            </a:r>
            <a:r>
              <a:rPr lang="ru-RU" sz="4000" dirty="0" smtClean="0"/>
              <a:t> </a:t>
            </a:r>
            <a:r>
              <a:rPr lang="ru-RU" sz="4000" dirty="0" err="1" smtClean="0"/>
              <a:t>grapho</a:t>
            </a:r>
            <a:r>
              <a:rPr lang="ru-RU" sz="4000" dirty="0" smtClean="0"/>
              <a:t> - пишу</a:t>
            </a:r>
            <a:r>
              <a:rPr lang="ru-RU" sz="4000" dirty="0" smtClean="0"/>
              <a:t>) </a:t>
            </a:r>
            <a:r>
              <a:rPr lang="ru-RU" sz="4000" dirty="0" smtClean="0"/>
              <a:t>-        вид искусства, материалом которого являются движения и позы человеческого тела, поэтически осмысленные, организованные во времени и пространстве, составляющие художественную систему.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315416"/>
            <a:ext cx="8686800" cy="1512168"/>
          </a:xfrm>
        </p:spPr>
        <p:txBody>
          <a:bodyPr>
            <a:noAutofit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Гопак – украинский народный танец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32141"/>
            <a:ext cx="3841814" cy="5725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268760"/>
            <a:ext cx="4011644" cy="5401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92D050"/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БУЛЬБА – белорусский народный танец</a:t>
            </a:r>
            <a:b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209484"/>
            <a:ext cx="8491728" cy="5648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>ЧАРДАШ – венгерский народный танец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69"/>
            <a:ext cx="9144000" cy="544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ЖИГА (ДЖИГА) – ирландский народный танец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412776"/>
            <a:ext cx="7029450" cy="5264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11430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90000"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Краковяк – польский народный , а затем бальный танец</a:t>
            </a:r>
            <a:endParaRPr lang="ru-RU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65"/>
            <a:ext cx="9144000" cy="538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4744"/>
          </a:xfrm>
          <a:solidFill>
            <a:schemeClr val="accent5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ЛЕЗГИНКА – грузинский народный танец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43000"/>
            <a:ext cx="85725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288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АНГЛЕЗ – народные английские танцы</a:t>
            </a:r>
            <a:endParaRPr lang="ru-RU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592389"/>
            <a:ext cx="7486650" cy="5265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БАЛЬНЫЕ ТАНЦЫ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005840"/>
            <a:ext cx="4087368" cy="58521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143000"/>
            <a:ext cx="3810000" cy="571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964488" cy="1417638"/>
          </a:xfrm>
          <a:solidFill>
            <a:srgbClr val="FFFF00"/>
          </a:solidFill>
        </p:spPr>
        <p:txBody>
          <a:bodyPr/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ЭСТРАДНЫЕ ТАНЦЫ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" y="1493329"/>
            <a:ext cx="9083040" cy="5364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/>
              <a:t>Спортивные  танцы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" y="1124740"/>
            <a:ext cx="3496437" cy="570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85102" y="1124744"/>
            <a:ext cx="5658898" cy="553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002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r>
              <a:rPr lang="ru-RU" dirty="0" smtClean="0"/>
              <a:t>Танец возник из разнообразных движений и жестов, связанных с трудовыми процессами и эмоциональными впечатлениями человека от окружающего мира. Почти все важные события в жизни первобытного человека отмечались танцами: рождение, смерть, война, избрание нового вождя, исцеление больного. Танцем выражались моления о дожде, о солнечном свете, о плодородии, о защите и прощении. Движения постепенно подвергались художественному обобщению, в результате чего сформировалось искусство танца, одно из древнейших проявлений народного творчества. У каждого народа сложились свои танцевальные традиции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96400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9144000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0"/>
            <a:ext cx="9144000" cy="68580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FF0000"/>
                </a:solidFill>
              </a:rPr>
              <a:t>ХОРОВО́Д - род массовой игры, обычно состоящий в круговом движении с пением и плясками. Водить хоровод. </a:t>
            </a:r>
          </a:p>
          <a:p>
            <a:r>
              <a:rPr lang="ru-RU" sz="4000" dirty="0" smtClean="0">
                <a:solidFill>
                  <a:srgbClr val="FF0000"/>
                </a:solidFill>
              </a:rPr>
              <a:t>«С утра до ночи в хороводы песни игрывал.»</a:t>
            </a:r>
          </a:p>
          <a:p>
            <a:r>
              <a:rPr lang="ru-RU" sz="4000" dirty="0" smtClean="0">
                <a:solidFill>
                  <a:srgbClr val="FF0000"/>
                </a:solidFill>
              </a:rPr>
              <a:t> А.Кольцов. Как у наших у во рот стоял девок хоровод. </a:t>
            </a:r>
            <a:r>
              <a:rPr lang="ru-RU" sz="4000" i="1" dirty="0" smtClean="0">
                <a:solidFill>
                  <a:srgbClr val="FF0000"/>
                </a:solidFill>
              </a:rPr>
              <a:t>·нар.</a:t>
            </a:r>
            <a:r>
              <a:rPr lang="ru-RU" sz="4000" dirty="0" smtClean="0">
                <a:solidFill>
                  <a:srgbClr val="FF0000"/>
                </a:solidFill>
              </a:rPr>
              <a:t> </a:t>
            </a:r>
            <a:r>
              <a:rPr lang="ru-RU" sz="4000" i="1" dirty="0" smtClean="0">
                <a:solidFill>
                  <a:srgbClr val="FF0000"/>
                </a:solidFill>
              </a:rPr>
              <a:t>·песня</a:t>
            </a:r>
            <a:r>
              <a:rPr lang="ru-RU" sz="4000" dirty="0" smtClean="0">
                <a:solidFill>
                  <a:srgbClr val="FF0000"/>
                </a:solidFill>
              </a:rPr>
              <a:t>.</a:t>
            </a:r>
            <a:endParaRPr lang="ru-RU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01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66936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ru-RU" dirty="0" smtClean="0"/>
              <a:t> Различают Х. обрядовые и </a:t>
            </a:r>
            <a:r>
              <a:rPr lang="ru-RU" dirty="0" err="1" smtClean="0"/>
              <a:t>необрядовые</a:t>
            </a:r>
            <a:r>
              <a:rPr lang="ru-RU" dirty="0" smtClean="0"/>
              <a:t>, игровые и плясовые, круговые и некруговые, исполняемые в сопровождении песен или инструмент, музыки, движущиеся мерным шагом независимо от ритмического  рисунка и точно следующие музыкальной  ритмике.</a:t>
            </a:r>
          </a:p>
          <a:p>
            <a:r>
              <a:rPr lang="ru-RU" dirty="0" smtClean="0"/>
              <a:t>Обрядовые Х. во всех национальных культурах являются древнейшими. Им </a:t>
            </a:r>
            <a:r>
              <a:rPr lang="ru-RU" dirty="0" smtClean="0"/>
              <a:t>свойственны </a:t>
            </a:r>
            <a:r>
              <a:rPr lang="ru-RU" dirty="0" smtClean="0"/>
              <a:t>игровой элемент, медленное круговое движение "по солнцу" под пение архаичных песен, инструментальное сопровождение встречается редко. </a:t>
            </a:r>
            <a:r>
              <a:rPr lang="ru-RU" dirty="0" err="1" smtClean="0"/>
              <a:t>Необрядовые</a:t>
            </a:r>
            <a:r>
              <a:rPr lang="ru-RU" dirty="0" smtClean="0"/>
              <a:t> </a:t>
            </a:r>
            <a:r>
              <a:rPr lang="ru-RU" smtClean="0"/>
              <a:t>отличаются </a:t>
            </a:r>
            <a:r>
              <a:rPr lang="ru-RU" smtClean="0"/>
              <a:t>более </a:t>
            </a:r>
            <a:r>
              <a:rPr lang="ru-RU" dirty="0" smtClean="0"/>
              <a:t>развитой хореографией, сопровождаются либо песнями, либо инструмент, ансамблем, иногда песней и инструментальной музыкой одновременно. Песенные и инструментальные  традиции в музыке Х. в большинстве народных  культур сосуществуют.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8964488" cy="6597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3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1285</Words>
  <Application>Microsoft Office PowerPoint</Application>
  <PresentationFormat>Экран (4:3)</PresentationFormat>
  <Paragraphs>58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Тема Office</vt:lpstr>
      <vt:lpstr>Хореография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  Анри Эмиль Бенуа Матисс (1869 - 1954)   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Средневековье</vt:lpstr>
      <vt:lpstr>Слайд 20</vt:lpstr>
      <vt:lpstr>Возрождение</vt:lpstr>
      <vt:lpstr>Слайд 22</vt:lpstr>
      <vt:lpstr>Слайд 23</vt:lpstr>
      <vt:lpstr>Слайд 24</vt:lpstr>
      <vt:lpstr>Слайд 25</vt:lpstr>
      <vt:lpstr>Слайд 26</vt:lpstr>
      <vt:lpstr>КЛАССИЧЕСКИЙ ТАНЕЦ</vt:lpstr>
      <vt:lpstr>НАРОДНЫЕ ТАНЦЫ</vt:lpstr>
      <vt:lpstr>Барыня – русский народный танец </vt:lpstr>
      <vt:lpstr>Гопак – украинский народный танец</vt:lpstr>
      <vt:lpstr> БУЛЬБА – белорусский народный танец </vt:lpstr>
      <vt:lpstr>ЧАРДАШ – венгерский народный танец </vt:lpstr>
      <vt:lpstr>ЖИГА (ДЖИГА) – ирландский народный танец</vt:lpstr>
      <vt:lpstr>Краковяк – польский народный , а затем бальный танец</vt:lpstr>
      <vt:lpstr>ЛЕЗГИНКА – грузинский народный танец</vt:lpstr>
      <vt:lpstr>АНГЛЕЗ – народные английские танцы</vt:lpstr>
      <vt:lpstr>БАЛЬНЫЕ ТАНЦЫ</vt:lpstr>
      <vt:lpstr>ЭСТРАДНЫЕ ТАНЦЫ</vt:lpstr>
      <vt:lpstr>Спортивные  танцы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Хореография</dc:title>
  <dc:creator>галина</dc:creator>
  <cp:lastModifiedBy>галина</cp:lastModifiedBy>
  <cp:revision>92</cp:revision>
  <dcterms:created xsi:type="dcterms:W3CDTF">2011-12-07T19:49:35Z</dcterms:created>
  <dcterms:modified xsi:type="dcterms:W3CDTF">2012-04-25T15:57:56Z</dcterms:modified>
</cp:coreProperties>
</file>