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50021"/>
    <a:srgbClr val="E98017"/>
    <a:srgbClr val="F5B5ED"/>
    <a:srgbClr val="006600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1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96F48C51-5E1D-4063-A8FB-6AD0095F6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F9E3F4-D821-4852-856B-73115F130962}" type="slidenum">
              <a:rPr lang="ru-RU"/>
              <a:pPr/>
              <a:t>1</a:t>
            </a:fld>
            <a:endParaRPr lang="ru-RU"/>
          </a:p>
        </p:txBody>
      </p:sp>
      <p:sp>
        <p:nvSpPr>
          <p:cNvPr id="30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725138-8BFE-4A8F-8FDF-C6713E8807EC}" type="slidenum">
              <a:rPr lang="ru-RU"/>
              <a:pPr/>
              <a:t>2</a:t>
            </a:fld>
            <a:endParaRPr lang="ru-RU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1DA2-5CBB-4F76-88E9-D44C32323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65CA8-5F9A-4D80-9FD5-3C5A0897D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9FD0-6120-4BB6-AABA-628389328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6F348-E111-406E-9FA1-6B3771E7D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620F6-C7C5-43EE-8534-3C1CDF5DF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42D6-AC66-45E5-9C9E-732B4F194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0A34-9B52-413D-9760-9B866F359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9AC37-C053-4629-9409-921D4B736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17A0-DAA2-4A5E-9D93-B21CF418B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AD8E0-7686-429B-9C3A-3D8CF01FD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DF75A-91F0-4B5A-AC9E-422659E8B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066430AD-DD56-4E26-ADE5-693E8194F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842" y="207937"/>
            <a:ext cx="8572560" cy="7220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Множество и его элементы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0180" y="5672085"/>
            <a:ext cx="500066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A50021"/>
                </a:solidFill>
              </a:rPr>
              <a:t>3 класс </a:t>
            </a:r>
          </a:p>
          <a:p>
            <a:pPr algn="ctr"/>
            <a:r>
              <a:rPr lang="ru-RU" sz="2800" b="1" dirty="0" smtClean="0">
                <a:solidFill>
                  <a:srgbClr val="A50021"/>
                </a:solidFill>
              </a:rPr>
              <a:t>Математика </a:t>
            </a:r>
            <a:r>
              <a:rPr lang="ru-RU" sz="2800" b="1" dirty="0" err="1" smtClean="0">
                <a:solidFill>
                  <a:srgbClr val="A50021"/>
                </a:solidFill>
              </a:rPr>
              <a:t>Петерсон</a:t>
            </a:r>
            <a:r>
              <a:rPr lang="ru-RU" sz="2800" b="1" dirty="0" smtClean="0">
                <a:solidFill>
                  <a:srgbClr val="A50021"/>
                </a:solidFill>
              </a:rPr>
              <a:t> Л.Г.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28" y="301625"/>
            <a:ext cx="9069387" cy="12604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Придумай название для предметов и животных, собранных вместе: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black_2.jpg"/>
          <p:cNvPicPr>
            <a:picLocks noChangeAspect="1"/>
          </p:cNvPicPr>
          <p:nvPr/>
        </p:nvPicPr>
        <p:blipFill>
          <a:blip r:embed="rId3" cstate="print"/>
          <a:srcRect l="2165" t="10012" r="6594" b="11344"/>
          <a:stretch>
            <a:fillRect/>
          </a:stretch>
        </p:blipFill>
        <p:spPr>
          <a:xfrm>
            <a:off x="325404" y="1493821"/>
            <a:ext cx="3500462" cy="2005119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966" y="3643943"/>
            <a:ext cx="364333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Коллекция марок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329205_w640_h640_74.jpg"/>
          <p:cNvPicPr>
            <a:picLocks noChangeAspect="1"/>
          </p:cNvPicPr>
          <p:nvPr/>
        </p:nvPicPr>
        <p:blipFill>
          <a:blip r:embed="rId4" cstate="print"/>
          <a:srcRect b="4808"/>
          <a:stretch>
            <a:fillRect/>
          </a:stretch>
        </p:blipFill>
        <p:spPr>
          <a:xfrm>
            <a:off x="4111618" y="1350945"/>
            <a:ext cx="1857388" cy="2286016"/>
          </a:xfrm>
          <a:prstGeom prst="roundRect">
            <a:avLst/>
          </a:prstGeom>
        </p:spPr>
      </p:pic>
      <p:pic>
        <p:nvPicPr>
          <p:cNvPr id="6" name="Рисунок 5" descr="flockofbirds.jpg"/>
          <p:cNvPicPr>
            <a:picLocks noChangeAspect="1"/>
          </p:cNvPicPr>
          <p:nvPr/>
        </p:nvPicPr>
        <p:blipFill>
          <a:blip r:embed="rId5" cstate="print"/>
          <a:srcRect t="5027" r="24488" b="22086"/>
          <a:stretch>
            <a:fillRect/>
          </a:stretch>
        </p:blipFill>
        <p:spPr>
          <a:xfrm>
            <a:off x="6336463" y="1450001"/>
            <a:ext cx="2876340" cy="2044084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2990" y="3422647"/>
            <a:ext cx="257176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Набор карандашей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0510" y="3643943"/>
            <a:ext cx="228601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Стая птиц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_________________4a4d17e6639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280" y="4351341"/>
            <a:ext cx="2621454" cy="2286016"/>
          </a:xfrm>
          <a:prstGeom prst="roundRect">
            <a:avLst/>
          </a:prstGeom>
        </p:spPr>
      </p:pic>
      <p:pic>
        <p:nvPicPr>
          <p:cNvPr id="10" name="Рисунок 9" descr="5f9229a56f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2990" y="4351341"/>
            <a:ext cx="228601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3DD90EAC-CD48-4894-85D3-378412A30C57_mw800_mh600_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0444" y="4421401"/>
            <a:ext cx="3214710" cy="2144518"/>
          </a:xfrm>
          <a:prstGeom prst="round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966" y="6858653"/>
            <a:ext cx="300039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Чайный сервиз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0114" y="6858653"/>
            <a:ext cx="257176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Букет цветов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6196" y="6851671"/>
            <a:ext cx="257176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Стадо коров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66" y="301625"/>
            <a:ext cx="9069387" cy="1260475"/>
          </a:xfrm>
        </p:spPr>
        <p:txBody>
          <a:bodyPr/>
          <a:lstStyle/>
          <a:p>
            <a:r>
              <a:rPr lang="ru-RU" sz="2800" b="1" dirty="0" smtClean="0"/>
              <a:t>В математике, когда какие-нибудь объекты собираются вместе, говорят одно и тоже слово – </a:t>
            </a:r>
            <a:r>
              <a:rPr lang="ru-RU" b="1" dirty="0" smtClean="0"/>
              <a:t>множество.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5404" y="1894127"/>
            <a:ext cx="8001056" cy="4671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Как называют множество овец?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C00000"/>
                </a:solidFill>
              </a:rPr>
              <a:t>Как называют множество лошадей?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Как называют множество пчёл, летящих вместе?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C00000"/>
                </a:solidFill>
              </a:rPr>
              <a:t>Как называют множество футболистов,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собравшихся вместе для игры?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Как называют множество кораблей, плывущих вместе?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C00000"/>
                </a:solidFill>
              </a:rPr>
              <a:t>Какие имеются названия для множества военных?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7766" y="1851011"/>
            <a:ext cx="1928826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отара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2080" y="2386480"/>
            <a:ext cx="1928826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табун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3518" y="2994019"/>
            <a:ext cx="1928826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рой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3452" y="4137027"/>
            <a:ext cx="2214578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команда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4890" y="4994283"/>
            <a:ext cx="2214578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эскадра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9may_victorydayparade_soldiers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6196" y="5868989"/>
            <a:ext cx="2178839" cy="14525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528" y="6371870"/>
            <a:ext cx="6643734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взвод, рота, полк, дивизия, корпус, армия…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04" y="233346"/>
            <a:ext cx="9069387" cy="1260475"/>
          </a:xfrm>
        </p:spPr>
        <p:txBody>
          <a:bodyPr/>
          <a:lstStyle/>
          <a:p>
            <a:pPr algn="l"/>
            <a:r>
              <a:rPr lang="ru-RU" sz="3200" i="1" dirty="0" smtClean="0">
                <a:solidFill>
                  <a:srgbClr val="A50021"/>
                </a:solidFill>
              </a:rPr>
              <a:t>Предметы или живые существа, входящие в множество, называют </a:t>
            </a:r>
            <a:r>
              <a:rPr lang="ru-RU" sz="3200" b="1" i="1" u="sng" dirty="0" smtClean="0">
                <a:solidFill>
                  <a:srgbClr val="A50021"/>
                </a:solidFill>
              </a:rPr>
              <a:t>элементами</a:t>
            </a:r>
            <a:r>
              <a:rPr lang="ru-RU" sz="3200" i="1" dirty="0" smtClean="0">
                <a:solidFill>
                  <a:srgbClr val="A50021"/>
                </a:solidFill>
              </a:rPr>
              <a:t> этого множества.</a:t>
            </a:r>
            <a:endParaRPr lang="ru-RU" sz="3200" i="1" dirty="0">
              <a:solidFill>
                <a:srgbClr val="A500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404" y="2128670"/>
            <a:ext cx="8858312" cy="284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Ласточка – 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элемент</a:t>
            </a:r>
            <a:r>
              <a:rPr lang="ru-RU" sz="3200" dirty="0" smtClean="0"/>
              <a:t> множества птиц.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                  Берёза – 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элемент</a:t>
            </a:r>
            <a:r>
              <a:rPr lang="ru-RU" sz="3200" dirty="0" smtClean="0"/>
              <a:t> множества деревьев.</a:t>
            </a:r>
            <a:endParaRPr lang="ru-RU" sz="3200" dirty="0"/>
          </a:p>
        </p:txBody>
      </p:sp>
      <p:pic>
        <p:nvPicPr>
          <p:cNvPr id="4" name="Рисунок 3" descr="57tifwnudyc3fcio.jpg"/>
          <p:cNvPicPr>
            <a:picLocks noChangeAspect="1"/>
          </p:cNvPicPr>
          <p:nvPr/>
        </p:nvPicPr>
        <p:blipFill>
          <a:blip r:embed="rId2" cstate="print"/>
          <a:srcRect l="19062" t="12875"/>
          <a:stretch>
            <a:fillRect/>
          </a:stretch>
        </p:blipFill>
        <p:spPr>
          <a:xfrm>
            <a:off x="6111882" y="1636697"/>
            <a:ext cx="3143272" cy="2819641"/>
          </a:xfrm>
          <a:prstGeom prst="snip2DiagRect">
            <a:avLst>
              <a:gd name="adj1" fmla="val 0"/>
              <a:gd name="adj2" fmla="val 48346"/>
            </a:avLst>
          </a:prstGeom>
        </p:spPr>
      </p:pic>
      <p:pic>
        <p:nvPicPr>
          <p:cNvPr id="5" name="Рисунок 4" descr="000_068.jpg"/>
          <p:cNvPicPr>
            <a:picLocks noChangeAspect="1"/>
          </p:cNvPicPr>
          <p:nvPr/>
        </p:nvPicPr>
        <p:blipFill>
          <a:blip r:embed="rId3" cstate="print"/>
          <a:srcRect b="-880"/>
          <a:stretch>
            <a:fillRect/>
          </a:stretch>
        </p:blipFill>
        <p:spPr>
          <a:xfrm>
            <a:off x="539718" y="3208333"/>
            <a:ext cx="1500198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97040" y="5422911"/>
            <a:ext cx="7358114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Но, хвост ласточки не является элементом множества птиц, а лист берёзы или подберёзовик не являются элементами множества деревьев. 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1420" y="5565787"/>
            <a:ext cx="5572164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 ВНИМАНИЕ!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7" grpId="1"/>
      <p:bldP spid="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9204" y="2493953"/>
            <a:ext cx="215265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842" y="422251"/>
            <a:ext cx="8572560" cy="318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Назови двух учеников твоего класса.      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Элементами какого множества они являются?</a:t>
            </a: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Принадлежат ли к этому множеству портфели учеников?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966" y="1922449"/>
            <a:ext cx="8715436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842" y="4279903"/>
            <a:ext cx="8929750" cy="215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Перечисли членов твоей семьи.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</a:rPr>
              <a:t>Принадлежишь ли ты этому множеству?</a:t>
            </a:r>
            <a:endParaRPr lang="en-US" sz="3600" b="1" dirty="0" smtClean="0">
              <a:solidFill>
                <a:srgbClr val="0066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А твой друг?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0048" y="1922449"/>
            <a:ext cx="607223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множества одноклассников</a:t>
            </a:r>
            <a:endParaRPr lang="ru-RU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28" y="87311"/>
            <a:ext cx="9069387" cy="140651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элементы множества геометрических фигур, </a:t>
            </a:r>
            <a:br>
              <a:rPr lang="ru-RU" sz="28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составляющих большой квадрат.</a:t>
            </a:r>
            <a:endParaRPr lang="ru-RU" sz="28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182792" y="1810155"/>
            <a:ext cx="4786346" cy="45005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40312" y="4524799"/>
            <a:ext cx="1928826" cy="178595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82792" y="1810155"/>
            <a:ext cx="1357322" cy="4500594"/>
          </a:xfrm>
          <a:prstGeom prst="rect">
            <a:avLst/>
          </a:prstGeom>
          <a:solidFill>
            <a:srgbClr val="F5B5E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 bwMode="auto">
          <a:xfrm flipH="1">
            <a:off x="3540114" y="4524799"/>
            <a:ext cx="1500198" cy="1785950"/>
          </a:xfrm>
          <a:prstGeom prst="rtTriangl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 bwMode="auto">
          <a:xfrm rot="5400000">
            <a:off x="3417665" y="4830980"/>
            <a:ext cx="1602220" cy="1357322"/>
          </a:xfrm>
          <a:prstGeom prst="rtTriangl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7540642" y="2422515"/>
            <a:ext cx="857256" cy="78581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090" y="6565919"/>
            <a:ext cx="8786874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Круг принадлежит множеству геометрических фигур, составляющих большой квадрат?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6" y="6187354"/>
            <a:ext cx="1825602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Вопрос: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Трапеция 7"/>
          <p:cNvSpPr/>
          <p:nvPr/>
        </p:nvSpPr>
        <p:spPr bwMode="auto">
          <a:xfrm rot="10800000">
            <a:off x="3540114" y="1810155"/>
            <a:ext cx="3429024" cy="1857388"/>
          </a:xfrm>
          <a:prstGeom prst="trapezoid">
            <a:avLst>
              <a:gd name="adj" fmla="val 71639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10" name="Блок-схема: решение 9"/>
          <p:cNvSpPr/>
          <p:nvPr/>
        </p:nvSpPr>
        <p:spPr bwMode="auto">
          <a:xfrm rot="3746381">
            <a:off x="4013390" y="2968959"/>
            <a:ext cx="1234883" cy="2396628"/>
          </a:xfrm>
          <a:prstGeom prst="flowChartDecision">
            <a:avLst/>
          </a:prstGeom>
          <a:solidFill>
            <a:srgbClr val="E980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 bwMode="auto">
          <a:xfrm>
            <a:off x="5040312" y="1810155"/>
            <a:ext cx="1928826" cy="2714643"/>
          </a:xfrm>
          <a:prstGeom prst="triangle">
            <a:avLst>
              <a:gd name="adj" fmla="val 9907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908" y="565127"/>
            <a:ext cx="6929486" cy="1666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Использованы материалы: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Картинки  - </a:t>
            </a:r>
            <a:r>
              <a:rPr lang="en-US" dirty="0" smtClean="0">
                <a:hlinkClick r:id="rId2"/>
              </a:rPr>
              <a:t>www.yandex.ru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Упражнения –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Петерсон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Л.Г. , М. 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Баласс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», 2010г. (учебник для 3 класса)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660" y="4370101"/>
            <a:ext cx="7072362" cy="198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Автор презентации</a:t>
            </a:r>
          </a:p>
          <a:p>
            <a:pPr algn="ctr"/>
            <a:r>
              <a:rPr lang="ru-RU" sz="2400" b="1" dirty="0" smtClean="0"/>
              <a:t>учитель начальных классов</a:t>
            </a:r>
          </a:p>
          <a:p>
            <a:pPr algn="ctr"/>
            <a:r>
              <a:rPr lang="ru-RU" sz="2400" b="1" dirty="0" smtClean="0"/>
              <a:t>МОУ СОШ №9</a:t>
            </a:r>
          </a:p>
          <a:p>
            <a:pPr algn="ctr"/>
            <a:r>
              <a:rPr lang="ru-RU" sz="2400" b="1" dirty="0"/>
              <a:t>г</a:t>
            </a:r>
            <a:r>
              <a:rPr lang="ru-RU" sz="2400" b="1" dirty="0" smtClean="0"/>
              <a:t>.Сафонова Смоленской области</a:t>
            </a:r>
          </a:p>
          <a:p>
            <a:pPr algn="ctr"/>
            <a:r>
              <a:rPr lang="ru-RU" sz="3600" b="1" dirty="0" smtClean="0"/>
              <a:t>Коровина Ирина Николаевна</a:t>
            </a:r>
            <a:endParaRPr lang="ru-RU" sz="36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MS Gothic"/>
      </a:majorFont>
      <a:minorFont>
        <a:latin typeface="Arial"/>
        <a:ea typeface="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MS Gothi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262</Words>
  <Application>Microsoft Office PowerPoint</Application>
  <PresentationFormat>Произвольный</PresentationFormat>
  <Paragraphs>57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Придумай название для предметов и животных, собранных вместе:</vt:lpstr>
      <vt:lpstr>В математике, когда какие-нибудь объекты собираются вместе, говорят одно и тоже слово – множество.</vt:lpstr>
      <vt:lpstr>Предметы или живые существа, входящие в множество, называют элементами этого множества.</vt:lpstr>
      <vt:lpstr>Слайд 5</vt:lpstr>
      <vt:lpstr>Назовите элементы множества геометрических фигур,  составляющих большой квадрат.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30</cp:revision>
  <cp:lastPrinted>1601-01-01T00:00:00Z</cp:lastPrinted>
  <dcterms:created xsi:type="dcterms:W3CDTF">2011-02-01T10:06:27Z</dcterms:created>
  <dcterms:modified xsi:type="dcterms:W3CDTF">2012-02-19T12:44:26Z</dcterms:modified>
</cp:coreProperties>
</file>